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1"/>
  </p:notesMasterIdLst>
  <p:sldIdLst>
    <p:sldId id="290" r:id="rId2"/>
    <p:sldId id="284" r:id="rId3"/>
    <p:sldId id="283" r:id="rId4"/>
    <p:sldId id="281" r:id="rId5"/>
    <p:sldId id="280" r:id="rId6"/>
    <p:sldId id="272" r:id="rId7"/>
    <p:sldId id="279" r:id="rId8"/>
    <p:sldId id="270" r:id="rId9"/>
    <p:sldId id="271" r:id="rId10"/>
    <p:sldId id="339" r:id="rId11"/>
    <p:sldId id="304" r:id="rId12"/>
    <p:sldId id="318" r:id="rId13"/>
    <p:sldId id="319" r:id="rId14"/>
    <p:sldId id="320" r:id="rId15"/>
    <p:sldId id="321" r:id="rId16"/>
    <p:sldId id="340" r:id="rId17"/>
    <p:sldId id="327" r:id="rId18"/>
    <p:sldId id="328" r:id="rId19"/>
    <p:sldId id="337" r:id="rId20"/>
    <p:sldId id="325" r:id="rId21"/>
    <p:sldId id="305" r:id="rId22"/>
    <p:sldId id="306" r:id="rId23"/>
    <p:sldId id="285" r:id="rId24"/>
    <p:sldId id="282" r:id="rId25"/>
    <p:sldId id="307" r:id="rId26"/>
    <p:sldId id="308" r:id="rId27"/>
    <p:sldId id="309" r:id="rId28"/>
    <p:sldId id="310" r:id="rId29"/>
    <p:sldId id="311" r:id="rId30"/>
    <p:sldId id="312" r:id="rId31"/>
    <p:sldId id="299" r:id="rId32"/>
    <p:sldId id="259" r:id="rId33"/>
    <p:sldId id="293" r:id="rId34"/>
    <p:sldId id="276" r:id="rId35"/>
    <p:sldId id="300" r:id="rId36"/>
    <p:sldId id="301" r:id="rId37"/>
    <p:sldId id="302" r:id="rId38"/>
    <p:sldId id="303" r:id="rId39"/>
    <p:sldId id="313" r:id="rId40"/>
    <p:sldId id="314" r:id="rId41"/>
    <p:sldId id="315" r:id="rId42"/>
    <p:sldId id="260" r:id="rId43"/>
    <p:sldId id="316" r:id="rId44"/>
    <p:sldId id="317" r:id="rId45"/>
    <p:sldId id="258" r:id="rId46"/>
    <p:sldId id="256" r:id="rId47"/>
    <p:sldId id="275" r:id="rId48"/>
    <p:sldId id="266" r:id="rId49"/>
    <p:sldId id="286" r:id="rId50"/>
    <p:sldId id="287" r:id="rId51"/>
    <p:sldId id="288" r:id="rId52"/>
    <p:sldId id="296" r:id="rId53"/>
    <p:sldId id="257" r:id="rId54"/>
    <p:sldId id="298" r:id="rId55"/>
    <p:sldId id="261" r:id="rId56"/>
    <p:sldId id="289" r:id="rId57"/>
    <p:sldId id="294" r:id="rId58"/>
    <p:sldId id="295" r:id="rId59"/>
    <p:sldId id="262" r:id="rId60"/>
    <p:sldId id="268" r:id="rId61"/>
    <p:sldId id="368" r:id="rId62"/>
    <p:sldId id="360" r:id="rId63"/>
    <p:sldId id="361" r:id="rId64"/>
    <p:sldId id="362" r:id="rId65"/>
    <p:sldId id="363" r:id="rId66"/>
    <p:sldId id="364" r:id="rId67"/>
    <p:sldId id="365" r:id="rId68"/>
    <p:sldId id="366" r:id="rId69"/>
    <p:sldId id="263" r:id="rId70"/>
    <p:sldId id="264" r:id="rId71"/>
    <p:sldId id="265" r:id="rId72"/>
    <p:sldId id="367" r:id="rId73"/>
    <p:sldId id="341" r:id="rId74"/>
    <p:sldId id="404" r:id="rId75"/>
    <p:sldId id="345" r:id="rId76"/>
    <p:sldId id="405" r:id="rId77"/>
    <p:sldId id="406" r:id="rId78"/>
    <p:sldId id="346" r:id="rId79"/>
    <p:sldId id="267" r:id="rId80"/>
    <p:sldId id="269" r:id="rId81"/>
    <p:sldId id="347" r:id="rId82"/>
    <p:sldId id="277" r:id="rId83"/>
    <p:sldId id="278" r:id="rId84"/>
    <p:sldId id="348" r:id="rId85"/>
    <p:sldId id="349" r:id="rId86"/>
    <p:sldId id="350" r:id="rId87"/>
    <p:sldId id="351" r:id="rId88"/>
    <p:sldId id="352" r:id="rId89"/>
    <p:sldId id="353" r:id="rId90"/>
    <p:sldId id="354" r:id="rId91"/>
    <p:sldId id="355" r:id="rId92"/>
    <p:sldId id="356" r:id="rId93"/>
    <p:sldId id="357" r:id="rId94"/>
    <p:sldId id="358" r:id="rId95"/>
    <p:sldId id="291" r:id="rId96"/>
    <p:sldId id="292" r:id="rId97"/>
    <p:sldId id="359" r:id="rId98"/>
    <p:sldId id="377" r:id="rId99"/>
    <p:sldId id="378" r:id="rId100"/>
    <p:sldId id="380" r:id="rId101"/>
    <p:sldId id="381" r:id="rId102"/>
    <p:sldId id="379" r:id="rId103"/>
    <p:sldId id="397" r:id="rId104"/>
    <p:sldId id="372" r:id="rId105"/>
    <p:sldId id="376" r:id="rId106"/>
    <p:sldId id="399" r:id="rId107"/>
    <p:sldId id="382" r:id="rId108"/>
    <p:sldId id="400" r:id="rId109"/>
    <p:sldId id="398" r:id="rId110"/>
    <p:sldId id="386" r:id="rId111"/>
    <p:sldId id="389" r:id="rId112"/>
    <p:sldId id="390" r:id="rId113"/>
    <p:sldId id="401" r:id="rId114"/>
    <p:sldId id="403" r:id="rId115"/>
    <p:sldId id="402" r:id="rId116"/>
    <p:sldId id="375" r:id="rId117"/>
    <p:sldId id="392" r:id="rId118"/>
    <p:sldId id="393" r:id="rId119"/>
    <p:sldId id="396" r:id="rId120"/>
    <p:sldId id="394" r:id="rId121"/>
    <p:sldId id="395" r:id="rId122"/>
    <p:sldId id="391" r:id="rId123"/>
    <p:sldId id="385" r:id="rId124"/>
    <p:sldId id="369" r:id="rId125"/>
    <p:sldId id="384" r:id="rId126"/>
    <p:sldId id="370" r:id="rId127"/>
    <p:sldId id="388" r:id="rId128"/>
    <p:sldId id="387" r:id="rId129"/>
    <p:sldId id="371"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4" autoAdjust="0"/>
    <p:restoredTop sz="94660"/>
  </p:normalViewPr>
  <p:slideViewPr>
    <p:cSldViewPr snapToGrid="0">
      <p:cViewPr varScale="1">
        <p:scale>
          <a:sx n="101" d="100"/>
          <a:sy n="101" d="100"/>
        </p:scale>
        <p:origin x="132" y="5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A8478-12D3-4587-A37C-8E48EA22EE7A}" type="datetimeFigureOut">
              <a:rPr lang="sv-SE" smtClean="0"/>
              <a:t>2020-05-04</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90FF-7F02-417B-93B5-8FADA806FE8E}" type="slidenum">
              <a:rPr lang="sv-SE" smtClean="0"/>
              <a:t>‹#›</a:t>
            </a:fld>
            <a:endParaRPr lang="sv-SE"/>
          </a:p>
        </p:txBody>
      </p:sp>
    </p:spTree>
    <p:extLst>
      <p:ext uri="{BB962C8B-B14F-4D97-AF65-F5344CB8AC3E}">
        <p14:creationId xmlns:p14="http://schemas.microsoft.com/office/powerpoint/2010/main" val="3504891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volvogroup.com/en-en/news/2019/jan/volvo-group-partners-with-research-institutes-of-sweden.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hlinkClick r:id="rId3"/>
              </a:rPr>
              <a:t>https://www.volvogroup.com/en-en/news/2019/jan/volvo-group-partners-with-research-institutes-of-sweden.html</a:t>
            </a:r>
            <a:endParaRPr lang="en-US" dirty="0"/>
          </a:p>
        </p:txBody>
      </p:sp>
      <p:sp>
        <p:nvSpPr>
          <p:cNvPr id="4" name="Slide Number Placeholder 3"/>
          <p:cNvSpPr>
            <a:spLocks noGrp="1"/>
          </p:cNvSpPr>
          <p:nvPr>
            <p:ph type="sldNum" sz="quarter" idx="5"/>
          </p:nvPr>
        </p:nvSpPr>
        <p:spPr/>
        <p:txBody>
          <a:bodyPr/>
          <a:lstStyle/>
          <a:p>
            <a:fld id="{6C2109E7-9297-46D9-A8C1-0ACECCEDA907}" type="slidenum">
              <a:rPr lang="en-IN" smtClean="0"/>
              <a:pPr/>
              <a:t>8</a:t>
            </a:fld>
            <a:endParaRPr lang="en-IN"/>
          </a:p>
        </p:txBody>
      </p:sp>
    </p:spTree>
    <p:extLst>
      <p:ext uri="{BB962C8B-B14F-4D97-AF65-F5344CB8AC3E}">
        <p14:creationId xmlns:p14="http://schemas.microsoft.com/office/powerpoint/2010/main" val="133200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109E7-9297-46D9-A8C1-0ACECCEDA907}" type="slidenum">
              <a:rPr lang="en-IN" smtClean="0"/>
              <a:pPr/>
              <a:t>33</a:t>
            </a:fld>
            <a:endParaRPr lang="en-IN"/>
          </a:p>
        </p:txBody>
      </p:sp>
    </p:spTree>
    <p:extLst>
      <p:ext uri="{BB962C8B-B14F-4D97-AF65-F5344CB8AC3E}">
        <p14:creationId xmlns:p14="http://schemas.microsoft.com/office/powerpoint/2010/main" val="35600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B81DE2-8E94-44CB-9659-9D71E6F2F369}"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8AF4-C4E6-487E-8256-B0586F446D38}" type="slidenum">
              <a:rPr lang="en-US" smtClean="0"/>
              <a:t>‹#›</a:t>
            </a:fld>
            <a:endParaRPr lang="en-US"/>
          </a:p>
        </p:txBody>
      </p:sp>
    </p:spTree>
    <p:extLst>
      <p:ext uri="{BB962C8B-B14F-4D97-AF65-F5344CB8AC3E}">
        <p14:creationId xmlns:p14="http://schemas.microsoft.com/office/powerpoint/2010/main" val="2348994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B81DE2-8E94-44CB-9659-9D71E6F2F369}"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8AF4-C4E6-487E-8256-B0586F446D38}" type="slidenum">
              <a:rPr lang="en-US" smtClean="0"/>
              <a:t>‹#›</a:t>
            </a:fld>
            <a:endParaRPr lang="en-US"/>
          </a:p>
        </p:txBody>
      </p:sp>
    </p:spTree>
    <p:extLst>
      <p:ext uri="{BB962C8B-B14F-4D97-AF65-F5344CB8AC3E}">
        <p14:creationId xmlns:p14="http://schemas.microsoft.com/office/powerpoint/2010/main" val="1881138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B81DE2-8E94-44CB-9659-9D71E6F2F369}"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8AF4-C4E6-487E-8256-B0586F446D38}" type="slidenum">
              <a:rPr lang="en-US" smtClean="0"/>
              <a:t>‹#›</a:t>
            </a:fld>
            <a:endParaRPr lang="en-US"/>
          </a:p>
        </p:txBody>
      </p:sp>
    </p:spTree>
    <p:extLst>
      <p:ext uri="{BB962C8B-B14F-4D97-AF65-F5344CB8AC3E}">
        <p14:creationId xmlns:p14="http://schemas.microsoft.com/office/powerpoint/2010/main" val="1405749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719018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597010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245152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18015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149155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172826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22204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916759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B81DE2-8E94-44CB-9659-9D71E6F2F369}"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8AF4-C4E6-487E-8256-B0586F446D38}" type="slidenum">
              <a:rPr lang="en-US" smtClean="0"/>
              <a:t>‹#›</a:t>
            </a:fld>
            <a:endParaRPr lang="en-US"/>
          </a:p>
        </p:txBody>
      </p:sp>
    </p:spTree>
    <p:extLst>
      <p:ext uri="{BB962C8B-B14F-4D97-AF65-F5344CB8AC3E}">
        <p14:creationId xmlns:p14="http://schemas.microsoft.com/office/powerpoint/2010/main" val="2918139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013322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823288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002681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806143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9445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191060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395694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a:t>Click to edit Master title style</a:t>
            </a:r>
          </a:p>
        </p:txBody>
      </p:sp>
      <p:cxnSp>
        <p:nvCxnSpPr>
          <p:cNvPr id="4" name="Straight Connector 3"/>
          <p:cNvCxnSpPr/>
          <p:nvPr userDrawn="1"/>
        </p:nvCxnSpPr>
        <p:spPr bwMode="auto">
          <a:xfrm>
            <a:off x="406401" y="785495"/>
            <a:ext cx="11379200" cy="0"/>
          </a:xfrm>
          <a:prstGeom prst="line">
            <a:avLst/>
          </a:prstGeom>
          <a:solidFill>
            <a:schemeClr val="accent1"/>
          </a:solidFill>
          <a:ln w="19050" cap="flat" cmpd="sng" algn="ctr">
            <a:solidFill>
              <a:srgbClr val="00529B"/>
            </a:solidFill>
            <a:prstDash val="solid"/>
            <a:miter lim="800000"/>
            <a:headEnd type="none" w="sm" len="sm"/>
            <a:tailEnd type="none" w="med" len="med"/>
          </a:ln>
          <a:effectLst/>
        </p:spPr>
      </p:cxnSp>
      <p:sp>
        <p:nvSpPr>
          <p:cNvPr id="5" name="Rectangle 2"/>
          <p:cNvSpPr>
            <a:spLocks noGrp="1" noChangeArrowheads="1"/>
          </p:cNvSpPr>
          <p:nvPr>
            <p:ph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745155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om">
    <p:spTree>
      <p:nvGrpSpPr>
        <p:cNvPr id="1" name=""/>
        <p:cNvGrpSpPr/>
        <p:nvPr/>
      </p:nvGrpSpPr>
      <p:grpSpPr>
        <a:xfrm>
          <a:off x="0" y="0"/>
          <a:ext cx="0" cy="0"/>
          <a:chOff x="0" y="0"/>
          <a:chExt cx="0" cy="0"/>
        </a:xfrm>
      </p:grpSpPr>
      <p:sp>
        <p:nvSpPr>
          <p:cNvPr id="124" name="Diabilds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1509249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B81DE2-8E94-44CB-9659-9D71E6F2F369}"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8AF4-C4E6-487E-8256-B0586F446D38}" type="slidenum">
              <a:rPr lang="en-US" smtClean="0"/>
              <a:t>‹#›</a:t>
            </a:fld>
            <a:endParaRPr lang="en-US"/>
          </a:p>
        </p:txBody>
      </p:sp>
    </p:spTree>
    <p:extLst>
      <p:ext uri="{BB962C8B-B14F-4D97-AF65-F5344CB8AC3E}">
        <p14:creationId xmlns:p14="http://schemas.microsoft.com/office/powerpoint/2010/main" val="1080355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B81DE2-8E94-44CB-9659-9D71E6F2F369}"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28AF4-C4E6-487E-8256-B0586F446D38}" type="slidenum">
              <a:rPr lang="en-US" smtClean="0"/>
              <a:t>‹#›</a:t>
            </a:fld>
            <a:endParaRPr lang="en-US"/>
          </a:p>
        </p:txBody>
      </p:sp>
    </p:spTree>
    <p:extLst>
      <p:ext uri="{BB962C8B-B14F-4D97-AF65-F5344CB8AC3E}">
        <p14:creationId xmlns:p14="http://schemas.microsoft.com/office/powerpoint/2010/main" val="3649072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B81DE2-8E94-44CB-9659-9D71E6F2F369}" type="datetimeFigureOut">
              <a:rPr lang="en-US" smtClean="0"/>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128AF4-C4E6-487E-8256-B0586F446D38}" type="slidenum">
              <a:rPr lang="en-US" smtClean="0"/>
              <a:t>‹#›</a:t>
            </a:fld>
            <a:endParaRPr lang="en-US"/>
          </a:p>
        </p:txBody>
      </p:sp>
    </p:spTree>
    <p:extLst>
      <p:ext uri="{BB962C8B-B14F-4D97-AF65-F5344CB8AC3E}">
        <p14:creationId xmlns:p14="http://schemas.microsoft.com/office/powerpoint/2010/main" val="346971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B81DE2-8E94-44CB-9659-9D71E6F2F369}" type="datetimeFigureOut">
              <a:rPr lang="en-US" smtClean="0"/>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128AF4-C4E6-487E-8256-B0586F446D38}" type="slidenum">
              <a:rPr lang="en-US" smtClean="0"/>
              <a:t>‹#›</a:t>
            </a:fld>
            <a:endParaRPr lang="en-US"/>
          </a:p>
        </p:txBody>
      </p:sp>
    </p:spTree>
    <p:extLst>
      <p:ext uri="{BB962C8B-B14F-4D97-AF65-F5344CB8AC3E}">
        <p14:creationId xmlns:p14="http://schemas.microsoft.com/office/powerpoint/2010/main" val="2647418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81DE2-8E94-44CB-9659-9D71E6F2F369}" type="datetimeFigureOut">
              <a:rPr lang="en-US" smtClean="0"/>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128AF4-C4E6-487E-8256-B0586F446D38}" type="slidenum">
              <a:rPr lang="en-US" smtClean="0"/>
              <a:t>‹#›</a:t>
            </a:fld>
            <a:endParaRPr lang="en-US"/>
          </a:p>
        </p:txBody>
      </p:sp>
    </p:spTree>
    <p:extLst>
      <p:ext uri="{BB962C8B-B14F-4D97-AF65-F5344CB8AC3E}">
        <p14:creationId xmlns:p14="http://schemas.microsoft.com/office/powerpoint/2010/main" val="3238748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B81DE2-8E94-44CB-9659-9D71E6F2F369}"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28AF4-C4E6-487E-8256-B0586F446D38}" type="slidenum">
              <a:rPr lang="en-US" smtClean="0"/>
              <a:t>‹#›</a:t>
            </a:fld>
            <a:endParaRPr lang="en-US"/>
          </a:p>
        </p:txBody>
      </p:sp>
    </p:spTree>
    <p:extLst>
      <p:ext uri="{BB962C8B-B14F-4D97-AF65-F5344CB8AC3E}">
        <p14:creationId xmlns:p14="http://schemas.microsoft.com/office/powerpoint/2010/main" val="3516422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B81DE2-8E94-44CB-9659-9D71E6F2F369}"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28AF4-C4E6-487E-8256-B0586F446D38}" type="slidenum">
              <a:rPr lang="en-US" smtClean="0"/>
              <a:t>‹#›</a:t>
            </a:fld>
            <a:endParaRPr lang="en-US"/>
          </a:p>
        </p:txBody>
      </p:sp>
    </p:spTree>
    <p:extLst>
      <p:ext uri="{BB962C8B-B14F-4D97-AF65-F5344CB8AC3E}">
        <p14:creationId xmlns:p14="http://schemas.microsoft.com/office/powerpoint/2010/main" val="72239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81DE2-8E94-44CB-9659-9D71E6F2F369}" type="datetimeFigureOut">
              <a:rPr lang="en-US" smtClean="0"/>
              <a:t>5/4/2020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28AF4-C4E6-487E-8256-B0586F446D38}" type="slidenum">
              <a:rPr lang="en-US" smtClean="0"/>
              <a:t>‹#›</a:t>
            </a:fld>
            <a:endParaRPr lang="en-US"/>
          </a:p>
        </p:txBody>
      </p:sp>
    </p:spTree>
    <p:extLst>
      <p:ext uri="{BB962C8B-B14F-4D97-AF65-F5344CB8AC3E}">
        <p14:creationId xmlns:p14="http://schemas.microsoft.com/office/powerpoint/2010/main" val="678326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83"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159.122.201.38:30190/redoc"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0.xml.rels><?xml version="1.0" encoding="UTF-8" standalone="yes"?>
<Relationships xmlns="http://schemas.openxmlformats.org/package/2006/relationships"><Relationship Id="rId3" Type="http://schemas.openxmlformats.org/officeDocument/2006/relationships/hyperlink" Target="http://greenbaytransfer.com/" TargetMode="Externa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apache.org/licenses/LICENSE-2.0.html" TargetMode="External"/><Relationship Id="rId2" Type="http://schemas.openxmlformats.org/officeDocument/2006/relationships/hyperlink" Target="mailto:mikael.bramstedt@bluebaricade.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7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slide" Target="slide7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63898A-C449-7248-988A-9BF413E09EE3}"/>
              </a:ext>
            </a:extLst>
          </p:cNvPr>
          <p:cNvSpPr>
            <a:spLocks noGrp="1"/>
          </p:cNvSpPr>
          <p:nvPr>
            <p:ph type="title"/>
          </p:nvPr>
        </p:nvSpPr>
        <p:spPr>
          <a:xfrm>
            <a:off x="120650" y="3683000"/>
            <a:ext cx="11950700" cy="749300"/>
          </a:xfrm>
        </p:spPr>
        <p:txBody>
          <a:bodyPr>
            <a:normAutofit fontScale="90000"/>
          </a:bodyPr>
          <a:lstStyle/>
          <a:p>
            <a:pPr algn="ctr"/>
            <a:r>
              <a:rPr lang="en-US" b="1" dirty="0" err="1"/>
              <a:t>PoC</a:t>
            </a:r>
            <a:r>
              <a:rPr lang="en-US" b="1" dirty="0"/>
              <a:t> members and Blockchain Industrial subjects for whom will this architecture be suited </a:t>
            </a:r>
            <a:r>
              <a:rPr lang="en-US" dirty="0"/>
              <a:t>for </a:t>
            </a:r>
            <a:br>
              <a:rPr lang="en-US" dirty="0"/>
            </a:br>
            <a:r>
              <a:rPr lang="en-US" dirty="0"/>
              <a:t/>
            </a:r>
            <a:br>
              <a:rPr lang="en-US" dirty="0"/>
            </a:br>
            <a:r>
              <a:rPr lang="en-US" dirty="0"/>
              <a:t>GreenBay Transfer </a:t>
            </a:r>
            <a:br>
              <a:rPr lang="en-US" dirty="0"/>
            </a:br>
            <a:r>
              <a:rPr lang="en-US" dirty="0"/>
              <a:t>GreenBay Donation</a:t>
            </a:r>
            <a:br>
              <a:rPr lang="en-US" dirty="0"/>
            </a:br>
            <a:r>
              <a:rPr lang="en-US" dirty="0" err="1"/>
              <a:t>CopyGate</a:t>
            </a:r>
            <a:r>
              <a:rPr lang="en-US" dirty="0"/>
              <a:t/>
            </a:r>
            <a:br>
              <a:rPr lang="en-US" dirty="0"/>
            </a:br>
            <a:r>
              <a:rPr lang="en-US" dirty="0"/>
              <a:t>Volvo Group Trucks</a:t>
            </a:r>
            <a:br>
              <a:rPr lang="en-US" dirty="0"/>
            </a:br>
            <a:r>
              <a:rPr lang="en-US" dirty="0"/>
              <a:t> </a:t>
            </a:r>
            <a:br>
              <a:rPr lang="en-US" dirty="0"/>
            </a:br>
            <a:endParaRPr lang="en-US" dirty="0"/>
          </a:p>
        </p:txBody>
      </p:sp>
      <p:sp>
        <p:nvSpPr>
          <p:cNvPr id="4" name="Title 1">
            <a:extLst>
              <a:ext uri="{FF2B5EF4-FFF2-40B4-BE49-F238E27FC236}">
                <a16:creationId xmlns:a16="http://schemas.microsoft.com/office/drawing/2014/main" xmlns="" id="{35097DA9-A97C-4EE8-8C10-500BB651F8BA}"/>
              </a:ext>
            </a:extLst>
          </p:cNvPr>
          <p:cNvSpPr txBox="1">
            <a:spLocks/>
          </p:cNvSpPr>
          <p:nvPr/>
        </p:nvSpPr>
        <p:spPr>
          <a:xfrm>
            <a:off x="3390900" y="-2587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a:lstStyle>
          <a:p>
            <a:r>
              <a:rPr lang="en-US" sz="1800" dirty="0"/>
              <a:t>IBM – HCL – BlueBarricade Blockchain Services Architecture</a:t>
            </a:r>
          </a:p>
        </p:txBody>
      </p:sp>
    </p:spTree>
    <p:extLst>
      <p:ext uri="{BB962C8B-B14F-4D97-AF65-F5344CB8AC3E}">
        <p14:creationId xmlns:p14="http://schemas.microsoft.com/office/powerpoint/2010/main" val="109018882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63898A-C449-7248-988A-9BF413E09EE3}"/>
              </a:ext>
            </a:extLst>
          </p:cNvPr>
          <p:cNvSpPr>
            <a:spLocks noGrp="1"/>
          </p:cNvSpPr>
          <p:nvPr>
            <p:ph type="title"/>
          </p:nvPr>
        </p:nvSpPr>
        <p:spPr>
          <a:xfrm>
            <a:off x="406400" y="1562100"/>
            <a:ext cx="11379200" cy="749300"/>
          </a:xfrm>
        </p:spPr>
        <p:txBody>
          <a:bodyPr>
            <a:normAutofit fontScale="90000"/>
          </a:bodyPr>
          <a:lstStyle/>
          <a:p>
            <a:pPr algn="ctr"/>
            <a:r>
              <a:rPr lang="en-US" dirty="0"/>
              <a:t/>
            </a:r>
            <a:br>
              <a:rPr lang="en-US" dirty="0"/>
            </a:br>
            <a:r>
              <a:rPr lang="en-US" dirty="0"/>
              <a:t/>
            </a:r>
            <a:br>
              <a:rPr lang="en-US" dirty="0"/>
            </a:br>
            <a:r>
              <a:rPr lang="en-US" dirty="0"/>
              <a:t>Clients:</a:t>
            </a:r>
            <a:br>
              <a:rPr lang="en-US" dirty="0"/>
            </a:br>
            <a:r>
              <a:rPr lang="en-US" dirty="0"/>
              <a:t/>
            </a:r>
            <a:br>
              <a:rPr lang="en-US" dirty="0"/>
            </a:br>
            <a:r>
              <a:rPr lang="en-US" sz="2200" dirty="0"/>
              <a:t> GreenBay Transfer </a:t>
            </a:r>
            <a:br>
              <a:rPr lang="en-US" sz="2200" dirty="0"/>
            </a:br>
            <a:r>
              <a:rPr lang="en-US" sz="2200" dirty="0"/>
              <a:t>GreenBay Donation</a:t>
            </a:r>
            <a:br>
              <a:rPr lang="en-US" sz="2200" dirty="0"/>
            </a:br>
            <a:r>
              <a:rPr lang="en-US" sz="2200" dirty="0" err="1"/>
              <a:t>CopyGate</a:t>
            </a:r>
            <a:r>
              <a:rPr lang="en-US" sz="2200" dirty="0"/>
              <a:t/>
            </a:r>
            <a:br>
              <a:rPr lang="en-US" sz="2200" dirty="0"/>
            </a:br>
            <a:r>
              <a:rPr lang="en-US" sz="2200" dirty="0"/>
              <a:t>Volvo Group Trucks </a:t>
            </a:r>
            <a:br>
              <a:rPr lang="en-US" sz="2200" dirty="0"/>
            </a:br>
            <a:r>
              <a:rPr lang="en-US" sz="2200" dirty="0"/>
              <a:t>Volvo Group Cars </a:t>
            </a:r>
          </a:p>
        </p:txBody>
      </p:sp>
      <p:sp>
        <p:nvSpPr>
          <p:cNvPr id="4" name="Title 1">
            <a:extLst>
              <a:ext uri="{FF2B5EF4-FFF2-40B4-BE49-F238E27FC236}">
                <a16:creationId xmlns:a16="http://schemas.microsoft.com/office/drawing/2014/main" xmlns="" id="{35097DA9-A97C-4EE8-8C10-500BB651F8BA}"/>
              </a:ext>
            </a:extLst>
          </p:cNvPr>
          <p:cNvSpPr txBox="1">
            <a:spLocks/>
          </p:cNvSpPr>
          <p:nvPr/>
        </p:nvSpPr>
        <p:spPr>
          <a:xfrm>
            <a:off x="5400675" y="-2968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a:lstStyle>
          <a:p>
            <a:r>
              <a:rPr lang="en-US" sz="1800" dirty="0"/>
              <a:t>Parts </a:t>
            </a:r>
          </a:p>
        </p:txBody>
      </p:sp>
      <p:sp>
        <p:nvSpPr>
          <p:cNvPr id="6" name="Title 1">
            <a:extLst>
              <a:ext uri="{FF2B5EF4-FFF2-40B4-BE49-F238E27FC236}">
                <a16:creationId xmlns:a16="http://schemas.microsoft.com/office/drawing/2014/main" xmlns="" id="{E45FB394-173E-47E1-A02B-15FB5F0321BE}"/>
              </a:ext>
            </a:extLst>
          </p:cNvPr>
          <p:cNvSpPr txBox="1">
            <a:spLocks/>
          </p:cNvSpPr>
          <p:nvPr/>
        </p:nvSpPr>
        <p:spPr>
          <a:xfrm>
            <a:off x="406400" y="3429000"/>
            <a:ext cx="11379200" cy="133349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a:lstStyle>
          <a:p>
            <a:pPr algn="ctr"/>
            <a:r>
              <a:rPr lang="en-US" dirty="0"/>
              <a:t/>
            </a:r>
            <a:br>
              <a:rPr lang="en-US" dirty="0"/>
            </a:br>
            <a:r>
              <a:rPr lang="en-US" dirty="0"/>
              <a:t/>
            </a:r>
            <a:br>
              <a:rPr lang="en-US" dirty="0"/>
            </a:br>
            <a:r>
              <a:rPr lang="en-US" sz="5100" dirty="0"/>
              <a:t>Infrastructure and Service:</a:t>
            </a:r>
            <a:r>
              <a:rPr lang="en-US" sz="4500" dirty="0"/>
              <a:t/>
            </a:r>
            <a:br>
              <a:rPr lang="en-US" sz="4500" dirty="0"/>
            </a:br>
            <a:r>
              <a:rPr lang="en-US" sz="4500" dirty="0"/>
              <a:t/>
            </a:r>
            <a:br>
              <a:rPr lang="en-US" sz="4500" dirty="0"/>
            </a:br>
            <a:r>
              <a:rPr lang="en-US" sz="4200" dirty="0"/>
              <a:t>HCL GSS </a:t>
            </a:r>
            <a:r>
              <a:rPr lang="en-US" sz="4500" dirty="0"/>
              <a:t/>
            </a:r>
            <a:br>
              <a:rPr lang="en-US" sz="4500" dirty="0"/>
            </a:br>
            <a:endParaRPr lang="en-US" sz="4500" dirty="0"/>
          </a:p>
        </p:txBody>
      </p:sp>
      <p:sp>
        <p:nvSpPr>
          <p:cNvPr id="8" name="Title 1">
            <a:extLst>
              <a:ext uri="{FF2B5EF4-FFF2-40B4-BE49-F238E27FC236}">
                <a16:creationId xmlns:a16="http://schemas.microsoft.com/office/drawing/2014/main" xmlns="" id="{0DA06986-AA5D-407A-A26E-5FC4DB9383EC}"/>
              </a:ext>
            </a:extLst>
          </p:cNvPr>
          <p:cNvSpPr txBox="1">
            <a:spLocks/>
          </p:cNvSpPr>
          <p:nvPr/>
        </p:nvSpPr>
        <p:spPr>
          <a:xfrm>
            <a:off x="473075" y="5105400"/>
            <a:ext cx="11379200" cy="1333499"/>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a:lstStyle>
          <a:p>
            <a:pPr algn="ctr"/>
            <a:r>
              <a:rPr lang="en-US" dirty="0"/>
              <a:t/>
            </a:r>
            <a:br>
              <a:rPr lang="en-US" dirty="0"/>
            </a:br>
            <a:r>
              <a:rPr lang="en-US" dirty="0"/>
              <a:t/>
            </a:r>
            <a:br>
              <a:rPr lang="en-US" dirty="0"/>
            </a:br>
            <a:r>
              <a:rPr lang="en-US" dirty="0"/>
              <a:t>      </a:t>
            </a:r>
            <a:r>
              <a:rPr lang="en-US" sz="5100" dirty="0"/>
              <a:t>system Software and Hardware: </a:t>
            </a:r>
            <a:r>
              <a:rPr lang="en-US" sz="4500" dirty="0"/>
              <a:t/>
            </a:r>
            <a:br>
              <a:rPr lang="en-US" sz="4500" dirty="0"/>
            </a:br>
            <a:r>
              <a:rPr lang="en-US" sz="4500" dirty="0"/>
              <a:t/>
            </a:r>
            <a:br>
              <a:rPr lang="en-US" sz="4500" dirty="0"/>
            </a:br>
            <a:r>
              <a:rPr lang="en-US" sz="4500" dirty="0"/>
              <a:t>BlueBarricade </a:t>
            </a:r>
            <a:br>
              <a:rPr lang="en-US" sz="4500" dirty="0"/>
            </a:br>
            <a:r>
              <a:rPr lang="en-US" sz="4500" dirty="0"/>
              <a:t>IBM</a:t>
            </a:r>
            <a:r>
              <a:rPr lang="en-US" sz="4200" dirty="0"/>
              <a:t> </a:t>
            </a:r>
            <a:r>
              <a:rPr lang="en-US" sz="4500" dirty="0"/>
              <a:t/>
            </a:r>
            <a:br>
              <a:rPr lang="en-US" sz="4500" dirty="0"/>
            </a:br>
            <a:endParaRPr lang="en-US" sz="4500" dirty="0"/>
          </a:p>
        </p:txBody>
      </p:sp>
    </p:spTree>
    <p:extLst>
      <p:ext uri="{BB962C8B-B14F-4D97-AF65-F5344CB8AC3E}">
        <p14:creationId xmlns:p14="http://schemas.microsoft.com/office/powerpoint/2010/main" val="26660936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345946" cy="369332"/>
          </a:xfrm>
          <a:prstGeom prst="rect">
            <a:avLst/>
          </a:prstGeom>
          <a:noFill/>
        </p:spPr>
        <p:txBody>
          <a:bodyPr wrap="none" rtlCol="0">
            <a:spAutoFit/>
          </a:bodyPr>
          <a:lstStyle/>
          <a:p>
            <a:r>
              <a:rPr lang="en-US" dirty="0" smtClean="0"/>
              <a:t>Architecture</a:t>
            </a:r>
            <a:endParaRPr lang="en-US" dirty="0"/>
          </a:p>
        </p:txBody>
      </p:sp>
      <p:sp>
        <p:nvSpPr>
          <p:cNvPr id="11" name="Rectangle 10"/>
          <p:cNvSpPr/>
          <p:nvPr/>
        </p:nvSpPr>
        <p:spPr>
          <a:xfrm>
            <a:off x="4654378" y="3048000"/>
            <a:ext cx="2141838" cy="1186249"/>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E-Wallet</a:t>
            </a:r>
          </a:p>
          <a:p>
            <a:pPr algn="ctr"/>
            <a:r>
              <a:rPr lang="en-US" dirty="0" smtClean="0">
                <a:solidFill>
                  <a:schemeClr val="tx1"/>
                </a:solidFill>
              </a:rPr>
              <a:t>APIs</a:t>
            </a:r>
          </a:p>
          <a:p>
            <a:pPr algn="ctr"/>
            <a:r>
              <a:rPr lang="en-US" dirty="0" smtClean="0">
                <a:solidFill>
                  <a:schemeClr val="tx1"/>
                </a:solidFill>
              </a:rPr>
              <a:t>(</a:t>
            </a:r>
            <a:r>
              <a:rPr lang="en-US" dirty="0" err="1" smtClean="0">
                <a:solidFill>
                  <a:schemeClr val="tx1"/>
                </a:solidFill>
              </a:rPr>
              <a:t>NodeJS</a:t>
            </a:r>
            <a:r>
              <a:rPr lang="en-US" dirty="0" smtClean="0">
                <a:solidFill>
                  <a:schemeClr val="tx1"/>
                </a:solidFill>
              </a:rPr>
              <a:t> + Express)</a:t>
            </a:r>
          </a:p>
        </p:txBody>
      </p:sp>
      <p:sp>
        <p:nvSpPr>
          <p:cNvPr id="12" name="Can 11"/>
          <p:cNvSpPr/>
          <p:nvPr/>
        </p:nvSpPr>
        <p:spPr>
          <a:xfrm>
            <a:off x="5090983" y="4893276"/>
            <a:ext cx="1268627" cy="708454"/>
          </a:xfrm>
          <a:prstGeom prst="can">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DB2</a:t>
            </a:r>
          </a:p>
        </p:txBody>
      </p:sp>
      <p:sp>
        <p:nvSpPr>
          <p:cNvPr id="13" name="Rectangle 12"/>
          <p:cNvSpPr/>
          <p:nvPr/>
        </p:nvSpPr>
        <p:spPr>
          <a:xfrm>
            <a:off x="7652950" y="3171567"/>
            <a:ext cx="2141838" cy="939113"/>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chemeClr val="tx1"/>
                </a:solidFill>
              </a:rPr>
              <a:t>Bluebarricade</a:t>
            </a:r>
            <a:endParaRPr lang="en-US" dirty="0" smtClean="0">
              <a:solidFill>
                <a:schemeClr val="tx1"/>
              </a:solidFill>
            </a:endParaRPr>
          </a:p>
          <a:p>
            <a:pPr algn="ctr"/>
            <a:r>
              <a:rPr lang="en-US" dirty="0" err="1" smtClean="0">
                <a:solidFill>
                  <a:schemeClr val="tx1"/>
                </a:solidFill>
              </a:rPr>
              <a:t>Blockchain</a:t>
            </a:r>
            <a:endParaRPr lang="en-US" dirty="0" smtClean="0">
              <a:solidFill>
                <a:schemeClr val="tx1"/>
              </a:solidFill>
            </a:endParaRPr>
          </a:p>
        </p:txBody>
      </p:sp>
      <p:cxnSp>
        <p:nvCxnSpPr>
          <p:cNvPr id="15" name="Straight Connector 14"/>
          <p:cNvCxnSpPr>
            <a:stCxn id="11" idx="3"/>
            <a:endCxn id="13" idx="1"/>
          </p:cNvCxnSpPr>
          <p:nvPr/>
        </p:nvCxnSpPr>
        <p:spPr>
          <a:xfrm flipV="1">
            <a:off x="6796216" y="3641124"/>
            <a:ext cx="856734"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2"/>
            <a:endCxn id="12" idx="1"/>
          </p:cNvCxnSpPr>
          <p:nvPr/>
        </p:nvCxnSpPr>
        <p:spPr>
          <a:xfrm>
            <a:off x="5725297" y="4234249"/>
            <a:ext cx="0" cy="65902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654378" y="1329382"/>
            <a:ext cx="2141838" cy="939113"/>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Payment Gateways</a:t>
            </a:r>
          </a:p>
          <a:p>
            <a:pPr algn="ctr"/>
            <a:r>
              <a:rPr lang="en-US" dirty="0" smtClean="0">
                <a:solidFill>
                  <a:schemeClr val="tx1"/>
                </a:solidFill>
              </a:rPr>
              <a:t>(</a:t>
            </a:r>
            <a:r>
              <a:rPr lang="en-US" dirty="0" err="1" smtClean="0">
                <a:solidFill>
                  <a:schemeClr val="tx1"/>
                </a:solidFill>
              </a:rPr>
              <a:t>Paypal</a:t>
            </a:r>
            <a:r>
              <a:rPr lang="en-US" dirty="0" smtClean="0">
                <a:solidFill>
                  <a:schemeClr val="tx1"/>
                </a:solidFill>
              </a:rPr>
              <a:t>, Stripe, </a:t>
            </a:r>
            <a:r>
              <a:rPr lang="en-US" dirty="0" err="1" smtClean="0">
                <a:solidFill>
                  <a:schemeClr val="tx1"/>
                </a:solidFill>
              </a:rPr>
              <a:t>Openbank</a:t>
            </a:r>
            <a:r>
              <a:rPr lang="en-US" dirty="0" smtClean="0">
                <a:solidFill>
                  <a:schemeClr val="tx1"/>
                </a:solidFill>
              </a:rPr>
              <a:t> </a:t>
            </a:r>
            <a:r>
              <a:rPr lang="en-US" dirty="0" err="1" smtClean="0">
                <a:solidFill>
                  <a:schemeClr val="tx1"/>
                </a:solidFill>
              </a:rPr>
              <a:t>etc</a:t>
            </a:r>
            <a:r>
              <a:rPr lang="en-US" dirty="0" smtClean="0">
                <a:solidFill>
                  <a:schemeClr val="tx1"/>
                </a:solidFill>
              </a:rPr>
              <a:t>…)</a:t>
            </a:r>
          </a:p>
        </p:txBody>
      </p:sp>
      <p:cxnSp>
        <p:nvCxnSpPr>
          <p:cNvPr id="30" name="Straight Connector 29"/>
          <p:cNvCxnSpPr>
            <a:stCxn id="29" idx="2"/>
            <a:endCxn id="11" idx="0"/>
          </p:cNvCxnSpPr>
          <p:nvPr/>
        </p:nvCxnSpPr>
        <p:spPr>
          <a:xfrm>
            <a:off x="5725297" y="2268495"/>
            <a:ext cx="0" cy="77950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996778" y="3031524"/>
            <a:ext cx="1787611" cy="963827"/>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Client</a:t>
            </a:r>
          </a:p>
          <a:p>
            <a:pPr algn="ctr"/>
            <a:r>
              <a:rPr lang="en-US" dirty="0" smtClean="0">
                <a:solidFill>
                  <a:schemeClr val="tx1"/>
                </a:solidFill>
              </a:rPr>
              <a:t>Platform</a:t>
            </a:r>
          </a:p>
        </p:txBody>
      </p:sp>
      <p:sp>
        <p:nvSpPr>
          <p:cNvPr id="49" name="Rectangle 48"/>
          <p:cNvSpPr/>
          <p:nvPr/>
        </p:nvSpPr>
        <p:spPr>
          <a:xfrm>
            <a:off x="1136821" y="3163330"/>
            <a:ext cx="1787611" cy="963827"/>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Client</a:t>
            </a:r>
          </a:p>
          <a:p>
            <a:pPr algn="ctr"/>
            <a:r>
              <a:rPr lang="en-US" dirty="0" smtClean="0">
                <a:solidFill>
                  <a:schemeClr val="tx1"/>
                </a:solidFill>
              </a:rPr>
              <a:t>Platform</a:t>
            </a:r>
          </a:p>
        </p:txBody>
      </p:sp>
      <p:sp>
        <p:nvSpPr>
          <p:cNvPr id="50" name="Rectangle 49"/>
          <p:cNvSpPr/>
          <p:nvPr/>
        </p:nvSpPr>
        <p:spPr>
          <a:xfrm>
            <a:off x="1276865" y="3303374"/>
            <a:ext cx="1787611" cy="963827"/>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Client</a:t>
            </a:r>
          </a:p>
          <a:p>
            <a:pPr algn="ctr"/>
            <a:r>
              <a:rPr lang="en-US" dirty="0" smtClean="0">
                <a:solidFill>
                  <a:schemeClr val="tx1"/>
                </a:solidFill>
              </a:rPr>
              <a:t>Platform</a:t>
            </a:r>
          </a:p>
        </p:txBody>
      </p:sp>
      <p:cxnSp>
        <p:nvCxnSpPr>
          <p:cNvPr id="52" name="Straight Connector 51"/>
          <p:cNvCxnSpPr/>
          <p:nvPr/>
        </p:nvCxnSpPr>
        <p:spPr>
          <a:xfrm>
            <a:off x="3286897" y="3426941"/>
            <a:ext cx="126862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286897" y="3715265"/>
            <a:ext cx="126862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86897" y="4028303"/>
            <a:ext cx="126862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4676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721672" cy="369332"/>
          </a:xfrm>
          <a:prstGeom prst="rect">
            <a:avLst/>
          </a:prstGeom>
          <a:noFill/>
        </p:spPr>
        <p:txBody>
          <a:bodyPr wrap="none" rtlCol="0">
            <a:spAutoFit/>
          </a:bodyPr>
          <a:lstStyle/>
          <a:p>
            <a:r>
              <a:rPr lang="en-US" dirty="0" smtClean="0"/>
              <a:t>CI/CD</a:t>
            </a:r>
            <a:endParaRPr lang="en-US" dirty="0"/>
          </a:p>
        </p:txBody>
      </p:sp>
      <p:pic>
        <p:nvPicPr>
          <p:cNvPr id="2" name="Picture 1"/>
          <p:cNvPicPr>
            <a:picLocks noChangeAspect="1"/>
          </p:cNvPicPr>
          <p:nvPr/>
        </p:nvPicPr>
        <p:blipFill>
          <a:blip r:embed="rId2"/>
          <a:stretch>
            <a:fillRect/>
          </a:stretch>
        </p:blipFill>
        <p:spPr>
          <a:xfrm>
            <a:off x="579911" y="1339331"/>
            <a:ext cx="7835994" cy="5259859"/>
          </a:xfrm>
          <a:prstGeom prst="rect">
            <a:avLst/>
          </a:prstGeom>
        </p:spPr>
      </p:pic>
      <p:sp>
        <p:nvSpPr>
          <p:cNvPr id="3" name="TextBox 2"/>
          <p:cNvSpPr txBox="1"/>
          <p:nvPr/>
        </p:nvSpPr>
        <p:spPr>
          <a:xfrm>
            <a:off x="420130" y="783966"/>
            <a:ext cx="3725122" cy="369332"/>
          </a:xfrm>
          <a:prstGeom prst="rect">
            <a:avLst/>
          </a:prstGeom>
          <a:noFill/>
        </p:spPr>
        <p:txBody>
          <a:bodyPr wrap="none" rtlCol="0">
            <a:spAutoFit/>
          </a:bodyPr>
          <a:lstStyle/>
          <a:p>
            <a:r>
              <a:rPr lang="en-US" dirty="0" smtClean="0"/>
              <a:t>Setup toolchain on IBM cloud console</a:t>
            </a:r>
            <a:endParaRPr lang="en-US" dirty="0"/>
          </a:p>
        </p:txBody>
      </p:sp>
    </p:spTree>
    <p:extLst>
      <p:ext uri="{BB962C8B-B14F-4D97-AF65-F5344CB8AC3E}">
        <p14:creationId xmlns:p14="http://schemas.microsoft.com/office/powerpoint/2010/main" val="8238073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934632" cy="369332"/>
          </a:xfrm>
          <a:prstGeom prst="rect">
            <a:avLst/>
          </a:prstGeom>
          <a:noFill/>
        </p:spPr>
        <p:txBody>
          <a:bodyPr wrap="none" rtlCol="0">
            <a:spAutoFit/>
          </a:bodyPr>
          <a:lstStyle/>
          <a:p>
            <a:r>
              <a:rPr lang="en-US" dirty="0" smtClean="0"/>
              <a:t>API </a:t>
            </a:r>
            <a:r>
              <a:rPr lang="en-US" dirty="0" err="1" smtClean="0"/>
              <a:t>Documenation</a:t>
            </a:r>
            <a:endParaRPr lang="en-US" dirty="0"/>
          </a:p>
        </p:txBody>
      </p:sp>
      <p:sp>
        <p:nvSpPr>
          <p:cNvPr id="3" name="TextBox 2"/>
          <p:cNvSpPr txBox="1"/>
          <p:nvPr/>
        </p:nvSpPr>
        <p:spPr>
          <a:xfrm>
            <a:off x="257175" y="781050"/>
            <a:ext cx="11734800" cy="464871"/>
          </a:xfrm>
          <a:prstGeom prst="rect">
            <a:avLst/>
          </a:prstGeom>
          <a:noFill/>
        </p:spPr>
        <p:txBody>
          <a:bodyPr wrap="square" rtlCol="0">
            <a:spAutoFit/>
          </a:bodyPr>
          <a:lstStyle/>
          <a:p>
            <a:pPr>
              <a:lnSpc>
                <a:spcPct val="150000"/>
              </a:lnSpc>
            </a:pPr>
            <a:r>
              <a:rPr lang="en-US" dirty="0"/>
              <a:t>http://159.122.201.38:30190/api-docs#/</a:t>
            </a:r>
          </a:p>
        </p:txBody>
      </p:sp>
      <p:pic>
        <p:nvPicPr>
          <p:cNvPr id="2" name="Picture 1"/>
          <p:cNvPicPr>
            <a:picLocks noChangeAspect="1"/>
          </p:cNvPicPr>
          <p:nvPr/>
        </p:nvPicPr>
        <p:blipFill>
          <a:blip r:embed="rId2"/>
          <a:stretch>
            <a:fillRect/>
          </a:stretch>
        </p:blipFill>
        <p:spPr>
          <a:xfrm>
            <a:off x="708454" y="1455470"/>
            <a:ext cx="9234616" cy="5291923"/>
          </a:xfrm>
          <a:prstGeom prst="rect">
            <a:avLst/>
          </a:prstGeom>
        </p:spPr>
      </p:pic>
    </p:spTree>
    <p:extLst>
      <p:ext uri="{BB962C8B-B14F-4D97-AF65-F5344CB8AC3E}">
        <p14:creationId xmlns:p14="http://schemas.microsoft.com/office/powerpoint/2010/main" val="18192158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934632" cy="369332"/>
          </a:xfrm>
          <a:prstGeom prst="rect">
            <a:avLst/>
          </a:prstGeom>
          <a:noFill/>
        </p:spPr>
        <p:txBody>
          <a:bodyPr wrap="none" rtlCol="0">
            <a:spAutoFit/>
          </a:bodyPr>
          <a:lstStyle/>
          <a:p>
            <a:r>
              <a:rPr lang="en-US" dirty="0" smtClean="0"/>
              <a:t>API </a:t>
            </a:r>
            <a:r>
              <a:rPr lang="en-US" dirty="0" err="1" smtClean="0"/>
              <a:t>Documenation</a:t>
            </a:r>
            <a:endParaRPr lang="en-US" dirty="0"/>
          </a:p>
        </p:txBody>
      </p:sp>
      <p:sp>
        <p:nvSpPr>
          <p:cNvPr id="3" name="TextBox 2"/>
          <p:cNvSpPr txBox="1"/>
          <p:nvPr/>
        </p:nvSpPr>
        <p:spPr>
          <a:xfrm>
            <a:off x="257175" y="781050"/>
            <a:ext cx="11734800" cy="464871"/>
          </a:xfrm>
          <a:prstGeom prst="rect">
            <a:avLst/>
          </a:prstGeom>
          <a:noFill/>
        </p:spPr>
        <p:txBody>
          <a:bodyPr wrap="square" rtlCol="0">
            <a:spAutoFit/>
          </a:bodyPr>
          <a:lstStyle/>
          <a:p>
            <a:pPr>
              <a:lnSpc>
                <a:spcPct val="150000"/>
              </a:lnSpc>
            </a:pPr>
            <a:r>
              <a:rPr lang="en-US" dirty="0">
                <a:hlinkClick r:id="rId2"/>
              </a:rPr>
              <a:t>http://159.122.201.38:30190/redoc</a:t>
            </a:r>
            <a:endParaRPr lang="en-US" dirty="0"/>
          </a:p>
        </p:txBody>
      </p:sp>
      <p:pic>
        <p:nvPicPr>
          <p:cNvPr id="4" name="Picture 3"/>
          <p:cNvPicPr>
            <a:picLocks noChangeAspect="1"/>
          </p:cNvPicPr>
          <p:nvPr/>
        </p:nvPicPr>
        <p:blipFill>
          <a:blip r:embed="rId3"/>
          <a:stretch>
            <a:fillRect/>
          </a:stretch>
        </p:blipFill>
        <p:spPr>
          <a:xfrm>
            <a:off x="1107500" y="1381145"/>
            <a:ext cx="10038293" cy="5319348"/>
          </a:xfrm>
          <a:prstGeom prst="rect">
            <a:avLst/>
          </a:prstGeom>
          <a:ln>
            <a:solidFill>
              <a:schemeClr val="accent1"/>
            </a:solidFill>
          </a:ln>
        </p:spPr>
      </p:pic>
    </p:spTree>
    <p:extLst>
      <p:ext uri="{BB962C8B-B14F-4D97-AF65-F5344CB8AC3E}">
        <p14:creationId xmlns:p14="http://schemas.microsoft.com/office/powerpoint/2010/main" val="7455928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60630" y="2466975"/>
            <a:ext cx="1797095" cy="584775"/>
          </a:xfrm>
          <a:prstGeom prst="rect">
            <a:avLst/>
          </a:prstGeom>
          <a:noFill/>
        </p:spPr>
        <p:txBody>
          <a:bodyPr wrap="none" rtlCol="0">
            <a:spAutoFit/>
          </a:bodyPr>
          <a:lstStyle/>
          <a:p>
            <a:pPr algn="ctr"/>
            <a:r>
              <a:rPr lang="en-US" sz="3200" dirty="0" err="1" smtClean="0"/>
              <a:t>Greenbay</a:t>
            </a:r>
            <a:endParaRPr lang="en-US" sz="3200" dirty="0"/>
          </a:p>
        </p:txBody>
      </p:sp>
    </p:spTree>
    <p:extLst>
      <p:ext uri="{BB962C8B-B14F-4D97-AF65-F5344CB8AC3E}">
        <p14:creationId xmlns:p14="http://schemas.microsoft.com/office/powerpoint/2010/main" val="35777057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853584" cy="369332"/>
          </a:xfrm>
          <a:prstGeom prst="rect">
            <a:avLst/>
          </a:prstGeom>
          <a:noFill/>
        </p:spPr>
        <p:txBody>
          <a:bodyPr wrap="none" rtlCol="0">
            <a:spAutoFit/>
          </a:bodyPr>
          <a:lstStyle/>
          <a:p>
            <a:r>
              <a:rPr lang="en-US" dirty="0" smtClean="0"/>
              <a:t>What is </a:t>
            </a:r>
            <a:r>
              <a:rPr lang="en-US" dirty="0" err="1" smtClean="0"/>
              <a:t>Greenbay</a:t>
            </a:r>
            <a:endParaRPr lang="en-US" dirty="0"/>
          </a:p>
        </p:txBody>
      </p:sp>
      <p:sp>
        <p:nvSpPr>
          <p:cNvPr id="3" name="TextBox 2"/>
          <p:cNvSpPr txBox="1"/>
          <p:nvPr/>
        </p:nvSpPr>
        <p:spPr>
          <a:xfrm>
            <a:off x="257175" y="781050"/>
            <a:ext cx="7912679" cy="369332"/>
          </a:xfrm>
          <a:prstGeom prst="rect">
            <a:avLst/>
          </a:prstGeom>
          <a:noFill/>
        </p:spPr>
        <p:txBody>
          <a:bodyPr wrap="none" rtlCol="0">
            <a:spAutoFit/>
          </a:bodyPr>
          <a:lstStyle/>
          <a:p>
            <a:r>
              <a:rPr lang="en-US" dirty="0" smtClean="0"/>
              <a:t>B2C Payment Gateway system using </a:t>
            </a:r>
            <a:r>
              <a:rPr lang="en-US" dirty="0" err="1" smtClean="0"/>
              <a:t>Bluebarricade</a:t>
            </a:r>
            <a:r>
              <a:rPr lang="en-US" dirty="0" smtClean="0"/>
              <a:t> </a:t>
            </a:r>
            <a:r>
              <a:rPr lang="en-US" dirty="0" err="1" smtClean="0"/>
              <a:t>Blockchain</a:t>
            </a:r>
            <a:r>
              <a:rPr lang="en-US" dirty="0" smtClean="0"/>
              <a:t> and E-Wallet service</a:t>
            </a:r>
            <a:endParaRPr lang="en-US" dirty="0"/>
          </a:p>
        </p:txBody>
      </p:sp>
    </p:spTree>
    <p:extLst>
      <p:ext uri="{BB962C8B-B14F-4D97-AF65-F5344CB8AC3E}">
        <p14:creationId xmlns:p14="http://schemas.microsoft.com/office/powerpoint/2010/main" val="23540380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325876" cy="369332"/>
          </a:xfrm>
          <a:prstGeom prst="rect">
            <a:avLst/>
          </a:prstGeom>
          <a:noFill/>
        </p:spPr>
        <p:txBody>
          <a:bodyPr wrap="none" rtlCol="0">
            <a:spAutoFit/>
          </a:bodyPr>
          <a:lstStyle/>
          <a:p>
            <a:r>
              <a:rPr lang="en-US" dirty="0" smtClean="0"/>
              <a:t>Sub systems</a:t>
            </a:r>
            <a:endParaRPr lang="en-US" dirty="0"/>
          </a:p>
        </p:txBody>
      </p:sp>
      <p:sp>
        <p:nvSpPr>
          <p:cNvPr id="3" name="TextBox 2"/>
          <p:cNvSpPr txBox="1"/>
          <p:nvPr/>
        </p:nvSpPr>
        <p:spPr>
          <a:xfrm>
            <a:off x="361950" y="1428750"/>
            <a:ext cx="2302425" cy="369332"/>
          </a:xfrm>
          <a:prstGeom prst="rect">
            <a:avLst/>
          </a:prstGeom>
          <a:noFill/>
        </p:spPr>
        <p:txBody>
          <a:bodyPr wrap="none" rtlCol="0">
            <a:spAutoFit/>
          </a:bodyPr>
          <a:lstStyle/>
          <a:p>
            <a:pPr marL="285750" indent="-285750">
              <a:buFont typeface="Wingdings" panose="05000000000000000000" pitchFamily="2" charset="2"/>
              <a:buChar char="q"/>
            </a:pPr>
            <a:r>
              <a:rPr lang="en-US" dirty="0" err="1" smtClean="0"/>
              <a:t>Greenbay</a:t>
            </a:r>
            <a:r>
              <a:rPr lang="en-US" dirty="0" smtClean="0"/>
              <a:t> Donation</a:t>
            </a:r>
            <a:endParaRPr lang="en-US" dirty="0"/>
          </a:p>
        </p:txBody>
      </p:sp>
      <p:sp>
        <p:nvSpPr>
          <p:cNvPr id="7" name="TextBox 6"/>
          <p:cNvSpPr txBox="1"/>
          <p:nvPr/>
        </p:nvSpPr>
        <p:spPr>
          <a:xfrm>
            <a:off x="361950" y="1882259"/>
            <a:ext cx="2187843" cy="369332"/>
          </a:xfrm>
          <a:prstGeom prst="rect">
            <a:avLst/>
          </a:prstGeom>
          <a:noFill/>
        </p:spPr>
        <p:txBody>
          <a:bodyPr wrap="none" rtlCol="0">
            <a:spAutoFit/>
          </a:bodyPr>
          <a:lstStyle/>
          <a:p>
            <a:pPr marL="285750" indent="-285750">
              <a:buFont typeface="Wingdings" panose="05000000000000000000" pitchFamily="2" charset="2"/>
              <a:buChar char="q"/>
            </a:pPr>
            <a:r>
              <a:rPr lang="en-US" dirty="0" err="1" smtClean="0"/>
              <a:t>Greenbay</a:t>
            </a:r>
            <a:r>
              <a:rPr lang="en-US" dirty="0" smtClean="0"/>
              <a:t> Transfer</a:t>
            </a:r>
            <a:endParaRPr lang="en-US" dirty="0"/>
          </a:p>
        </p:txBody>
      </p:sp>
      <p:sp>
        <p:nvSpPr>
          <p:cNvPr id="8" name="TextBox 7"/>
          <p:cNvSpPr txBox="1"/>
          <p:nvPr/>
        </p:nvSpPr>
        <p:spPr>
          <a:xfrm>
            <a:off x="361950" y="2326243"/>
            <a:ext cx="2095638" cy="369332"/>
          </a:xfrm>
          <a:prstGeom prst="rect">
            <a:avLst/>
          </a:prstGeom>
          <a:noFill/>
        </p:spPr>
        <p:txBody>
          <a:bodyPr wrap="none" rtlCol="0">
            <a:spAutoFit/>
          </a:bodyPr>
          <a:lstStyle/>
          <a:p>
            <a:pPr marL="285750" indent="-285750">
              <a:buFont typeface="Wingdings" panose="05000000000000000000" pitchFamily="2" charset="2"/>
              <a:buChar char="q"/>
            </a:pPr>
            <a:r>
              <a:rPr lang="en-US" dirty="0" err="1" smtClean="0"/>
              <a:t>Greenbay</a:t>
            </a:r>
            <a:r>
              <a:rPr lang="en-US" dirty="0" smtClean="0"/>
              <a:t> Project</a:t>
            </a:r>
            <a:endParaRPr lang="en-US" dirty="0"/>
          </a:p>
        </p:txBody>
      </p:sp>
      <p:sp>
        <p:nvSpPr>
          <p:cNvPr id="9" name="TextBox 8"/>
          <p:cNvSpPr txBox="1"/>
          <p:nvPr/>
        </p:nvSpPr>
        <p:spPr>
          <a:xfrm>
            <a:off x="361950" y="2770227"/>
            <a:ext cx="2254720" cy="369332"/>
          </a:xfrm>
          <a:prstGeom prst="rect">
            <a:avLst/>
          </a:prstGeom>
          <a:noFill/>
        </p:spPr>
        <p:txBody>
          <a:bodyPr wrap="none" rtlCol="0">
            <a:spAutoFit/>
          </a:bodyPr>
          <a:lstStyle/>
          <a:p>
            <a:pPr marL="285750" indent="-285750">
              <a:buFont typeface="Wingdings" panose="05000000000000000000" pitchFamily="2" charset="2"/>
              <a:buChar char="q"/>
            </a:pPr>
            <a:r>
              <a:rPr lang="en-US" dirty="0" err="1" smtClean="0"/>
              <a:t>Greenbay</a:t>
            </a:r>
            <a:r>
              <a:rPr lang="en-US" dirty="0" smtClean="0"/>
              <a:t> Payment</a:t>
            </a:r>
            <a:endParaRPr lang="en-US" dirty="0"/>
          </a:p>
        </p:txBody>
      </p:sp>
      <p:sp>
        <p:nvSpPr>
          <p:cNvPr id="2" name="TextBox 1"/>
          <p:cNvSpPr txBox="1"/>
          <p:nvPr/>
        </p:nvSpPr>
        <p:spPr>
          <a:xfrm>
            <a:off x="361950" y="742950"/>
            <a:ext cx="7479676" cy="369332"/>
          </a:xfrm>
          <a:prstGeom prst="rect">
            <a:avLst/>
          </a:prstGeom>
          <a:noFill/>
        </p:spPr>
        <p:txBody>
          <a:bodyPr wrap="none" rtlCol="0">
            <a:spAutoFit/>
          </a:bodyPr>
          <a:lstStyle/>
          <a:p>
            <a:r>
              <a:rPr lang="en-US" dirty="0" err="1" smtClean="0"/>
              <a:t>Greenbay</a:t>
            </a:r>
            <a:r>
              <a:rPr lang="en-US" dirty="0" smtClean="0"/>
              <a:t> has several sub systems to attract more users into </a:t>
            </a:r>
            <a:r>
              <a:rPr lang="en-US" dirty="0" err="1" smtClean="0"/>
              <a:t>greenbay</a:t>
            </a:r>
            <a:r>
              <a:rPr lang="en-US" dirty="0" smtClean="0"/>
              <a:t> system.</a:t>
            </a:r>
            <a:endParaRPr lang="en-US" dirty="0"/>
          </a:p>
        </p:txBody>
      </p:sp>
    </p:spTree>
    <p:extLst>
      <p:ext uri="{BB962C8B-B14F-4D97-AF65-F5344CB8AC3E}">
        <p14:creationId xmlns:p14="http://schemas.microsoft.com/office/powerpoint/2010/main" val="33013108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343253" cy="369332"/>
          </a:xfrm>
          <a:prstGeom prst="rect">
            <a:avLst/>
          </a:prstGeom>
          <a:noFill/>
        </p:spPr>
        <p:txBody>
          <a:bodyPr wrap="none" rtlCol="0">
            <a:spAutoFit/>
          </a:bodyPr>
          <a:lstStyle/>
          <a:p>
            <a:r>
              <a:rPr lang="en-US" dirty="0" smtClean="0"/>
              <a:t>Sub Systems</a:t>
            </a:r>
            <a:endParaRPr lang="en-US" dirty="0"/>
          </a:p>
        </p:txBody>
      </p:sp>
      <p:sp>
        <p:nvSpPr>
          <p:cNvPr id="2" name="Rectangle 1"/>
          <p:cNvSpPr/>
          <p:nvPr/>
        </p:nvSpPr>
        <p:spPr>
          <a:xfrm>
            <a:off x="4381500" y="3033712"/>
            <a:ext cx="2305050" cy="733425"/>
          </a:xfrm>
          <a:prstGeom prst="rect">
            <a:avLst/>
          </a:prstGeom>
          <a:solidFill>
            <a:srgbClr val="92D050"/>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chemeClr val="tx1"/>
                </a:solidFill>
              </a:rPr>
              <a:t>Greenbay</a:t>
            </a:r>
            <a:endParaRPr lang="en-US" dirty="0" smtClean="0">
              <a:solidFill>
                <a:schemeClr val="tx1"/>
              </a:solidFill>
            </a:endParaRPr>
          </a:p>
          <a:p>
            <a:pPr algn="ctr"/>
            <a:r>
              <a:rPr lang="en-US" dirty="0" smtClean="0">
                <a:solidFill>
                  <a:schemeClr val="tx1"/>
                </a:solidFill>
              </a:rPr>
              <a:t>Backend</a:t>
            </a:r>
          </a:p>
        </p:txBody>
      </p:sp>
      <p:sp>
        <p:nvSpPr>
          <p:cNvPr id="43" name="Rectangle 42"/>
          <p:cNvSpPr/>
          <p:nvPr/>
        </p:nvSpPr>
        <p:spPr>
          <a:xfrm>
            <a:off x="7286625" y="3033711"/>
            <a:ext cx="1752600" cy="733425"/>
          </a:xfrm>
          <a:prstGeom prst="rect">
            <a:avLst/>
          </a:prstGeom>
          <a:solidFill>
            <a:schemeClr val="accent6">
              <a:lumMod val="40000"/>
              <a:lumOff val="60000"/>
            </a:schemeClr>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E-Wallet</a:t>
            </a:r>
          </a:p>
          <a:p>
            <a:pPr algn="ctr"/>
            <a:r>
              <a:rPr lang="en-US" dirty="0" smtClean="0">
                <a:solidFill>
                  <a:schemeClr val="tx1"/>
                </a:solidFill>
              </a:rPr>
              <a:t>Service</a:t>
            </a:r>
          </a:p>
        </p:txBody>
      </p:sp>
      <p:sp>
        <p:nvSpPr>
          <p:cNvPr id="44" name="Rectangle 43"/>
          <p:cNvSpPr/>
          <p:nvPr/>
        </p:nvSpPr>
        <p:spPr>
          <a:xfrm>
            <a:off x="9572625" y="3033710"/>
            <a:ext cx="1914525" cy="733425"/>
          </a:xfrm>
          <a:prstGeom prst="rect">
            <a:avLst/>
          </a:prstGeom>
          <a:solidFill>
            <a:schemeClr val="accent5">
              <a:lumMod val="40000"/>
              <a:lumOff val="60000"/>
            </a:schemeClr>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chemeClr val="tx1"/>
                </a:solidFill>
              </a:rPr>
              <a:t>Bluebarricade</a:t>
            </a:r>
            <a:endParaRPr lang="en-US" dirty="0" smtClean="0">
              <a:solidFill>
                <a:schemeClr val="tx1"/>
              </a:solidFill>
            </a:endParaRPr>
          </a:p>
          <a:p>
            <a:pPr algn="ctr"/>
            <a:r>
              <a:rPr lang="en-US" dirty="0" err="1" smtClean="0">
                <a:solidFill>
                  <a:schemeClr val="tx1"/>
                </a:solidFill>
              </a:rPr>
              <a:t>Blockchain</a:t>
            </a:r>
            <a:endParaRPr lang="en-US" dirty="0" smtClean="0">
              <a:solidFill>
                <a:schemeClr val="tx1"/>
              </a:solidFill>
            </a:endParaRPr>
          </a:p>
        </p:txBody>
      </p:sp>
      <p:sp>
        <p:nvSpPr>
          <p:cNvPr id="45" name="Rectangle 44"/>
          <p:cNvSpPr/>
          <p:nvPr/>
        </p:nvSpPr>
        <p:spPr>
          <a:xfrm>
            <a:off x="1371600" y="2667000"/>
            <a:ext cx="2305050" cy="923925"/>
          </a:xfrm>
          <a:prstGeom prst="rect">
            <a:avLst/>
          </a:prstGeom>
          <a:solidFill>
            <a:srgbClr val="92D050"/>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chemeClr val="tx1"/>
                </a:solidFill>
              </a:rPr>
              <a:t>Greenbay</a:t>
            </a:r>
            <a:endParaRPr lang="en-US" dirty="0" smtClean="0">
              <a:solidFill>
                <a:schemeClr val="tx1"/>
              </a:solidFill>
            </a:endParaRPr>
          </a:p>
          <a:p>
            <a:pPr algn="ctr"/>
            <a:r>
              <a:rPr lang="en-US" dirty="0" smtClean="0">
                <a:solidFill>
                  <a:schemeClr val="tx1"/>
                </a:solidFill>
              </a:rPr>
              <a:t>Transfer</a:t>
            </a:r>
          </a:p>
          <a:p>
            <a:pPr algn="ctr"/>
            <a:r>
              <a:rPr lang="en-US" dirty="0" smtClean="0">
                <a:solidFill>
                  <a:schemeClr val="tx1"/>
                </a:solidFill>
              </a:rPr>
              <a:t>(Web, Mobile)</a:t>
            </a:r>
          </a:p>
        </p:txBody>
      </p:sp>
      <p:sp>
        <p:nvSpPr>
          <p:cNvPr id="46" name="Rectangle 45"/>
          <p:cNvSpPr/>
          <p:nvPr/>
        </p:nvSpPr>
        <p:spPr>
          <a:xfrm>
            <a:off x="1371600" y="1381125"/>
            <a:ext cx="2305050" cy="914400"/>
          </a:xfrm>
          <a:prstGeom prst="rect">
            <a:avLst/>
          </a:prstGeom>
          <a:solidFill>
            <a:srgbClr val="92D050"/>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chemeClr val="tx1"/>
                </a:solidFill>
              </a:rPr>
              <a:t>Greenbay</a:t>
            </a:r>
            <a:endParaRPr lang="en-US" dirty="0" smtClean="0">
              <a:solidFill>
                <a:schemeClr val="tx1"/>
              </a:solidFill>
            </a:endParaRPr>
          </a:p>
          <a:p>
            <a:pPr algn="ctr"/>
            <a:r>
              <a:rPr lang="en-US" dirty="0" smtClean="0">
                <a:solidFill>
                  <a:schemeClr val="tx1"/>
                </a:solidFill>
              </a:rPr>
              <a:t>Donation</a:t>
            </a:r>
          </a:p>
          <a:p>
            <a:pPr algn="ctr"/>
            <a:r>
              <a:rPr lang="en-US" dirty="0" smtClean="0">
                <a:solidFill>
                  <a:schemeClr val="tx1"/>
                </a:solidFill>
              </a:rPr>
              <a:t>(web, Mobile)</a:t>
            </a:r>
          </a:p>
        </p:txBody>
      </p:sp>
      <p:sp>
        <p:nvSpPr>
          <p:cNvPr id="55" name="Rectangle 54"/>
          <p:cNvSpPr/>
          <p:nvPr/>
        </p:nvSpPr>
        <p:spPr>
          <a:xfrm>
            <a:off x="1371600" y="4038600"/>
            <a:ext cx="2305050" cy="733425"/>
          </a:xfrm>
          <a:prstGeom prst="rect">
            <a:avLst/>
          </a:prstGeom>
          <a:solidFill>
            <a:srgbClr val="92D050"/>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chemeClr val="tx1"/>
                </a:solidFill>
              </a:rPr>
              <a:t>Greenbay</a:t>
            </a:r>
            <a:endParaRPr lang="en-US" dirty="0" smtClean="0">
              <a:solidFill>
                <a:schemeClr val="tx1"/>
              </a:solidFill>
            </a:endParaRPr>
          </a:p>
          <a:p>
            <a:pPr algn="ctr"/>
            <a:r>
              <a:rPr lang="en-US" dirty="0" smtClean="0">
                <a:solidFill>
                  <a:schemeClr val="tx1"/>
                </a:solidFill>
              </a:rPr>
              <a:t>Project</a:t>
            </a:r>
          </a:p>
          <a:p>
            <a:pPr algn="ctr"/>
            <a:r>
              <a:rPr lang="en-US" dirty="0" smtClean="0">
                <a:solidFill>
                  <a:schemeClr val="tx1"/>
                </a:solidFill>
              </a:rPr>
              <a:t>(web)</a:t>
            </a:r>
          </a:p>
        </p:txBody>
      </p:sp>
      <p:sp>
        <p:nvSpPr>
          <p:cNvPr id="56" name="Rectangle 55"/>
          <p:cNvSpPr/>
          <p:nvPr/>
        </p:nvSpPr>
        <p:spPr>
          <a:xfrm>
            <a:off x="1371600" y="5286375"/>
            <a:ext cx="2305050" cy="733425"/>
          </a:xfrm>
          <a:prstGeom prst="rect">
            <a:avLst/>
          </a:prstGeom>
          <a:solidFill>
            <a:srgbClr val="92D050"/>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chemeClr val="tx1"/>
                </a:solidFill>
              </a:rPr>
              <a:t>Greenbay</a:t>
            </a:r>
            <a:endParaRPr lang="en-US" dirty="0" smtClean="0">
              <a:solidFill>
                <a:schemeClr val="tx1"/>
              </a:solidFill>
            </a:endParaRPr>
          </a:p>
          <a:p>
            <a:pPr algn="ctr"/>
            <a:r>
              <a:rPr lang="en-US" dirty="0" smtClean="0">
                <a:solidFill>
                  <a:schemeClr val="tx1"/>
                </a:solidFill>
              </a:rPr>
              <a:t>Payment</a:t>
            </a:r>
          </a:p>
          <a:p>
            <a:pPr algn="ctr"/>
            <a:r>
              <a:rPr lang="en-US" dirty="0" smtClean="0">
                <a:solidFill>
                  <a:schemeClr val="tx1"/>
                </a:solidFill>
              </a:rPr>
              <a:t>(web)</a:t>
            </a:r>
          </a:p>
        </p:txBody>
      </p:sp>
      <p:cxnSp>
        <p:nvCxnSpPr>
          <p:cNvPr id="4" name="Elbow Connector 3"/>
          <p:cNvCxnSpPr>
            <a:stCxn id="46" idx="3"/>
            <a:endCxn id="2" idx="1"/>
          </p:cNvCxnSpPr>
          <p:nvPr/>
        </p:nvCxnSpPr>
        <p:spPr>
          <a:xfrm>
            <a:off x="3676650" y="1838325"/>
            <a:ext cx="704850" cy="15621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45" idx="3"/>
            <a:endCxn id="2" idx="1"/>
          </p:cNvCxnSpPr>
          <p:nvPr/>
        </p:nvCxnSpPr>
        <p:spPr>
          <a:xfrm>
            <a:off x="3676650" y="3128963"/>
            <a:ext cx="704850" cy="27146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5" idx="3"/>
            <a:endCxn id="2" idx="1"/>
          </p:cNvCxnSpPr>
          <p:nvPr/>
        </p:nvCxnSpPr>
        <p:spPr>
          <a:xfrm flipV="1">
            <a:off x="3676650" y="3400425"/>
            <a:ext cx="704850" cy="100488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56" idx="3"/>
            <a:endCxn id="2" idx="1"/>
          </p:cNvCxnSpPr>
          <p:nvPr/>
        </p:nvCxnSpPr>
        <p:spPr>
          <a:xfrm flipV="1">
            <a:off x="3676650" y="3400425"/>
            <a:ext cx="704850" cy="2252663"/>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2" idx="3"/>
            <a:endCxn id="43" idx="1"/>
          </p:cNvCxnSpPr>
          <p:nvPr/>
        </p:nvCxnSpPr>
        <p:spPr>
          <a:xfrm flipV="1">
            <a:off x="6686550" y="3400424"/>
            <a:ext cx="600075" cy="1"/>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3" idx="3"/>
            <a:endCxn id="44" idx="1"/>
          </p:cNvCxnSpPr>
          <p:nvPr/>
        </p:nvCxnSpPr>
        <p:spPr>
          <a:xfrm flipV="1">
            <a:off x="9039225" y="3400423"/>
            <a:ext cx="533400" cy="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286000" y="748784"/>
            <a:ext cx="618503" cy="369332"/>
          </a:xfrm>
          <a:prstGeom prst="rect">
            <a:avLst/>
          </a:prstGeom>
          <a:noFill/>
        </p:spPr>
        <p:txBody>
          <a:bodyPr wrap="none" rtlCol="0">
            <a:spAutoFit/>
          </a:bodyPr>
          <a:lstStyle/>
          <a:p>
            <a:r>
              <a:rPr lang="en-US" dirty="0" smtClean="0"/>
              <a:t>AWS</a:t>
            </a:r>
            <a:endParaRPr lang="en-US" dirty="0"/>
          </a:p>
        </p:txBody>
      </p:sp>
      <p:sp>
        <p:nvSpPr>
          <p:cNvPr id="62" name="TextBox 61"/>
          <p:cNvSpPr txBox="1"/>
          <p:nvPr/>
        </p:nvSpPr>
        <p:spPr>
          <a:xfrm>
            <a:off x="5133975" y="748784"/>
            <a:ext cx="1019831" cy="369332"/>
          </a:xfrm>
          <a:prstGeom prst="rect">
            <a:avLst/>
          </a:prstGeom>
          <a:noFill/>
        </p:spPr>
        <p:txBody>
          <a:bodyPr wrap="none" rtlCol="0">
            <a:spAutoFit/>
          </a:bodyPr>
          <a:lstStyle/>
          <a:p>
            <a:r>
              <a:rPr lang="en-US" dirty="0" smtClean="0"/>
              <a:t>IBM/HCL</a:t>
            </a:r>
            <a:endParaRPr lang="en-US" dirty="0"/>
          </a:p>
        </p:txBody>
      </p:sp>
      <p:sp>
        <p:nvSpPr>
          <p:cNvPr id="63" name="TextBox 62"/>
          <p:cNvSpPr txBox="1"/>
          <p:nvPr/>
        </p:nvSpPr>
        <p:spPr>
          <a:xfrm>
            <a:off x="7524750" y="748784"/>
            <a:ext cx="1019831" cy="369332"/>
          </a:xfrm>
          <a:prstGeom prst="rect">
            <a:avLst/>
          </a:prstGeom>
          <a:noFill/>
        </p:spPr>
        <p:txBody>
          <a:bodyPr wrap="none" rtlCol="0">
            <a:spAutoFit/>
          </a:bodyPr>
          <a:lstStyle/>
          <a:p>
            <a:r>
              <a:rPr lang="en-US" dirty="0" smtClean="0"/>
              <a:t>IBM/HCL</a:t>
            </a:r>
            <a:endParaRPr lang="en-US" dirty="0"/>
          </a:p>
        </p:txBody>
      </p:sp>
      <p:sp>
        <p:nvSpPr>
          <p:cNvPr id="64" name="TextBox 63"/>
          <p:cNvSpPr txBox="1"/>
          <p:nvPr/>
        </p:nvSpPr>
        <p:spPr>
          <a:xfrm>
            <a:off x="9915525" y="748784"/>
            <a:ext cx="1019831" cy="369332"/>
          </a:xfrm>
          <a:prstGeom prst="rect">
            <a:avLst/>
          </a:prstGeom>
          <a:noFill/>
        </p:spPr>
        <p:txBody>
          <a:bodyPr wrap="none" rtlCol="0">
            <a:spAutoFit/>
          </a:bodyPr>
          <a:lstStyle/>
          <a:p>
            <a:r>
              <a:rPr lang="en-US" dirty="0" smtClean="0"/>
              <a:t>IBM/HCL</a:t>
            </a:r>
            <a:endParaRPr lang="en-US" dirty="0"/>
          </a:p>
        </p:txBody>
      </p:sp>
    </p:spTree>
    <p:extLst>
      <p:ext uri="{BB962C8B-B14F-4D97-AF65-F5344CB8AC3E}">
        <p14:creationId xmlns:p14="http://schemas.microsoft.com/office/powerpoint/2010/main" val="42281760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934825" cy="369332"/>
          </a:xfrm>
          <a:prstGeom prst="rect">
            <a:avLst/>
          </a:prstGeom>
          <a:noFill/>
        </p:spPr>
        <p:txBody>
          <a:bodyPr wrap="none" rtlCol="0">
            <a:spAutoFit/>
          </a:bodyPr>
          <a:lstStyle/>
          <a:p>
            <a:r>
              <a:rPr lang="en-US" dirty="0" err="1" smtClean="0"/>
              <a:t>Greenbay</a:t>
            </a:r>
            <a:r>
              <a:rPr lang="en-US" dirty="0" smtClean="0"/>
              <a:t> Backend</a:t>
            </a:r>
            <a:endParaRPr lang="en-US" dirty="0"/>
          </a:p>
        </p:txBody>
      </p:sp>
      <p:sp>
        <p:nvSpPr>
          <p:cNvPr id="7" name="TextBox 6"/>
          <p:cNvSpPr txBox="1"/>
          <p:nvPr/>
        </p:nvSpPr>
        <p:spPr>
          <a:xfrm>
            <a:off x="420130" y="783966"/>
            <a:ext cx="9425337" cy="646331"/>
          </a:xfrm>
          <a:prstGeom prst="rect">
            <a:avLst/>
          </a:prstGeom>
          <a:noFill/>
        </p:spPr>
        <p:txBody>
          <a:bodyPr wrap="none" rtlCol="0">
            <a:spAutoFit/>
          </a:bodyPr>
          <a:lstStyle/>
          <a:p>
            <a:r>
              <a:rPr lang="en-US" dirty="0" smtClean="0"/>
              <a:t>Payment/Donation API service on </a:t>
            </a:r>
            <a:r>
              <a:rPr lang="en-US" dirty="0" err="1" smtClean="0"/>
              <a:t>greenbay</a:t>
            </a:r>
            <a:r>
              <a:rPr lang="en-US" dirty="0" smtClean="0"/>
              <a:t> user platform</a:t>
            </a:r>
          </a:p>
          <a:p>
            <a:r>
              <a:rPr lang="en-US" dirty="0" smtClean="0"/>
              <a:t>Using E-wallet service so that all transactions and wallets synchronized in </a:t>
            </a:r>
            <a:r>
              <a:rPr lang="en-US" dirty="0" err="1" smtClean="0"/>
              <a:t>bluebarricade</a:t>
            </a:r>
            <a:r>
              <a:rPr lang="en-US" dirty="0" smtClean="0"/>
              <a:t> </a:t>
            </a:r>
            <a:r>
              <a:rPr lang="en-US" dirty="0" err="1" smtClean="0"/>
              <a:t>blockchain</a:t>
            </a:r>
            <a:endParaRPr lang="en-US" dirty="0"/>
          </a:p>
        </p:txBody>
      </p:sp>
      <p:sp>
        <p:nvSpPr>
          <p:cNvPr id="3" name="TextBox 2"/>
          <p:cNvSpPr txBox="1"/>
          <p:nvPr/>
        </p:nvSpPr>
        <p:spPr>
          <a:xfrm>
            <a:off x="420130" y="1642762"/>
            <a:ext cx="2831929" cy="1200329"/>
          </a:xfrm>
          <a:prstGeom prst="rect">
            <a:avLst/>
          </a:prstGeom>
          <a:noFill/>
        </p:spPr>
        <p:txBody>
          <a:bodyPr wrap="none" rtlCol="0">
            <a:spAutoFit/>
          </a:bodyPr>
          <a:lstStyle/>
          <a:p>
            <a:pPr marL="285750" indent="-285750">
              <a:buFont typeface="Arial" panose="020B0604020202020204" pitchFamily="34" charset="0"/>
              <a:buChar char="•"/>
            </a:pPr>
            <a:r>
              <a:rPr lang="en-US" dirty="0" err="1" smtClean="0"/>
              <a:t>Nodejs</a:t>
            </a:r>
            <a:r>
              <a:rPr lang="en-US" dirty="0" smtClean="0"/>
              <a:t> + Express</a:t>
            </a:r>
          </a:p>
          <a:p>
            <a:pPr marL="285750" indent="-285750">
              <a:buFont typeface="Arial" panose="020B0604020202020204" pitchFamily="34" charset="0"/>
              <a:buChar char="•"/>
            </a:pPr>
            <a:r>
              <a:rPr lang="en-US" dirty="0" smtClean="0"/>
              <a:t>DB2</a:t>
            </a:r>
          </a:p>
          <a:p>
            <a:pPr marL="285750" indent="-285750">
              <a:buFont typeface="Arial" panose="020B0604020202020204" pitchFamily="34" charset="0"/>
              <a:buChar char="•"/>
            </a:pPr>
            <a:r>
              <a:rPr lang="en-US" dirty="0" smtClean="0"/>
              <a:t>E-Wallet</a:t>
            </a:r>
          </a:p>
          <a:p>
            <a:pPr marL="285750" indent="-285750">
              <a:buFont typeface="Arial" panose="020B0604020202020204" pitchFamily="34" charset="0"/>
              <a:buChar char="•"/>
            </a:pPr>
            <a:r>
              <a:rPr lang="en-US" dirty="0" err="1" smtClean="0"/>
              <a:t>Bluebarricade</a:t>
            </a:r>
            <a:r>
              <a:rPr lang="en-US" dirty="0" smtClean="0"/>
              <a:t> </a:t>
            </a:r>
            <a:r>
              <a:rPr lang="en-US" dirty="0" err="1" smtClean="0"/>
              <a:t>Blockchain</a:t>
            </a:r>
            <a:endParaRPr lang="en-US" dirty="0"/>
          </a:p>
        </p:txBody>
      </p:sp>
      <p:sp>
        <p:nvSpPr>
          <p:cNvPr id="4" name="Rectangle 3"/>
          <p:cNvSpPr/>
          <p:nvPr/>
        </p:nvSpPr>
        <p:spPr>
          <a:xfrm>
            <a:off x="828578" y="3810000"/>
            <a:ext cx="1247775" cy="476250"/>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smtClean="0">
                <a:solidFill>
                  <a:schemeClr val="tx1"/>
                </a:solidFill>
              </a:rPr>
              <a:t>Auth</a:t>
            </a:r>
            <a:endParaRPr lang="en-US" sz="1600" dirty="0" smtClean="0">
              <a:solidFill>
                <a:schemeClr val="tx1"/>
              </a:solidFill>
            </a:endParaRPr>
          </a:p>
        </p:txBody>
      </p:sp>
      <p:sp>
        <p:nvSpPr>
          <p:cNvPr id="8" name="Rectangle 7"/>
          <p:cNvSpPr/>
          <p:nvPr/>
        </p:nvSpPr>
        <p:spPr>
          <a:xfrm>
            <a:off x="2266853" y="3810000"/>
            <a:ext cx="1247775" cy="476250"/>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solidFill>
              </a:rPr>
              <a:t>User</a:t>
            </a:r>
          </a:p>
        </p:txBody>
      </p:sp>
      <p:sp>
        <p:nvSpPr>
          <p:cNvPr id="9" name="Rectangle 8"/>
          <p:cNvSpPr/>
          <p:nvPr/>
        </p:nvSpPr>
        <p:spPr>
          <a:xfrm>
            <a:off x="3695603" y="3810000"/>
            <a:ext cx="1247775" cy="476250"/>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solidFill>
              </a:rPr>
              <a:t>Group</a:t>
            </a:r>
          </a:p>
        </p:txBody>
      </p:sp>
      <p:sp>
        <p:nvSpPr>
          <p:cNvPr id="10" name="Rectangle 9"/>
          <p:cNvSpPr/>
          <p:nvPr/>
        </p:nvSpPr>
        <p:spPr>
          <a:xfrm>
            <a:off x="5143403" y="3810000"/>
            <a:ext cx="1247775" cy="476250"/>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solidFill>
              </a:rPr>
              <a:t>Project</a:t>
            </a:r>
          </a:p>
        </p:txBody>
      </p:sp>
      <p:sp>
        <p:nvSpPr>
          <p:cNvPr id="11" name="Rectangle 10"/>
          <p:cNvSpPr/>
          <p:nvPr/>
        </p:nvSpPr>
        <p:spPr>
          <a:xfrm>
            <a:off x="6572153" y="3810000"/>
            <a:ext cx="1247775" cy="476250"/>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solidFill>
              </a:rPr>
              <a:t>Donate</a:t>
            </a:r>
          </a:p>
        </p:txBody>
      </p:sp>
      <p:sp>
        <p:nvSpPr>
          <p:cNvPr id="12" name="Rectangle 11"/>
          <p:cNvSpPr/>
          <p:nvPr/>
        </p:nvSpPr>
        <p:spPr>
          <a:xfrm>
            <a:off x="8010428" y="3810000"/>
            <a:ext cx="1247775" cy="476250"/>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solidFill>
              </a:rPr>
              <a:t>Currency</a:t>
            </a:r>
          </a:p>
        </p:txBody>
      </p:sp>
      <p:sp>
        <p:nvSpPr>
          <p:cNvPr id="14" name="Rectangle 13"/>
          <p:cNvSpPr/>
          <p:nvPr/>
        </p:nvSpPr>
        <p:spPr>
          <a:xfrm>
            <a:off x="828578" y="4448175"/>
            <a:ext cx="1247775" cy="476250"/>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solidFill>
              </a:rPr>
              <a:t>Wallet</a:t>
            </a:r>
          </a:p>
        </p:txBody>
      </p:sp>
      <p:sp>
        <p:nvSpPr>
          <p:cNvPr id="15" name="Rectangle 14"/>
          <p:cNvSpPr/>
          <p:nvPr/>
        </p:nvSpPr>
        <p:spPr>
          <a:xfrm>
            <a:off x="2266853" y="4448175"/>
            <a:ext cx="1247775" cy="476250"/>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solidFill>
              </a:rPr>
              <a:t>Transaction</a:t>
            </a:r>
          </a:p>
        </p:txBody>
      </p:sp>
      <p:sp>
        <p:nvSpPr>
          <p:cNvPr id="16" name="Rectangle 15"/>
          <p:cNvSpPr/>
          <p:nvPr/>
        </p:nvSpPr>
        <p:spPr>
          <a:xfrm>
            <a:off x="3695603" y="4448175"/>
            <a:ext cx="1247775" cy="476250"/>
          </a:xfrm>
          <a:prstGeom prst="rect">
            <a:avLst/>
          </a:prstGeom>
          <a:solidFill>
            <a:schemeClr val="bg1"/>
          </a:solid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smtClean="0">
                <a:solidFill>
                  <a:schemeClr val="tx1"/>
                </a:solidFill>
              </a:rPr>
              <a:t>Payment</a:t>
            </a:r>
          </a:p>
        </p:txBody>
      </p:sp>
      <p:sp>
        <p:nvSpPr>
          <p:cNvPr id="20" name="TextBox 19"/>
          <p:cNvSpPr txBox="1"/>
          <p:nvPr/>
        </p:nvSpPr>
        <p:spPr>
          <a:xfrm>
            <a:off x="420130" y="3209925"/>
            <a:ext cx="1656223" cy="369332"/>
          </a:xfrm>
          <a:prstGeom prst="rect">
            <a:avLst/>
          </a:prstGeom>
          <a:noFill/>
        </p:spPr>
        <p:txBody>
          <a:bodyPr wrap="none" rtlCol="0">
            <a:spAutoFit/>
          </a:bodyPr>
          <a:lstStyle/>
          <a:p>
            <a:pPr marL="285750" indent="-285750">
              <a:buFont typeface="Wingdings" panose="05000000000000000000" pitchFamily="2" charset="2"/>
              <a:buChar char="q"/>
            </a:pPr>
            <a:r>
              <a:rPr lang="en-US" dirty="0" smtClean="0"/>
              <a:t>API Modules</a:t>
            </a:r>
            <a:endParaRPr lang="en-US" dirty="0"/>
          </a:p>
        </p:txBody>
      </p:sp>
    </p:spTree>
    <p:extLst>
      <p:ext uri="{BB962C8B-B14F-4D97-AF65-F5344CB8AC3E}">
        <p14:creationId xmlns:p14="http://schemas.microsoft.com/office/powerpoint/2010/main" val="20859416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3258905" cy="369332"/>
          </a:xfrm>
          <a:prstGeom prst="rect">
            <a:avLst/>
          </a:prstGeom>
          <a:noFill/>
        </p:spPr>
        <p:txBody>
          <a:bodyPr wrap="none" rtlCol="0">
            <a:spAutoFit/>
          </a:bodyPr>
          <a:lstStyle/>
          <a:p>
            <a:r>
              <a:rPr lang="en-US" dirty="0" err="1" smtClean="0"/>
              <a:t>Greenbay</a:t>
            </a:r>
            <a:r>
              <a:rPr lang="en-US" dirty="0" smtClean="0"/>
              <a:t> Backend on IBM Cloud</a:t>
            </a:r>
            <a:endParaRPr lang="en-US" dirty="0"/>
          </a:p>
        </p:txBody>
      </p:sp>
      <p:sp>
        <p:nvSpPr>
          <p:cNvPr id="7" name="TextBox 6"/>
          <p:cNvSpPr txBox="1"/>
          <p:nvPr/>
        </p:nvSpPr>
        <p:spPr>
          <a:xfrm>
            <a:off x="420130" y="783966"/>
            <a:ext cx="3725122" cy="369332"/>
          </a:xfrm>
          <a:prstGeom prst="rect">
            <a:avLst/>
          </a:prstGeom>
          <a:noFill/>
        </p:spPr>
        <p:txBody>
          <a:bodyPr wrap="none" rtlCol="0">
            <a:spAutoFit/>
          </a:bodyPr>
          <a:lstStyle/>
          <a:p>
            <a:r>
              <a:rPr lang="en-US" dirty="0" smtClean="0"/>
              <a:t>Setup toolchain on IBM cloud console</a:t>
            </a:r>
            <a:endParaRPr lang="en-US" dirty="0"/>
          </a:p>
        </p:txBody>
      </p:sp>
      <p:pic>
        <p:nvPicPr>
          <p:cNvPr id="2" name="Picture 1"/>
          <p:cNvPicPr>
            <a:picLocks noChangeAspect="1"/>
          </p:cNvPicPr>
          <p:nvPr/>
        </p:nvPicPr>
        <p:blipFill>
          <a:blip r:embed="rId2"/>
          <a:stretch>
            <a:fillRect/>
          </a:stretch>
        </p:blipFill>
        <p:spPr>
          <a:xfrm>
            <a:off x="579911" y="1229143"/>
            <a:ext cx="8148884" cy="5068684"/>
          </a:xfrm>
          <a:prstGeom prst="rect">
            <a:avLst/>
          </a:prstGeom>
        </p:spPr>
      </p:pic>
    </p:spTree>
    <p:extLst>
      <p:ext uri="{BB962C8B-B14F-4D97-AF65-F5344CB8AC3E}">
        <p14:creationId xmlns:p14="http://schemas.microsoft.com/office/powerpoint/2010/main" val="2296718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44142" y="690173"/>
            <a:ext cx="4903715" cy="56582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500" dirty="0">
                <a:latin typeface="+mj-lt"/>
                <a:ea typeface="+mj-ea"/>
                <a:cs typeface="+mj-cs"/>
                <a:sym typeface="Helvetica Neue"/>
              </a:rPr>
              <a:t/>
            </a:r>
            <a:br>
              <a:rPr lang="en-US" sz="2500" dirty="0">
                <a:latin typeface="+mj-lt"/>
                <a:ea typeface="+mj-ea"/>
                <a:cs typeface="+mj-cs"/>
                <a:sym typeface="Helvetica Neue"/>
              </a:rPr>
            </a:br>
            <a:r>
              <a:rPr lang="en-US" sz="2500" dirty="0">
                <a:latin typeface="+mj-lt"/>
                <a:ea typeface="+mj-ea"/>
                <a:cs typeface="+mj-cs"/>
                <a:sym typeface="Helvetica Neue"/>
              </a:rPr>
              <a:t>HCL Infrastructure</a:t>
            </a:r>
            <a:br>
              <a:rPr lang="en-US" sz="2500" dirty="0">
                <a:latin typeface="+mj-lt"/>
                <a:ea typeface="+mj-ea"/>
                <a:cs typeface="+mj-cs"/>
                <a:sym typeface="Helvetica Neue"/>
              </a:rPr>
            </a:br>
            <a:r>
              <a:rPr lang="en-US" sz="1400" dirty="0">
                <a:latin typeface="+mj-lt"/>
                <a:ea typeface="+mj-ea"/>
                <a:cs typeface="+mj-cs"/>
                <a:sym typeface="Helvetica Neue"/>
              </a:rPr>
              <a:t>90% on place for phase 1</a:t>
            </a:r>
            <a:br>
              <a:rPr lang="en-US" sz="1400" dirty="0">
                <a:latin typeface="+mj-lt"/>
                <a:ea typeface="+mj-ea"/>
                <a:cs typeface="+mj-cs"/>
                <a:sym typeface="Helvetica Neue"/>
              </a:rPr>
            </a:br>
            <a:r>
              <a:rPr lang="en-US" sz="1400" dirty="0">
                <a:latin typeface="+mj-lt"/>
                <a:ea typeface="+mj-ea"/>
                <a:cs typeface="+mj-cs"/>
                <a:sym typeface="Helvetica Neue"/>
              </a:rPr>
              <a:t>ICP Cloud Pack ?</a:t>
            </a:r>
            <a:br>
              <a:rPr lang="en-US" sz="1400" dirty="0">
                <a:latin typeface="+mj-lt"/>
                <a:ea typeface="+mj-ea"/>
                <a:cs typeface="+mj-cs"/>
                <a:sym typeface="Helvetica Neue"/>
              </a:rPr>
            </a:br>
            <a:r>
              <a:rPr lang="en-US" sz="1400" dirty="0" err="1">
                <a:latin typeface="+mj-lt"/>
                <a:ea typeface="+mj-ea"/>
                <a:cs typeface="+mj-cs"/>
                <a:sym typeface="Helvetica Neue"/>
              </a:rPr>
              <a:t>Datapower</a:t>
            </a:r>
            <a:r>
              <a:rPr lang="en-US" sz="1400" dirty="0">
                <a:latin typeface="+mj-lt"/>
                <a:ea typeface="+mj-ea"/>
                <a:cs typeface="+mj-cs"/>
                <a:sym typeface="Helvetica Neue"/>
              </a:rPr>
              <a:t> </a:t>
            </a:r>
            <a:br>
              <a:rPr lang="en-US" sz="1400" dirty="0">
                <a:latin typeface="+mj-lt"/>
                <a:ea typeface="+mj-ea"/>
                <a:cs typeface="+mj-cs"/>
                <a:sym typeface="Helvetica Neue"/>
              </a:rPr>
            </a:br>
            <a:r>
              <a:rPr lang="en-US" sz="1400" dirty="0">
                <a:latin typeface="+mj-lt"/>
                <a:ea typeface="+mj-ea"/>
                <a:cs typeface="+mj-cs"/>
                <a:sym typeface="Helvetica Neue"/>
              </a:rPr>
              <a:t>Key products z/OS connect </a:t>
            </a:r>
            <a:br>
              <a:rPr lang="en-US" sz="1400" dirty="0">
                <a:latin typeface="+mj-lt"/>
                <a:ea typeface="+mj-ea"/>
                <a:cs typeface="+mj-cs"/>
                <a:sym typeface="Helvetica Neue"/>
              </a:rPr>
            </a:br>
            <a:r>
              <a:rPr lang="en-US" sz="1400" dirty="0">
                <a:latin typeface="+mj-lt"/>
                <a:ea typeface="+mj-ea"/>
                <a:cs typeface="+mj-cs"/>
                <a:sym typeface="Helvetica Neue"/>
              </a:rPr>
              <a:t>Open Shift and Blockchain 2.1 after summer </a:t>
            </a:r>
          </a:p>
          <a:p>
            <a:pPr algn="ctr" defTabSz="410751" hangingPunct="0"/>
            <a:r>
              <a:rPr lang="en-US" sz="1400" dirty="0">
                <a:latin typeface="+mj-lt"/>
                <a:ea typeface="+mj-ea"/>
                <a:cs typeface="+mj-cs"/>
                <a:sym typeface="Helvetica Neue"/>
              </a:rPr>
              <a:t>Network split from Volvo and adding new customer  after summer</a:t>
            </a:r>
            <a:br>
              <a:rPr lang="en-US" sz="1400" dirty="0">
                <a:latin typeface="+mj-lt"/>
                <a:ea typeface="+mj-ea"/>
                <a:cs typeface="+mj-cs"/>
                <a:sym typeface="Helvetica Neue"/>
              </a:rPr>
            </a:br>
            <a:r>
              <a:rPr lang="en-US" sz="1400" dirty="0">
                <a:latin typeface="+mj-lt"/>
                <a:ea typeface="+mj-ea"/>
                <a:cs typeface="+mj-cs"/>
                <a:sym typeface="Helvetica Neue"/>
              </a:rPr>
              <a:t>  </a:t>
            </a:r>
          </a:p>
          <a:p>
            <a:pPr algn="ctr" defTabSz="410751" hangingPunct="0"/>
            <a:r>
              <a:rPr lang="en-US" sz="2500" dirty="0">
                <a:latin typeface="+mj-lt"/>
                <a:ea typeface="+mj-ea"/>
                <a:cs typeface="+mj-cs"/>
                <a:sym typeface="Helvetica Neue"/>
              </a:rPr>
              <a:t>IBM Software and Hardware</a:t>
            </a:r>
            <a:br>
              <a:rPr lang="en-US" sz="2500" dirty="0">
                <a:latin typeface="+mj-lt"/>
                <a:ea typeface="+mj-ea"/>
                <a:cs typeface="+mj-cs"/>
                <a:sym typeface="Helvetica Neue"/>
              </a:rPr>
            </a:br>
            <a:r>
              <a:rPr lang="en-US" sz="1400" dirty="0">
                <a:latin typeface="+mj-lt"/>
                <a:ea typeface="+mj-ea"/>
                <a:cs typeface="+mj-cs"/>
                <a:sym typeface="Helvetica Neue"/>
              </a:rPr>
              <a:t>90% place for phase 1</a:t>
            </a:r>
            <a:br>
              <a:rPr lang="en-US" sz="1400" dirty="0">
                <a:latin typeface="+mj-lt"/>
                <a:ea typeface="+mj-ea"/>
                <a:cs typeface="+mj-cs"/>
                <a:sym typeface="Helvetica Neue"/>
              </a:rPr>
            </a:br>
            <a:r>
              <a:rPr lang="en-US" sz="1400" dirty="0">
                <a:latin typeface="+mj-lt"/>
                <a:ea typeface="+mj-ea"/>
                <a:cs typeface="+mj-cs"/>
                <a:sym typeface="Helvetica Neue"/>
              </a:rPr>
              <a:t>ICP Cloud Pack ?</a:t>
            </a:r>
            <a:br>
              <a:rPr lang="en-US" sz="1400" dirty="0">
                <a:latin typeface="+mj-lt"/>
                <a:ea typeface="+mj-ea"/>
                <a:cs typeface="+mj-cs"/>
                <a:sym typeface="Helvetica Neue"/>
              </a:rPr>
            </a:br>
            <a:r>
              <a:rPr lang="en-US" sz="1400" dirty="0">
                <a:latin typeface="+mj-lt"/>
                <a:ea typeface="+mj-ea"/>
                <a:cs typeface="+mj-cs"/>
                <a:sym typeface="Helvetica Neue"/>
              </a:rPr>
              <a:t>z/OS Linux </a:t>
            </a:r>
          </a:p>
          <a:p>
            <a:pPr algn="ctr" defTabSz="410751" hangingPunct="0"/>
            <a:r>
              <a:rPr lang="en-US" sz="1400" dirty="0">
                <a:latin typeface="+mj-lt"/>
                <a:ea typeface="+mj-ea"/>
                <a:cs typeface="+mj-cs"/>
                <a:sym typeface="Helvetica Neue"/>
              </a:rPr>
              <a:t>z/OS Mainframe</a:t>
            </a:r>
            <a:br>
              <a:rPr lang="en-US" sz="1400" dirty="0">
                <a:latin typeface="+mj-lt"/>
                <a:ea typeface="+mj-ea"/>
                <a:cs typeface="+mj-cs"/>
                <a:sym typeface="Helvetica Neue"/>
              </a:rPr>
            </a:br>
            <a:r>
              <a:rPr lang="en-US" sz="1400" dirty="0" err="1">
                <a:latin typeface="+mj-lt"/>
                <a:ea typeface="+mj-ea"/>
                <a:cs typeface="+mj-cs"/>
                <a:sym typeface="Helvetica Neue"/>
              </a:rPr>
              <a:t>Datapower</a:t>
            </a:r>
            <a:r>
              <a:rPr lang="en-US" sz="1400" dirty="0">
                <a:latin typeface="+mj-lt"/>
                <a:ea typeface="+mj-ea"/>
                <a:cs typeface="+mj-cs"/>
                <a:sym typeface="Helvetica Neue"/>
              </a:rPr>
              <a:t> </a:t>
            </a:r>
            <a:br>
              <a:rPr lang="en-US" sz="1400" dirty="0">
                <a:latin typeface="+mj-lt"/>
                <a:ea typeface="+mj-ea"/>
                <a:cs typeface="+mj-cs"/>
                <a:sym typeface="Helvetica Neue"/>
              </a:rPr>
            </a:br>
            <a:r>
              <a:rPr lang="en-US" sz="1400" dirty="0">
                <a:latin typeface="+mj-lt"/>
                <a:ea typeface="+mj-ea"/>
                <a:cs typeface="+mj-cs"/>
                <a:sym typeface="Helvetica Neue"/>
              </a:rPr>
              <a:t>Key products z/OS connect </a:t>
            </a:r>
            <a:br>
              <a:rPr lang="en-US" sz="1400" dirty="0">
                <a:latin typeface="+mj-lt"/>
                <a:ea typeface="+mj-ea"/>
                <a:cs typeface="+mj-cs"/>
                <a:sym typeface="Helvetica Neue"/>
              </a:rPr>
            </a:br>
            <a:r>
              <a:rPr lang="en-US" sz="1400" dirty="0">
                <a:latin typeface="+mj-lt"/>
                <a:ea typeface="+mj-ea"/>
                <a:cs typeface="+mj-cs"/>
                <a:sym typeface="Helvetica Neue"/>
              </a:rPr>
              <a:t>Open Shift and Blockchain 2.1 after summer </a:t>
            </a:r>
          </a:p>
          <a:p>
            <a:pPr algn="ctr" defTabSz="410751" hangingPunct="0"/>
            <a:r>
              <a:rPr lang="en-US" sz="1400" dirty="0">
                <a:latin typeface="+mj-lt"/>
                <a:ea typeface="+mj-ea"/>
                <a:cs typeface="+mj-cs"/>
                <a:sym typeface="Helvetica Neue"/>
              </a:rPr>
              <a:t>Network split from Volvo and adding new customer  after summer  </a:t>
            </a:r>
          </a:p>
          <a:p>
            <a:pPr algn="ctr" defTabSz="410751" hangingPunct="0"/>
            <a:r>
              <a:rPr lang="en-US" sz="2500" dirty="0">
                <a:latin typeface="+mj-lt"/>
                <a:ea typeface="+mj-ea"/>
                <a:cs typeface="+mj-cs"/>
                <a:sym typeface="Helvetica Neue"/>
              </a:rPr>
              <a:t/>
            </a:r>
            <a:br>
              <a:rPr lang="en-US" sz="2500" dirty="0">
                <a:latin typeface="+mj-lt"/>
                <a:ea typeface="+mj-ea"/>
                <a:cs typeface="+mj-cs"/>
                <a:sym typeface="Helvetica Neue"/>
              </a:rPr>
            </a:br>
            <a:r>
              <a:rPr lang="en-US" sz="2500" dirty="0">
                <a:latin typeface="+mj-lt"/>
                <a:ea typeface="+mj-ea"/>
                <a:cs typeface="+mj-cs"/>
                <a:sym typeface="Helvetica Neue"/>
              </a:rPr>
              <a:t>Open Source</a:t>
            </a:r>
          </a:p>
          <a:p>
            <a:pPr algn="ctr" defTabSz="410751" hangingPunct="0"/>
            <a:r>
              <a:rPr lang="en-US" sz="1400" dirty="0">
                <a:latin typeface="+mj-lt"/>
                <a:ea typeface="+mj-ea"/>
                <a:cs typeface="+mj-cs"/>
                <a:sym typeface="Helvetica Neue"/>
              </a:rPr>
              <a:t>Hyper ledger  1.4.3. </a:t>
            </a:r>
            <a:br>
              <a:rPr lang="en-US" sz="1400" dirty="0">
                <a:latin typeface="+mj-lt"/>
                <a:ea typeface="+mj-ea"/>
                <a:cs typeface="+mj-cs"/>
                <a:sym typeface="Helvetica Neue"/>
              </a:rPr>
            </a:br>
            <a:r>
              <a:rPr lang="en-US" sz="1400" dirty="0">
                <a:latin typeface="+mj-lt"/>
                <a:ea typeface="+mj-ea"/>
                <a:cs typeface="+mj-cs"/>
                <a:sym typeface="Helvetica Neue"/>
              </a:rPr>
              <a:t>Hyper ledger 1.4.4 </a:t>
            </a:r>
          </a:p>
        </p:txBody>
      </p:sp>
      <p:sp>
        <p:nvSpPr>
          <p:cNvPr id="3" name="Title 1">
            <a:extLst>
              <a:ext uri="{FF2B5EF4-FFF2-40B4-BE49-F238E27FC236}">
                <a16:creationId xmlns:a16="http://schemas.microsoft.com/office/drawing/2014/main" xmlns="" id="{08621460-8DD4-4E84-8689-383FBCA72DE6}"/>
              </a:ext>
            </a:extLst>
          </p:cNvPr>
          <p:cNvSpPr txBox="1">
            <a:spLocks/>
          </p:cNvSpPr>
          <p:nvPr/>
        </p:nvSpPr>
        <p:spPr>
          <a:xfrm>
            <a:off x="3809999" y="274369"/>
            <a:ext cx="5438775" cy="685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ym typeface="Helvetica Neue"/>
              </a:rPr>
              <a:t>Parts Overall Architecture and Infrastructure </a:t>
            </a:r>
            <a:endParaRPr lang="en-US" sz="1800" dirty="0"/>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899302" cy="369332"/>
          </a:xfrm>
          <a:prstGeom prst="rect">
            <a:avLst/>
          </a:prstGeom>
          <a:noFill/>
        </p:spPr>
        <p:txBody>
          <a:bodyPr wrap="none" rtlCol="0">
            <a:spAutoFit/>
          </a:bodyPr>
          <a:lstStyle/>
          <a:p>
            <a:r>
              <a:rPr lang="en-US" dirty="0" err="1" smtClean="0"/>
              <a:t>GreenbayTransfer</a:t>
            </a:r>
            <a:endParaRPr lang="en-US" dirty="0"/>
          </a:p>
        </p:txBody>
      </p:sp>
      <p:pic>
        <p:nvPicPr>
          <p:cNvPr id="2" name="Picture 1"/>
          <p:cNvPicPr>
            <a:picLocks noChangeAspect="1"/>
          </p:cNvPicPr>
          <p:nvPr/>
        </p:nvPicPr>
        <p:blipFill>
          <a:blip r:embed="rId2"/>
          <a:stretch>
            <a:fillRect/>
          </a:stretch>
        </p:blipFill>
        <p:spPr>
          <a:xfrm>
            <a:off x="78965" y="1172605"/>
            <a:ext cx="5848932" cy="4213654"/>
          </a:xfrm>
          <a:prstGeom prst="rect">
            <a:avLst/>
          </a:prstGeom>
        </p:spPr>
      </p:pic>
      <p:sp>
        <p:nvSpPr>
          <p:cNvPr id="4" name="Rectangle 3"/>
          <p:cNvSpPr/>
          <p:nvPr/>
        </p:nvSpPr>
        <p:spPr>
          <a:xfrm>
            <a:off x="289473" y="678418"/>
            <a:ext cx="2946256" cy="369332"/>
          </a:xfrm>
          <a:prstGeom prst="rect">
            <a:avLst/>
          </a:prstGeom>
        </p:spPr>
        <p:txBody>
          <a:bodyPr wrap="none">
            <a:spAutoFit/>
          </a:bodyPr>
          <a:lstStyle/>
          <a:p>
            <a:r>
              <a:rPr lang="en-US" dirty="0">
                <a:hlinkClick r:id="rId3"/>
              </a:rPr>
              <a:t>http://greenbaytransfer.com/</a:t>
            </a:r>
            <a:endParaRPr lang="en-US" dirty="0"/>
          </a:p>
        </p:txBody>
      </p:sp>
      <p:pic>
        <p:nvPicPr>
          <p:cNvPr id="7" name="Picture 6"/>
          <p:cNvPicPr>
            <a:picLocks noChangeAspect="1"/>
          </p:cNvPicPr>
          <p:nvPr/>
        </p:nvPicPr>
        <p:blipFill>
          <a:blip r:embed="rId4"/>
          <a:stretch>
            <a:fillRect/>
          </a:stretch>
        </p:blipFill>
        <p:spPr>
          <a:xfrm>
            <a:off x="5927897" y="1047750"/>
            <a:ext cx="6009762" cy="4463364"/>
          </a:xfrm>
          <a:prstGeom prst="rect">
            <a:avLst/>
          </a:prstGeom>
        </p:spPr>
      </p:pic>
    </p:spTree>
    <p:extLst>
      <p:ext uri="{BB962C8B-B14F-4D97-AF65-F5344CB8AC3E}">
        <p14:creationId xmlns:p14="http://schemas.microsoft.com/office/powerpoint/2010/main" val="15502003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846403" cy="369332"/>
          </a:xfrm>
          <a:prstGeom prst="rect">
            <a:avLst/>
          </a:prstGeom>
          <a:noFill/>
        </p:spPr>
        <p:txBody>
          <a:bodyPr wrap="none" rtlCol="0">
            <a:spAutoFit/>
          </a:bodyPr>
          <a:lstStyle/>
          <a:p>
            <a:r>
              <a:rPr lang="en-US" dirty="0" err="1" smtClean="0"/>
              <a:t>GreenbayTransfer</a:t>
            </a:r>
            <a:endParaRPr lang="en-US" dirty="0"/>
          </a:p>
        </p:txBody>
      </p:sp>
      <p:pic>
        <p:nvPicPr>
          <p:cNvPr id="8" name="Picture 7"/>
          <p:cNvPicPr>
            <a:picLocks noChangeAspect="1"/>
          </p:cNvPicPr>
          <p:nvPr/>
        </p:nvPicPr>
        <p:blipFill>
          <a:blip r:embed="rId2"/>
          <a:stretch>
            <a:fillRect/>
          </a:stretch>
        </p:blipFill>
        <p:spPr>
          <a:xfrm>
            <a:off x="265164" y="891315"/>
            <a:ext cx="5009055" cy="3689505"/>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3420300" y="3403013"/>
            <a:ext cx="4619669" cy="3454987"/>
          </a:xfrm>
          <a:prstGeom prst="rect">
            <a:avLst/>
          </a:prstGeom>
          <a:ln>
            <a:solidFill>
              <a:schemeClr val="accent1"/>
            </a:solidFill>
          </a:ln>
        </p:spPr>
      </p:pic>
      <p:pic>
        <p:nvPicPr>
          <p:cNvPr id="10" name="Picture 9"/>
          <p:cNvPicPr>
            <a:picLocks noChangeAspect="1"/>
          </p:cNvPicPr>
          <p:nvPr/>
        </p:nvPicPr>
        <p:blipFill>
          <a:blip r:embed="rId4"/>
          <a:stretch>
            <a:fillRect/>
          </a:stretch>
        </p:blipFill>
        <p:spPr>
          <a:xfrm>
            <a:off x="7106889" y="818650"/>
            <a:ext cx="4640267" cy="3893699"/>
          </a:xfrm>
          <a:prstGeom prst="rect">
            <a:avLst/>
          </a:prstGeom>
          <a:ln>
            <a:solidFill>
              <a:schemeClr val="accent1"/>
            </a:solidFill>
          </a:ln>
        </p:spPr>
      </p:pic>
    </p:spTree>
    <p:extLst>
      <p:ext uri="{BB962C8B-B14F-4D97-AF65-F5344CB8AC3E}">
        <p14:creationId xmlns:p14="http://schemas.microsoft.com/office/powerpoint/2010/main" val="41390938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846403" cy="369332"/>
          </a:xfrm>
          <a:prstGeom prst="rect">
            <a:avLst/>
          </a:prstGeom>
          <a:noFill/>
        </p:spPr>
        <p:txBody>
          <a:bodyPr wrap="none" rtlCol="0">
            <a:spAutoFit/>
          </a:bodyPr>
          <a:lstStyle/>
          <a:p>
            <a:r>
              <a:rPr lang="en-US" dirty="0" err="1" smtClean="0"/>
              <a:t>GreenbayTransfer</a:t>
            </a:r>
            <a:endParaRPr lang="en-US" dirty="0"/>
          </a:p>
        </p:txBody>
      </p:sp>
      <p:pic>
        <p:nvPicPr>
          <p:cNvPr id="2" name="Picture 1"/>
          <p:cNvPicPr>
            <a:picLocks noChangeAspect="1"/>
          </p:cNvPicPr>
          <p:nvPr/>
        </p:nvPicPr>
        <p:blipFill>
          <a:blip r:embed="rId2"/>
          <a:stretch>
            <a:fillRect/>
          </a:stretch>
        </p:blipFill>
        <p:spPr>
          <a:xfrm>
            <a:off x="296563" y="783453"/>
            <a:ext cx="6522597" cy="5048936"/>
          </a:xfrm>
          <a:prstGeom prst="rect">
            <a:avLst/>
          </a:prstGeom>
        </p:spPr>
      </p:pic>
      <p:pic>
        <p:nvPicPr>
          <p:cNvPr id="3" name="Picture 2"/>
          <p:cNvPicPr>
            <a:picLocks noChangeAspect="1"/>
          </p:cNvPicPr>
          <p:nvPr/>
        </p:nvPicPr>
        <p:blipFill>
          <a:blip r:embed="rId3"/>
          <a:stretch>
            <a:fillRect/>
          </a:stretch>
        </p:blipFill>
        <p:spPr>
          <a:xfrm>
            <a:off x="6502968" y="1829228"/>
            <a:ext cx="5630471" cy="3162901"/>
          </a:xfrm>
          <a:prstGeom prst="rect">
            <a:avLst/>
          </a:prstGeom>
          <a:ln>
            <a:solidFill>
              <a:schemeClr val="accent1"/>
            </a:solidFill>
          </a:ln>
        </p:spPr>
      </p:pic>
    </p:spTree>
    <p:extLst>
      <p:ext uri="{BB962C8B-B14F-4D97-AF65-F5344CB8AC3E}">
        <p14:creationId xmlns:p14="http://schemas.microsoft.com/office/powerpoint/2010/main" val="37129430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960986" cy="369332"/>
          </a:xfrm>
          <a:prstGeom prst="rect">
            <a:avLst/>
          </a:prstGeom>
          <a:noFill/>
        </p:spPr>
        <p:txBody>
          <a:bodyPr wrap="none" rtlCol="0">
            <a:spAutoFit/>
          </a:bodyPr>
          <a:lstStyle/>
          <a:p>
            <a:r>
              <a:rPr lang="en-US" dirty="0" err="1" smtClean="0"/>
              <a:t>GreenbayDonation</a:t>
            </a:r>
            <a:endParaRPr lang="en-US" dirty="0"/>
          </a:p>
        </p:txBody>
      </p:sp>
      <p:sp>
        <p:nvSpPr>
          <p:cNvPr id="4" name="Rectangle 3"/>
          <p:cNvSpPr/>
          <p:nvPr/>
        </p:nvSpPr>
        <p:spPr>
          <a:xfrm>
            <a:off x="289473" y="678418"/>
            <a:ext cx="3079176" cy="369332"/>
          </a:xfrm>
          <a:prstGeom prst="rect">
            <a:avLst/>
          </a:prstGeom>
        </p:spPr>
        <p:txBody>
          <a:bodyPr wrap="none">
            <a:spAutoFit/>
          </a:bodyPr>
          <a:lstStyle/>
          <a:p>
            <a:r>
              <a:rPr lang="en-US" dirty="0" smtClean="0"/>
              <a:t>https://greenbaydonation.com</a:t>
            </a:r>
            <a:endParaRPr lang="en-US" dirty="0"/>
          </a:p>
        </p:txBody>
      </p:sp>
      <p:pic>
        <p:nvPicPr>
          <p:cNvPr id="3" name="Picture 2"/>
          <p:cNvPicPr>
            <a:picLocks noChangeAspect="1"/>
          </p:cNvPicPr>
          <p:nvPr/>
        </p:nvPicPr>
        <p:blipFill>
          <a:blip r:embed="rId2"/>
          <a:stretch>
            <a:fillRect/>
          </a:stretch>
        </p:blipFill>
        <p:spPr>
          <a:xfrm>
            <a:off x="2508798" y="1268967"/>
            <a:ext cx="6634149" cy="4950858"/>
          </a:xfrm>
          <a:prstGeom prst="rect">
            <a:avLst/>
          </a:prstGeom>
        </p:spPr>
      </p:pic>
    </p:spTree>
    <p:extLst>
      <p:ext uri="{BB962C8B-B14F-4D97-AF65-F5344CB8AC3E}">
        <p14:creationId xmlns:p14="http://schemas.microsoft.com/office/powerpoint/2010/main" val="24152882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913281" cy="369332"/>
          </a:xfrm>
          <a:prstGeom prst="rect">
            <a:avLst/>
          </a:prstGeom>
          <a:noFill/>
        </p:spPr>
        <p:txBody>
          <a:bodyPr wrap="none" rtlCol="0">
            <a:spAutoFit/>
          </a:bodyPr>
          <a:lstStyle/>
          <a:p>
            <a:r>
              <a:rPr lang="en-US" dirty="0" err="1" smtClean="0"/>
              <a:t>GreenbayPayment</a:t>
            </a:r>
            <a:endParaRPr lang="en-US" dirty="0"/>
          </a:p>
        </p:txBody>
      </p:sp>
      <p:sp>
        <p:nvSpPr>
          <p:cNvPr id="4" name="Rectangle 3"/>
          <p:cNvSpPr/>
          <p:nvPr/>
        </p:nvSpPr>
        <p:spPr>
          <a:xfrm>
            <a:off x="289473" y="678418"/>
            <a:ext cx="3063146" cy="369332"/>
          </a:xfrm>
          <a:prstGeom prst="rect">
            <a:avLst/>
          </a:prstGeom>
        </p:spPr>
        <p:txBody>
          <a:bodyPr wrap="none">
            <a:spAutoFit/>
          </a:bodyPr>
          <a:lstStyle/>
          <a:p>
            <a:r>
              <a:rPr lang="en-US" dirty="0" smtClean="0"/>
              <a:t>https://greenbaypayment.com</a:t>
            </a:r>
            <a:endParaRPr lang="en-US" dirty="0"/>
          </a:p>
        </p:txBody>
      </p:sp>
      <p:pic>
        <p:nvPicPr>
          <p:cNvPr id="2" name="Picture 1"/>
          <p:cNvPicPr>
            <a:picLocks noChangeAspect="1"/>
          </p:cNvPicPr>
          <p:nvPr/>
        </p:nvPicPr>
        <p:blipFill>
          <a:blip r:embed="rId2"/>
          <a:stretch>
            <a:fillRect/>
          </a:stretch>
        </p:blipFill>
        <p:spPr>
          <a:xfrm>
            <a:off x="1821046" y="1047750"/>
            <a:ext cx="7549637" cy="5562599"/>
          </a:xfrm>
          <a:prstGeom prst="rect">
            <a:avLst/>
          </a:prstGeom>
        </p:spPr>
      </p:pic>
    </p:spTree>
    <p:extLst>
      <p:ext uri="{BB962C8B-B14F-4D97-AF65-F5344CB8AC3E}">
        <p14:creationId xmlns:p14="http://schemas.microsoft.com/office/powerpoint/2010/main" val="23665403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913281" cy="369332"/>
          </a:xfrm>
          <a:prstGeom prst="rect">
            <a:avLst/>
          </a:prstGeom>
          <a:noFill/>
        </p:spPr>
        <p:txBody>
          <a:bodyPr wrap="none" rtlCol="0">
            <a:spAutoFit/>
          </a:bodyPr>
          <a:lstStyle/>
          <a:p>
            <a:r>
              <a:rPr lang="en-US" dirty="0" err="1" smtClean="0"/>
              <a:t>GreenbayPayment</a:t>
            </a:r>
            <a:endParaRPr lang="en-US" dirty="0"/>
          </a:p>
        </p:txBody>
      </p:sp>
      <p:sp>
        <p:nvSpPr>
          <p:cNvPr id="4" name="Rectangle 3"/>
          <p:cNvSpPr/>
          <p:nvPr/>
        </p:nvSpPr>
        <p:spPr>
          <a:xfrm>
            <a:off x="289473" y="678418"/>
            <a:ext cx="3063146" cy="369332"/>
          </a:xfrm>
          <a:prstGeom prst="rect">
            <a:avLst/>
          </a:prstGeom>
        </p:spPr>
        <p:txBody>
          <a:bodyPr wrap="none">
            <a:spAutoFit/>
          </a:bodyPr>
          <a:lstStyle/>
          <a:p>
            <a:r>
              <a:rPr lang="en-US" dirty="0" smtClean="0"/>
              <a:t>https://greenbaypayment.com</a:t>
            </a:r>
            <a:endParaRPr lang="en-US" dirty="0"/>
          </a:p>
        </p:txBody>
      </p:sp>
      <p:pic>
        <p:nvPicPr>
          <p:cNvPr id="2" name="Picture 1"/>
          <p:cNvPicPr>
            <a:picLocks noChangeAspect="1"/>
          </p:cNvPicPr>
          <p:nvPr/>
        </p:nvPicPr>
        <p:blipFill>
          <a:blip r:embed="rId2"/>
          <a:stretch>
            <a:fillRect/>
          </a:stretch>
        </p:blipFill>
        <p:spPr>
          <a:xfrm>
            <a:off x="1821046" y="1047750"/>
            <a:ext cx="7830886" cy="5739947"/>
          </a:xfrm>
          <a:prstGeom prst="rect">
            <a:avLst/>
          </a:prstGeom>
        </p:spPr>
      </p:pic>
    </p:spTree>
    <p:extLst>
      <p:ext uri="{BB962C8B-B14F-4D97-AF65-F5344CB8AC3E}">
        <p14:creationId xmlns:p14="http://schemas.microsoft.com/office/powerpoint/2010/main" val="24663189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47133" y="2466975"/>
            <a:ext cx="5424114" cy="584775"/>
          </a:xfrm>
          <a:prstGeom prst="rect">
            <a:avLst/>
          </a:prstGeom>
          <a:noFill/>
        </p:spPr>
        <p:txBody>
          <a:bodyPr wrap="none" rtlCol="0">
            <a:spAutoFit/>
          </a:bodyPr>
          <a:lstStyle/>
          <a:p>
            <a:pPr algn="ctr"/>
            <a:r>
              <a:rPr lang="en-US" sz="3200" dirty="0" err="1" smtClean="0"/>
              <a:t>Greenbay</a:t>
            </a:r>
            <a:r>
              <a:rPr lang="en-US" sz="3200" dirty="0" smtClean="0"/>
              <a:t> Transfer Admin Panel</a:t>
            </a:r>
            <a:endParaRPr lang="en-US" sz="3200" dirty="0"/>
          </a:p>
        </p:txBody>
      </p:sp>
    </p:spTree>
    <p:extLst>
      <p:ext uri="{BB962C8B-B14F-4D97-AF65-F5344CB8AC3E}">
        <p14:creationId xmlns:p14="http://schemas.microsoft.com/office/powerpoint/2010/main" val="35791090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3133487" cy="369332"/>
          </a:xfrm>
          <a:prstGeom prst="rect">
            <a:avLst/>
          </a:prstGeom>
          <a:noFill/>
        </p:spPr>
        <p:txBody>
          <a:bodyPr wrap="none" rtlCol="0">
            <a:spAutoFit/>
          </a:bodyPr>
          <a:lstStyle/>
          <a:p>
            <a:r>
              <a:rPr lang="en-US" dirty="0" err="1" smtClean="0"/>
              <a:t>Greenbay</a:t>
            </a:r>
            <a:r>
              <a:rPr lang="en-US" dirty="0" smtClean="0"/>
              <a:t> Transfer Admin Panel</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29" y="896645"/>
            <a:ext cx="4842847" cy="262779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8655" y="896645"/>
            <a:ext cx="5131295" cy="26277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74" y="3746121"/>
            <a:ext cx="4860602" cy="258365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655" y="3680904"/>
            <a:ext cx="5131296" cy="2648876"/>
          </a:xfrm>
          <a:prstGeom prst="rect">
            <a:avLst/>
          </a:prstGeom>
        </p:spPr>
      </p:pic>
    </p:spTree>
    <p:extLst>
      <p:ext uri="{BB962C8B-B14F-4D97-AF65-F5344CB8AC3E}">
        <p14:creationId xmlns:p14="http://schemas.microsoft.com/office/powerpoint/2010/main" val="33415960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3133487" cy="369332"/>
          </a:xfrm>
          <a:prstGeom prst="rect">
            <a:avLst/>
          </a:prstGeom>
          <a:noFill/>
        </p:spPr>
        <p:txBody>
          <a:bodyPr wrap="none" rtlCol="0">
            <a:spAutoFit/>
          </a:bodyPr>
          <a:lstStyle/>
          <a:p>
            <a:r>
              <a:rPr lang="en-US" dirty="0" err="1" smtClean="0"/>
              <a:t>Greenbay</a:t>
            </a:r>
            <a:r>
              <a:rPr lang="en-US" dirty="0" smtClean="0"/>
              <a:t> Transfer Admin Panel</a:t>
            </a:r>
            <a:endParaRPr lang="en-US" dirty="0"/>
          </a:p>
        </p:txBody>
      </p:sp>
      <p:sp>
        <p:nvSpPr>
          <p:cNvPr id="10" name="Rectangle 9"/>
          <p:cNvSpPr/>
          <p:nvPr/>
        </p:nvSpPr>
        <p:spPr>
          <a:xfrm>
            <a:off x="1297282" y="1744325"/>
            <a:ext cx="2777820" cy="1926730"/>
          </a:xfrm>
          <a:prstGeom prst="rect">
            <a:avLst/>
          </a:prstGeom>
          <a:solidFill>
            <a:schemeClr val="accent4">
              <a:lumMod val="20000"/>
              <a:lumOff val="80000"/>
            </a:schemeClr>
          </a:solid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11" name="TextBox 10"/>
          <p:cNvSpPr txBox="1"/>
          <p:nvPr/>
        </p:nvSpPr>
        <p:spPr>
          <a:xfrm>
            <a:off x="2075447" y="2523791"/>
            <a:ext cx="1221489"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smtClean="0">
                <a:solidFill>
                  <a:srgbClr val="000000"/>
                </a:solidFill>
              </a:rPr>
              <a:t>IBM (HCL) DB 2 </a:t>
            </a:r>
            <a:endParaRPr lang="en-US" sz="1406" dirty="0">
              <a:solidFill>
                <a:srgbClr val="414141"/>
              </a:solidFill>
              <a:sym typeface="Helvetica Neue"/>
            </a:endParaRPr>
          </a:p>
        </p:txBody>
      </p:sp>
      <p:sp>
        <p:nvSpPr>
          <p:cNvPr id="13" name="Rectangle 12"/>
          <p:cNvSpPr/>
          <p:nvPr/>
        </p:nvSpPr>
        <p:spPr>
          <a:xfrm>
            <a:off x="5002458" y="1512510"/>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www.greenbaytransfer.com</a:t>
            </a:r>
          </a:p>
        </p:txBody>
      </p:sp>
      <p:sp>
        <p:nvSpPr>
          <p:cNvPr id="14" name="Rectangle 13"/>
          <p:cNvSpPr/>
          <p:nvPr/>
        </p:nvSpPr>
        <p:spPr>
          <a:xfrm>
            <a:off x="4784024" y="856648"/>
            <a:ext cx="2777820" cy="5592278"/>
          </a:xfrm>
          <a:prstGeom prst="rect">
            <a:avLst/>
          </a:prstGeom>
          <a:solidFill>
            <a:schemeClr val="accent2">
              <a:lumMod val="40000"/>
              <a:lumOff val="60000"/>
            </a:schemeClr>
          </a:solid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15" name="TextBox 14"/>
          <p:cNvSpPr txBox="1"/>
          <p:nvPr/>
        </p:nvSpPr>
        <p:spPr>
          <a:xfrm>
            <a:off x="5676323" y="6026726"/>
            <a:ext cx="993222"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smtClean="0">
                <a:solidFill>
                  <a:srgbClr val="000000"/>
                </a:solidFill>
                <a:sym typeface="Helvetica Neue"/>
              </a:rPr>
              <a:t>Admin Panel</a:t>
            </a:r>
            <a:endParaRPr lang="en-US" sz="1406" dirty="0">
              <a:solidFill>
                <a:srgbClr val="414141"/>
              </a:solidFill>
              <a:sym typeface="Helvetica Neue"/>
            </a:endParaRPr>
          </a:p>
        </p:txBody>
      </p:sp>
      <p:sp>
        <p:nvSpPr>
          <p:cNvPr id="16" name="Rectangle 15"/>
          <p:cNvSpPr/>
          <p:nvPr/>
        </p:nvSpPr>
        <p:spPr>
          <a:xfrm>
            <a:off x="5002458" y="1063749"/>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Dashboard Page</a:t>
            </a:r>
            <a:endParaRPr lang="en-US" sz="1266" dirty="0">
              <a:solidFill>
                <a:srgbClr val="000000"/>
              </a:solidFill>
            </a:endParaRPr>
          </a:p>
        </p:txBody>
      </p:sp>
      <p:sp>
        <p:nvSpPr>
          <p:cNvPr id="18" name="Rectangle 17"/>
          <p:cNvSpPr/>
          <p:nvPr/>
        </p:nvSpPr>
        <p:spPr>
          <a:xfrm>
            <a:off x="5002459" y="1607773"/>
            <a:ext cx="2373923" cy="482601"/>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Wallet Page</a:t>
            </a:r>
            <a:endParaRPr lang="en-US" sz="1266" dirty="0">
              <a:solidFill>
                <a:srgbClr val="000000"/>
              </a:solidFill>
            </a:endParaRPr>
          </a:p>
        </p:txBody>
      </p:sp>
      <p:sp>
        <p:nvSpPr>
          <p:cNvPr id="20" name="Rectangle 19"/>
          <p:cNvSpPr/>
          <p:nvPr/>
        </p:nvSpPr>
        <p:spPr>
          <a:xfrm>
            <a:off x="8315153" y="1731803"/>
            <a:ext cx="2777820" cy="1762167"/>
          </a:xfrm>
          <a:prstGeom prst="rect">
            <a:avLst/>
          </a:prstGeom>
          <a:solidFill>
            <a:schemeClr val="accent4">
              <a:lumMod val="20000"/>
              <a:lumOff val="80000"/>
            </a:schemeClr>
          </a:solid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21" name="TextBox 20"/>
          <p:cNvSpPr txBox="1"/>
          <p:nvPr/>
        </p:nvSpPr>
        <p:spPr>
          <a:xfrm>
            <a:off x="9022354" y="2413748"/>
            <a:ext cx="1481881"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err="1" smtClean="0">
                <a:solidFill>
                  <a:srgbClr val="000000"/>
                </a:solidFill>
              </a:rPr>
              <a:t>Greenbay</a:t>
            </a:r>
            <a:r>
              <a:rPr lang="en-US" sz="1406" dirty="0" smtClean="0">
                <a:solidFill>
                  <a:srgbClr val="000000"/>
                </a:solidFill>
              </a:rPr>
              <a:t> Back end</a:t>
            </a:r>
            <a:endParaRPr lang="en-US" sz="1406" dirty="0">
              <a:solidFill>
                <a:srgbClr val="414141"/>
              </a:solidFill>
              <a:sym typeface="Helvetica Neue"/>
            </a:endParaRPr>
          </a:p>
        </p:txBody>
      </p:sp>
      <p:sp>
        <p:nvSpPr>
          <p:cNvPr id="23" name="Rectangle 22"/>
          <p:cNvSpPr/>
          <p:nvPr/>
        </p:nvSpPr>
        <p:spPr>
          <a:xfrm>
            <a:off x="8308999" y="4427706"/>
            <a:ext cx="2777820" cy="1698596"/>
          </a:xfrm>
          <a:prstGeom prst="rect">
            <a:avLst/>
          </a:prstGeom>
          <a:solidFill>
            <a:schemeClr val="accent4">
              <a:lumMod val="20000"/>
              <a:lumOff val="80000"/>
            </a:schemeClr>
          </a:solid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24" name="TextBox 23"/>
          <p:cNvSpPr txBox="1"/>
          <p:nvPr/>
        </p:nvSpPr>
        <p:spPr>
          <a:xfrm>
            <a:off x="9022354" y="5033974"/>
            <a:ext cx="1381725"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err="1" smtClean="0">
                <a:solidFill>
                  <a:srgbClr val="000000"/>
                </a:solidFill>
              </a:rPr>
              <a:t>Greenbay</a:t>
            </a:r>
            <a:r>
              <a:rPr lang="en-US" sz="1406" dirty="0" smtClean="0">
                <a:solidFill>
                  <a:srgbClr val="000000"/>
                </a:solidFill>
              </a:rPr>
              <a:t> </a:t>
            </a:r>
            <a:r>
              <a:rPr lang="en-US" sz="1406" dirty="0" err="1" smtClean="0">
                <a:solidFill>
                  <a:srgbClr val="000000"/>
                </a:solidFill>
              </a:rPr>
              <a:t>EWallet</a:t>
            </a:r>
            <a:endParaRPr lang="en-US" sz="1406" dirty="0">
              <a:solidFill>
                <a:srgbClr val="414141"/>
              </a:solidFill>
              <a:sym typeface="Helvetica Neue"/>
            </a:endParaRPr>
          </a:p>
        </p:txBody>
      </p:sp>
      <p:sp>
        <p:nvSpPr>
          <p:cNvPr id="32" name="Rectangle 31"/>
          <p:cNvSpPr/>
          <p:nvPr/>
        </p:nvSpPr>
        <p:spPr>
          <a:xfrm>
            <a:off x="5000858" y="2226799"/>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Withdraw Page</a:t>
            </a:r>
            <a:endParaRPr lang="en-US" sz="1266" dirty="0">
              <a:solidFill>
                <a:srgbClr val="000000"/>
              </a:solidFill>
            </a:endParaRPr>
          </a:p>
        </p:txBody>
      </p:sp>
      <p:sp>
        <p:nvSpPr>
          <p:cNvPr id="33" name="Rectangle 32"/>
          <p:cNvSpPr/>
          <p:nvPr/>
        </p:nvSpPr>
        <p:spPr>
          <a:xfrm>
            <a:off x="5000859" y="2770823"/>
            <a:ext cx="2373923" cy="482601"/>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Transaction Page</a:t>
            </a:r>
            <a:endParaRPr lang="en-US" sz="1266" dirty="0">
              <a:solidFill>
                <a:srgbClr val="000000"/>
              </a:solidFill>
            </a:endParaRPr>
          </a:p>
        </p:txBody>
      </p:sp>
      <p:sp>
        <p:nvSpPr>
          <p:cNvPr id="34" name="Rectangle 33"/>
          <p:cNvSpPr/>
          <p:nvPr/>
        </p:nvSpPr>
        <p:spPr>
          <a:xfrm>
            <a:off x="5000857" y="3401081"/>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Currency Page</a:t>
            </a:r>
            <a:endParaRPr lang="en-US" sz="1266" dirty="0">
              <a:solidFill>
                <a:srgbClr val="000000"/>
              </a:solidFill>
            </a:endParaRPr>
          </a:p>
        </p:txBody>
      </p:sp>
      <p:sp>
        <p:nvSpPr>
          <p:cNvPr id="35" name="Rectangle 34"/>
          <p:cNvSpPr/>
          <p:nvPr/>
        </p:nvSpPr>
        <p:spPr>
          <a:xfrm>
            <a:off x="5000858" y="3945105"/>
            <a:ext cx="2373923" cy="482601"/>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Fee Setting Page</a:t>
            </a:r>
            <a:endParaRPr lang="en-US" sz="1266" dirty="0">
              <a:solidFill>
                <a:srgbClr val="000000"/>
              </a:solidFill>
            </a:endParaRPr>
          </a:p>
        </p:txBody>
      </p:sp>
      <p:sp>
        <p:nvSpPr>
          <p:cNvPr id="37" name="Rectangle 36"/>
          <p:cNvSpPr/>
          <p:nvPr/>
        </p:nvSpPr>
        <p:spPr>
          <a:xfrm>
            <a:off x="5008882" y="4525633"/>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Closed Request Page</a:t>
            </a:r>
            <a:endParaRPr lang="en-US" sz="1266" dirty="0">
              <a:solidFill>
                <a:srgbClr val="000000"/>
              </a:solidFill>
            </a:endParaRPr>
          </a:p>
        </p:txBody>
      </p:sp>
      <p:sp>
        <p:nvSpPr>
          <p:cNvPr id="38" name="Rectangle 37"/>
          <p:cNvSpPr/>
          <p:nvPr/>
        </p:nvSpPr>
        <p:spPr>
          <a:xfrm>
            <a:off x="5008883" y="5069657"/>
            <a:ext cx="2373923" cy="482601"/>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User Page</a:t>
            </a:r>
            <a:endParaRPr lang="en-US" sz="1266" dirty="0">
              <a:solidFill>
                <a:srgbClr val="000000"/>
              </a:solidFill>
            </a:endParaRPr>
          </a:p>
        </p:txBody>
      </p:sp>
      <p:cxnSp>
        <p:nvCxnSpPr>
          <p:cNvPr id="39" name="Elbow Connector 38">
            <a:extLst>
              <a:ext uri="{FF2B5EF4-FFF2-40B4-BE49-F238E27FC236}">
                <a16:creationId xmlns:a16="http://schemas.microsoft.com/office/drawing/2014/main" xmlns="" id="{2C020D44-90EF-C24D-AEEC-33ECA8969BA7}"/>
              </a:ext>
            </a:extLst>
          </p:cNvPr>
          <p:cNvCxnSpPr>
            <a:endCxn id="20" idx="0"/>
          </p:cNvCxnSpPr>
          <p:nvPr/>
        </p:nvCxnSpPr>
        <p:spPr>
          <a:xfrm>
            <a:off x="7382805" y="1282183"/>
            <a:ext cx="2321258" cy="449620"/>
          </a:xfrm>
          <a:prstGeom prst="bentConnector2">
            <a:avLst/>
          </a:prstGeom>
          <a:noFill/>
          <a:ln w="6350" cap="flat" cmpd="sng" algn="ctr">
            <a:solidFill>
              <a:srgbClr val="4472C4"/>
            </a:solidFill>
            <a:prstDash val="solid"/>
            <a:miter lim="800000"/>
            <a:headEnd type="triangle"/>
            <a:tailEnd type="triangle"/>
          </a:ln>
          <a:effectLst/>
        </p:spPr>
      </p:cxnSp>
      <p:cxnSp>
        <p:nvCxnSpPr>
          <p:cNvPr id="40" name="Elbow Connector 39">
            <a:extLst>
              <a:ext uri="{FF2B5EF4-FFF2-40B4-BE49-F238E27FC236}">
                <a16:creationId xmlns:a16="http://schemas.microsoft.com/office/drawing/2014/main" xmlns="" id="{5C7EFF34-4BB6-294B-B2ED-CA36BC6708FC}"/>
              </a:ext>
            </a:extLst>
          </p:cNvPr>
          <p:cNvCxnSpPr/>
          <p:nvPr/>
        </p:nvCxnSpPr>
        <p:spPr>
          <a:xfrm rot="16200000" flipH="1">
            <a:off x="9309072" y="3946896"/>
            <a:ext cx="907149" cy="1296"/>
          </a:xfrm>
          <a:prstGeom prst="bentConnector3">
            <a:avLst/>
          </a:prstGeom>
          <a:noFill/>
          <a:ln w="6350" cap="flat" cmpd="sng" algn="ctr">
            <a:solidFill>
              <a:srgbClr val="4472C4"/>
            </a:solidFill>
            <a:prstDash val="solid"/>
            <a:miter lim="800000"/>
            <a:headEnd type="triangle"/>
            <a:tailEnd type="triangle"/>
          </a:ln>
          <a:effectLst/>
        </p:spPr>
      </p:cxnSp>
      <p:cxnSp>
        <p:nvCxnSpPr>
          <p:cNvPr id="48" name="Elbow Connector 47">
            <a:extLst>
              <a:ext uri="{FF2B5EF4-FFF2-40B4-BE49-F238E27FC236}">
                <a16:creationId xmlns:a16="http://schemas.microsoft.com/office/drawing/2014/main" xmlns="" id="{2C020D44-90EF-C24D-AEEC-33ECA8969BA7}"/>
              </a:ext>
            </a:extLst>
          </p:cNvPr>
          <p:cNvCxnSpPr>
            <a:stCxn id="18" idx="3"/>
            <a:endCxn id="20" idx="1"/>
          </p:cNvCxnSpPr>
          <p:nvPr/>
        </p:nvCxnSpPr>
        <p:spPr>
          <a:xfrm>
            <a:off x="7376382" y="1849074"/>
            <a:ext cx="938771" cy="763813"/>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1" name="Elbow Connector 50">
            <a:extLst>
              <a:ext uri="{FF2B5EF4-FFF2-40B4-BE49-F238E27FC236}">
                <a16:creationId xmlns:a16="http://schemas.microsoft.com/office/drawing/2014/main" xmlns="" id="{2C020D44-90EF-C24D-AEEC-33ECA8969BA7}"/>
              </a:ext>
            </a:extLst>
          </p:cNvPr>
          <p:cNvCxnSpPr>
            <a:stCxn id="10" idx="2"/>
          </p:cNvCxnSpPr>
          <p:nvPr/>
        </p:nvCxnSpPr>
        <p:spPr>
          <a:xfrm rot="16200000" flipH="1">
            <a:off x="3038239" y="3319008"/>
            <a:ext cx="1618597" cy="2322690"/>
          </a:xfrm>
          <a:prstGeom prst="bentConnector2">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xmlns="" id="{2C020D44-90EF-C24D-AEEC-33ECA8969BA7}"/>
              </a:ext>
            </a:extLst>
          </p:cNvPr>
          <p:cNvCxnSpPr>
            <a:stCxn id="10" idx="2"/>
          </p:cNvCxnSpPr>
          <p:nvPr/>
        </p:nvCxnSpPr>
        <p:spPr>
          <a:xfrm rot="16200000" flipH="1">
            <a:off x="3315445" y="3041801"/>
            <a:ext cx="1085788" cy="2344295"/>
          </a:xfrm>
          <a:prstGeom prst="bentConnector2">
            <a:avLst/>
          </a:prstGeom>
          <a:noFill/>
          <a:ln w="6350" cap="flat" cmpd="sng" algn="ctr">
            <a:solidFill>
              <a:srgbClr val="4472C4"/>
            </a:solidFill>
            <a:prstDash val="solid"/>
            <a:miter lim="800000"/>
            <a:headEnd type="triangle"/>
            <a:tailEnd type="triangle"/>
          </a:ln>
          <a:effectLst/>
        </p:spPr>
      </p:cxnSp>
      <p:cxnSp>
        <p:nvCxnSpPr>
          <p:cNvPr id="56" name="Elbow Connector 55">
            <a:extLst>
              <a:ext uri="{FF2B5EF4-FFF2-40B4-BE49-F238E27FC236}">
                <a16:creationId xmlns:a16="http://schemas.microsoft.com/office/drawing/2014/main" xmlns="" id="{2C020D44-90EF-C24D-AEEC-33ECA8969BA7}"/>
              </a:ext>
            </a:extLst>
          </p:cNvPr>
          <p:cNvCxnSpPr>
            <a:stCxn id="10" idx="2"/>
          </p:cNvCxnSpPr>
          <p:nvPr/>
        </p:nvCxnSpPr>
        <p:spPr>
          <a:xfrm rot="16200000" flipH="1">
            <a:off x="3592558" y="2764689"/>
            <a:ext cx="501934" cy="2314666"/>
          </a:xfrm>
          <a:prstGeom prst="bentConnector2">
            <a:avLst/>
          </a:prstGeom>
          <a:noFill/>
          <a:ln w="6350" cap="flat" cmpd="sng" algn="ctr">
            <a:solidFill>
              <a:srgbClr val="4472C4"/>
            </a:solidFill>
            <a:prstDash val="solid"/>
            <a:miter lim="800000"/>
            <a:headEnd type="triangle"/>
            <a:tailEnd type="triangle"/>
          </a:ln>
          <a:effectLst/>
        </p:spPr>
      </p:cxnSp>
      <p:cxnSp>
        <p:nvCxnSpPr>
          <p:cNvPr id="59" name="Elbow Connector 58">
            <a:extLst>
              <a:ext uri="{FF2B5EF4-FFF2-40B4-BE49-F238E27FC236}">
                <a16:creationId xmlns:a16="http://schemas.microsoft.com/office/drawing/2014/main" xmlns="" id="{2C020D44-90EF-C24D-AEEC-33ECA8969BA7}"/>
              </a:ext>
            </a:extLst>
          </p:cNvPr>
          <p:cNvCxnSpPr>
            <a:stCxn id="10" idx="2"/>
            <a:endCxn id="34" idx="1"/>
          </p:cNvCxnSpPr>
          <p:nvPr/>
        </p:nvCxnSpPr>
        <p:spPr>
          <a:xfrm rot="5400000" flipH="1" flipV="1">
            <a:off x="3817754" y="2487952"/>
            <a:ext cx="51540" cy="2314665"/>
          </a:xfrm>
          <a:prstGeom prst="bentConnector4">
            <a:avLst>
              <a:gd name="adj1" fmla="val -443539"/>
              <a:gd name="adj2" fmla="val 80002"/>
            </a:avLst>
          </a:prstGeom>
          <a:noFill/>
          <a:ln w="6350" cap="flat" cmpd="sng" algn="ctr">
            <a:solidFill>
              <a:srgbClr val="4472C4"/>
            </a:solidFill>
            <a:prstDash val="solid"/>
            <a:miter lim="800000"/>
            <a:headEnd type="triangle"/>
            <a:tailEnd type="triangle"/>
          </a:ln>
          <a:effectLst/>
        </p:spPr>
      </p:cxnSp>
      <p:cxnSp>
        <p:nvCxnSpPr>
          <p:cNvPr id="62" name="Elbow Connector 61">
            <a:extLst>
              <a:ext uri="{FF2B5EF4-FFF2-40B4-BE49-F238E27FC236}">
                <a16:creationId xmlns:a16="http://schemas.microsoft.com/office/drawing/2014/main" xmlns="" id="{2C020D44-90EF-C24D-AEEC-33ECA8969BA7}"/>
              </a:ext>
            </a:extLst>
          </p:cNvPr>
          <p:cNvCxnSpPr>
            <a:stCxn id="10" idx="3"/>
          </p:cNvCxnSpPr>
          <p:nvPr/>
        </p:nvCxnSpPr>
        <p:spPr>
          <a:xfrm>
            <a:off x="4075102" y="2707690"/>
            <a:ext cx="925754" cy="320581"/>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65" name="Elbow Connector 64">
            <a:extLst>
              <a:ext uri="{FF2B5EF4-FFF2-40B4-BE49-F238E27FC236}">
                <a16:creationId xmlns:a16="http://schemas.microsoft.com/office/drawing/2014/main" xmlns="" id="{2C020D44-90EF-C24D-AEEC-33ECA8969BA7}"/>
              </a:ext>
            </a:extLst>
          </p:cNvPr>
          <p:cNvCxnSpPr/>
          <p:nvPr/>
        </p:nvCxnSpPr>
        <p:spPr>
          <a:xfrm flipV="1">
            <a:off x="4054918" y="2460240"/>
            <a:ext cx="945938" cy="23869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67" name="Elbow Connector 66">
            <a:extLst>
              <a:ext uri="{FF2B5EF4-FFF2-40B4-BE49-F238E27FC236}">
                <a16:creationId xmlns:a16="http://schemas.microsoft.com/office/drawing/2014/main" xmlns="" id="{2C020D44-90EF-C24D-AEEC-33ECA8969BA7}"/>
              </a:ext>
            </a:extLst>
          </p:cNvPr>
          <p:cNvCxnSpPr>
            <a:stCxn id="38" idx="3"/>
            <a:endCxn id="20" idx="1"/>
          </p:cNvCxnSpPr>
          <p:nvPr/>
        </p:nvCxnSpPr>
        <p:spPr>
          <a:xfrm flipV="1">
            <a:off x="7382806" y="2612887"/>
            <a:ext cx="932347" cy="2698071"/>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Tree>
    <p:extLst>
      <p:ext uri="{BB962C8B-B14F-4D97-AF65-F5344CB8AC3E}">
        <p14:creationId xmlns:p14="http://schemas.microsoft.com/office/powerpoint/2010/main" val="12560481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44960" y="2466975"/>
            <a:ext cx="5628464" cy="584775"/>
          </a:xfrm>
          <a:prstGeom prst="rect">
            <a:avLst/>
          </a:prstGeom>
          <a:noFill/>
        </p:spPr>
        <p:txBody>
          <a:bodyPr wrap="none" rtlCol="0">
            <a:spAutoFit/>
          </a:bodyPr>
          <a:lstStyle/>
          <a:p>
            <a:pPr algn="ctr"/>
            <a:r>
              <a:rPr lang="en-US" sz="3200" dirty="0" err="1" smtClean="0"/>
              <a:t>Greenbay</a:t>
            </a:r>
            <a:r>
              <a:rPr lang="en-US" sz="3200" dirty="0" smtClean="0"/>
              <a:t> Donation Admin Panel</a:t>
            </a:r>
            <a:endParaRPr lang="en-US" sz="3200" dirty="0"/>
          </a:p>
        </p:txBody>
      </p:sp>
    </p:spTree>
    <p:extLst>
      <p:ext uri="{BB962C8B-B14F-4D97-AF65-F5344CB8AC3E}">
        <p14:creationId xmlns:p14="http://schemas.microsoft.com/office/powerpoint/2010/main" val="2457033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09999" y="1511675"/>
            <a:ext cx="4146713" cy="35961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500" dirty="0">
                <a:latin typeface="+mj-lt"/>
                <a:ea typeface="+mj-ea"/>
                <a:cs typeface="+mj-cs"/>
                <a:sym typeface="Helvetica Neue"/>
              </a:rPr>
              <a:t/>
            </a:r>
            <a:br>
              <a:rPr lang="en-US" sz="2500" dirty="0">
                <a:latin typeface="+mj-lt"/>
                <a:ea typeface="+mj-ea"/>
                <a:cs typeface="+mj-cs"/>
                <a:sym typeface="Helvetica Neue"/>
              </a:rPr>
            </a:br>
            <a:r>
              <a:rPr lang="en-US" sz="2500" dirty="0">
                <a:latin typeface="+mj-lt"/>
                <a:ea typeface="+mj-ea"/>
                <a:cs typeface="+mj-cs"/>
                <a:sym typeface="Helvetica Neue"/>
              </a:rPr>
              <a:t>BlueBarricade Infrastructure</a:t>
            </a:r>
          </a:p>
          <a:p>
            <a:pPr algn="ctr" defTabSz="410751" hangingPunct="0"/>
            <a:r>
              <a:rPr lang="en-US" sz="2500" dirty="0">
                <a:latin typeface="+mj-lt"/>
                <a:ea typeface="+mj-ea"/>
                <a:cs typeface="+mj-cs"/>
                <a:sym typeface="Helvetica Neue"/>
              </a:rPr>
              <a:t/>
            </a:r>
            <a:br>
              <a:rPr lang="en-US" sz="2500" dirty="0">
                <a:latin typeface="+mj-lt"/>
                <a:ea typeface="+mj-ea"/>
                <a:cs typeface="+mj-cs"/>
                <a:sym typeface="Helvetica Neue"/>
              </a:rPr>
            </a:br>
            <a:r>
              <a:rPr lang="en-US" sz="1400" dirty="0">
                <a:latin typeface="+mj-lt"/>
                <a:ea typeface="+mj-ea"/>
                <a:cs typeface="+mj-cs"/>
                <a:sym typeface="Helvetica Neue"/>
              </a:rPr>
              <a:t>BlueBarricade Blockchain server integration API Services </a:t>
            </a:r>
            <a:br>
              <a:rPr lang="en-US" sz="1400" dirty="0">
                <a:latin typeface="+mj-lt"/>
                <a:ea typeface="+mj-ea"/>
                <a:cs typeface="+mj-cs"/>
                <a:sym typeface="Helvetica Neue"/>
              </a:rPr>
            </a:br>
            <a:r>
              <a:rPr lang="en-US" sz="1400" dirty="0">
                <a:latin typeface="+mj-lt"/>
                <a:ea typeface="+mj-ea"/>
                <a:cs typeface="+mj-cs"/>
                <a:sym typeface="Helvetica Neue"/>
              </a:rPr>
              <a:t>BlueBarricade Blockchain cloud integration API Services</a:t>
            </a:r>
            <a:br>
              <a:rPr lang="en-US" sz="1400" dirty="0">
                <a:latin typeface="+mj-lt"/>
                <a:ea typeface="+mj-ea"/>
                <a:cs typeface="+mj-cs"/>
                <a:sym typeface="Helvetica Neue"/>
              </a:rPr>
            </a:br>
            <a:r>
              <a:rPr lang="en-US" sz="1400" dirty="0">
                <a:latin typeface="+mj-lt"/>
                <a:ea typeface="+mj-ea"/>
                <a:cs typeface="+mj-cs"/>
                <a:sym typeface="Helvetica Neue"/>
              </a:rPr>
              <a:t>BlueBarricade Explorer </a:t>
            </a:r>
            <a:br>
              <a:rPr lang="en-US" sz="1400" dirty="0">
                <a:latin typeface="+mj-lt"/>
                <a:ea typeface="+mj-ea"/>
                <a:cs typeface="+mj-cs"/>
                <a:sym typeface="Helvetica Neue"/>
              </a:rPr>
            </a:br>
            <a:r>
              <a:rPr lang="en-US" sz="1400" dirty="0">
                <a:latin typeface="+mj-lt"/>
                <a:ea typeface="+mj-ea"/>
                <a:cs typeface="+mj-cs"/>
                <a:sym typeface="Helvetica Neue"/>
              </a:rPr>
              <a:t>BlueBarricade Admin Tool</a:t>
            </a:r>
            <a:br>
              <a:rPr lang="en-US" sz="1400" dirty="0">
                <a:latin typeface="+mj-lt"/>
                <a:ea typeface="+mj-ea"/>
                <a:cs typeface="+mj-cs"/>
                <a:sym typeface="Helvetica Neue"/>
              </a:rPr>
            </a:br>
            <a:r>
              <a:rPr lang="en-US" sz="1400" dirty="0">
                <a:latin typeface="+mj-lt"/>
                <a:ea typeface="+mj-ea"/>
                <a:cs typeface="+mj-cs"/>
                <a:sym typeface="Helvetica Neue"/>
              </a:rPr>
              <a:t/>
            </a:r>
            <a:br>
              <a:rPr lang="en-US" sz="1400" dirty="0">
                <a:latin typeface="+mj-lt"/>
                <a:ea typeface="+mj-ea"/>
                <a:cs typeface="+mj-cs"/>
                <a:sym typeface="Helvetica Neue"/>
              </a:rPr>
            </a:br>
            <a:r>
              <a:rPr lang="en-US" sz="1400" dirty="0">
                <a:latin typeface="+mj-lt"/>
                <a:ea typeface="+mj-ea"/>
                <a:cs typeface="+mj-cs"/>
                <a:sym typeface="Helvetica Neue"/>
              </a:rPr>
              <a:t>Key Products: </a:t>
            </a:r>
            <a:br>
              <a:rPr lang="en-US" sz="1400" dirty="0">
                <a:latin typeface="+mj-lt"/>
                <a:ea typeface="+mj-ea"/>
                <a:cs typeface="+mj-cs"/>
                <a:sym typeface="Helvetica Neue"/>
              </a:rPr>
            </a:br>
            <a:r>
              <a:rPr lang="en-US" sz="1400" dirty="0">
                <a:latin typeface="+mj-lt"/>
                <a:ea typeface="+mj-ea"/>
                <a:cs typeface="+mj-cs"/>
                <a:sym typeface="Helvetica Neue"/>
              </a:rPr>
              <a:t>Hyper ledger 1.4.3 </a:t>
            </a:r>
          </a:p>
          <a:p>
            <a:pPr algn="ctr" defTabSz="410751" hangingPunct="0"/>
            <a:r>
              <a:rPr lang="en-US" sz="1400" dirty="0">
                <a:latin typeface="+mj-lt"/>
                <a:ea typeface="+mj-ea"/>
                <a:cs typeface="+mj-cs"/>
                <a:sym typeface="Helvetica Neue"/>
              </a:rPr>
              <a:t>Hyper ledger 1.4.4 </a:t>
            </a:r>
            <a:br>
              <a:rPr lang="en-US" sz="1400" dirty="0">
                <a:latin typeface="+mj-lt"/>
                <a:ea typeface="+mj-ea"/>
                <a:cs typeface="+mj-cs"/>
                <a:sym typeface="Helvetica Neue"/>
              </a:rPr>
            </a:br>
            <a:r>
              <a:rPr lang="en-US" sz="1400" dirty="0">
                <a:latin typeface="+mj-lt"/>
                <a:ea typeface="+mj-ea"/>
                <a:cs typeface="+mj-cs"/>
                <a:sym typeface="Helvetica Neue"/>
              </a:rPr>
              <a:t>IBM Blockchain 2.1 open shift</a:t>
            </a:r>
          </a:p>
          <a:p>
            <a:pPr algn="ctr" defTabSz="410751" hangingPunct="0"/>
            <a:r>
              <a:rPr lang="en-US" sz="1400" dirty="0">
                <a:latin typeface="+mj-lt"/>
                <a:ea typeface="+mj-ea"/>
                <a:cs typeface="+mj-cs"/>
                <a:sym typeface="Helvetica Neue"/>
              </a:rPr>
              <a:t>IBM DB2</a:t>
            </a:r>
          </a:p>
          <a:p>
            <a:pPr algn="ctr" defTabSz="410751" hangingPunct="0"/>
            <a:r>
              <a:rPr lang="en-US" sz="1400" dirty="0">
                <a:latin typeface="+mj-lt"/>
                <a:ea typeface="+mj-ea"/>
                <a:cs typeface="+mj-cs"/>
                <a:sym typeface="Helvetica Neue"/>
              </a:rPr>
              <a:t>AWS (BlueBarricade Explorer)</a:t>
            </a:r>
          </a:p>
        </p:txBody>
      </p:sp>
      <p:sp>
        <p:nvSpPr>
          <p:cNvPr id="3" name="Title 1">
            <a:extLst>
              <a:ext uri="{FF2B5EF4-FFF2-40B4-BE49-F238E27FC236}">
                <a16:creationId xmlns:a16="http://schemas.microsoft.com/office/drawing/2014/main" xmlns="" id="{08621460-8DD4-4E84-8689-383FBCA72DE6}"/>
              </a:ext>
            </a:extLst>
          </p:cNvPr>
          <p:cNvSpPr txBox="1">
            <a:spLocks/>
          </p:cNvSpPr>
          <p:nvPr/>
        </p:nvSpPr>
        <p:spPr>
          <a:xfrm>
            <a:off x="3809999" y="274369"/>
            <a:ext cx="5438775" cy="685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ym typeface="Helvetica Neue"/>
              </a:rPr>
              <a:t>   Parts in  BlueBarricade architecture system </a:t>
            </a:r>
            <a:endParaRPr lang="en-US" sz="1800" dirty="0"/>
          </a:p>
        </p:txBody>
      </p:sp>
    </p:spTree>
    <p:extLst>
      <p:ext uri="{BB962C8B-B14F-4D97-AF65-F5344CB8AC3E}">
        <p14:creationId xmlns:p14="http://schemas.microsoft.com/office/powerpoint/2010/main" val="1767500698"/>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3248069" cy="369332"/>
          </a:xfrm>
          <a:prstGeom prst="rect">
            <a:avLst/>
          </a:prstGeom>
          <a:noFill/>
        </p:spPr>
        <p:txBody>
          <a:bodyPr wrap="none" rtlCol="0">
            <a:spAutoFit/>
          </a:bodyPr>
          <a:lstStyle/>
          <a:p>
            <a:r>
              <a:rPr lang="en-US" dirty="0" err="1" smtClean="0"/>
              <a:t>Greenbay</a:t>
            </a:r>
            <a:r>
              <a:rPr lang="en-US" dirty="0" smtClean="0"/>
              <a:t> Donation Admin Panel</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29" y="896646"/>
            <a:ext cx="4842847" cy="262779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4966" y="896645"/>
            <a:ext cx="4578672" cy="262779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474" y="3781094"/>
            <a:ext cx="4860602" cy="251371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4966" y="3680904"/>
            <a:ext cx="4578672" cy="2648876"/>
          </a:xfrm>
          <a:prstGeom prst="rect">
            <a:avLst/>
          </a:prstGeom>
        </p:spPr>
      </p:pic>
    </p:spTree>
    <p:extLst>
      <p:ext uri="{BB962C8B-B14F-4D97-AF65-F5344CB8AC3E}">
        <p14:creationId xmlns:p14="http://schemas.microsoft.com/office/powerpoint/2010/main" val="9177198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3248069" cy="369332"/>
          </a:xfrm>
          <a:prstGeom prst="rect">
            <a:avLst/>
          </a:prstGeom>
          <a:noFill/>
        </p:spPr>
        <p:txBody>
          <a:bodyPr wrap="none" rtlCol="0">
            <a:spAutoFit/>
          </a:bodyPr>
          <a:lstStyle/>
          <a:p>
            <a:r>
              <a:rPr lang="en-US" dirty="0" err="1" smtClean="0"/>
              <a:t>Greenbay</a:t>
            </a:r>
            <a:r>
              <a:rPr lang="en-US" dirty="0" smtClean="0"/>
              <a:t> Donation Admin Panel</a:t>
            </a:r>
            <a:endParaRPr lang="en-US" dirty="0"/>
          </a:p>
        </p:txBody>
      </p:sp>
      <p:sp>
        <p:nvSpPr>
          <p:cNvPr id="10" name="Rectangle 9"/>
          <p:cNvSpPr/>
          <p:nvPr/>
        </p:nvSpPr>
        <p:spPr>
          <a:xfrm>
            <a:off x="1297282" y="1744325"/>
            <a:ext cx="2777820" cy="1926730"/>
          </a:xfrm>
          <a:prstGeom prst="rect">
            <a:avLst/>
          </a:prstGeom>
          <a:solidFill>
            <a:schemeClr val="accent4">
              <a:lumMod val="20000"/>
              <a:lumOff val="80000"/>
            </a:schemeClr>
          </a:solid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11" name="TextBox 10"/>
          <p:cNvSpPr txBox="1"/>
          <p:nvPr/>
        </p:nvSpPr>
        <p:spPr>
          <a:xfrm>
            <a:off x="2075447" y="2523791"/>
            <a:ext cx="1221489"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smtClean="0">
                <a:solidFill>
                  <a:srgbClr val="000000"/>
                </a:solidFill>
              </a:rPr>
              <a:t>IBM (HCL) DB 2 </a:t>
            </a:r>
            <a:endParaRPr lang="en-US" sz="1406" dirty="0">
              <a:solidFill>
                <a:srgbClr val="414141"/>
              </a:solidFill>
              <a:sym typeface="Helvetica Neue"/>
            </a:endParaRPr>
          </a:p>
        </p:txBody>
      </p:sp>
      <p:sp>
        <p:nvSpPr>
          <p:cNvPr id="13" name="Rectangle 12"/>
          <p:cNvSpPr/>
          <p:nvPr/>
        </p:nvSpPr>
        <p:spPr>
          <a:xfrm>
            <a:off x="5002458" y="1512510"/>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www.greenbaytransfer.com</a:t>
            </a:r>
          </a:p>
        </p:txBody>
      </p:sp>
      <p:sp>
        <p:nvSpPr>
          <p:cNvPr id="14" name="Rectangle 13"/>
          <p:cNvSpPr/>
          <p:nvPr/>
        </p:nvSpPr>
        <p:spPr>
          <a:xfrm>
            <a:off x="4784024" y="856648"/>
            <a:ext cx="2777820" cy="5592278"/>
          </a:xfrm>
          <a:prstGeom prst="rect">
            <a:avLst/>
          </a:prstGeom>
          <a:solidFill>
            <a:schemeClr val="accent2">
              <a:lumMod val="40000"/>
              <a:lumOff val="60000"/>
            </a:schemeClr>
          </a:solid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15" name="TextBox 14"/>
          <p:cNvSpPr txBox="1"/>
          <p:nvPr/>
        </p:nvSpPr>
        <p:spPr>
          <a:xfrm>
            <a:off x="5676323" y="6026726"/>
            <a:ext cx="993222"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smtClean="0">
                <a:solidFill>
                  <a:srgbClr val="000000"/>
                </a:solidFill>
                <a:sym typeface="Helvetica Neue"/>
              </a:rPr>
              <a:t>Admin Panel</a:t>
            </a:r>
            <a:endParaRPr lang="en-US" sz="1406" dirty="0">
              <a:solidFill>
                <a:srgbClr val="414141"/>
              </a:solidFill>
              <a:sym typeface="Helvetica Neue"/>
            </a:endParaRPr>
          </a:p>
        </p:txBody>
      </p:sp>
      <p:sp>
        <p:nvSpPr>
          <p:cNvPr id="16" name="Rectangle 15"/>
          <p:cNvSpPr/>
          <p:nvPr/>
        </p:nvSpPr>
        <p:spPr>
          <a:xfrm>
            <a:off x="5002458" y="1063749"/>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Dashboard Page</a:t>
            </a:r>
            <a:endParaRPr lang="en-US" sz="1266" dirty="0">
              <a:solidFill>
                <a:srgbClr val="000000"/>
              </a:solidFill>
            </a:endParaRPr>
          </a:p>
        </p:txBody>
      </p:sp>
      <p:sp>
        <p:nvSpPr>
          <p:cNvPr id="18" name="Rectangle 17"/>
          <p:cNvSpPr/>
          <p:nvPr/>
        </p:nvSpPr>
        <p:spPr>
          <a:xfrm>
            <a:off x="5002459" y="1607773"/>
            <a:ext cx="2373923" cy="482601"/>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Project Page</a:t>
            </a:r>
            <a:endParaRPr lang="en-US" sz="1266" dirty="0">
              <a:solidFill>
                <a:srgbClr val="000000"/>
              </a:solidFill>
            </a:endParaRPr>
          </a:p>
        </p:txBody>
      </p:sp>
      <p:sp>
        <p:nvSpPr>
          <p:cNvPr id="20" name="Rectangle 19"/>
          <p:cNvSpPr/>
          <p:nvPr/>
        </p:nvSpPr>
        <p:spPr>
          <a:xfrm>
            <a:off x="8315153" y="1731803"/>
            <a:ext cx="2777820" cy="1762167"/>
          </a:xfrm>
          <a:prstGeom prst="rect">
            <a:avLst/>
          </a:prstGeom>
          <a:solidFill>
            <a:schemeClr val="accent4">
              <a:lumMod val="20000"/>
              <a:lumOff val="80000"/>
            </a:schemeClr>
          </a:solid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21" name="TextBox 20"/>
          <p:cNvSpPr txBox="1"/>
          <p:nvPr/>
        </p:nvSpPr>
        <p:spPr>
          <a:xfrm>
            <a:off x="9022354" y="2413748"/>
            <a:ext cx="1481881"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err="1" smtClean="0">
                <a:solidFill>
                  <a:srgbClr val="000000"/>
                </a:solidFill>
              </a:rPr>
              <a:t>Greenbay</a:t>
            </a:r>
            <a:r>
              <a:rPr lang="en-US" sz="1406" dirty="0" smtClean="0">
                <a:solidFill>
                  <a:srgbClr val="000000"/>
                </a:solidFill>
              </a:rPr>
              <a:t> Back end</a:t>
            </a:r>
            <a:endParaRPr lang="en-US" sz="1406" dirty="0">
              <a:solidFill>
                <a:srgbClr val="414141"/>
              </a:solidFill>
              <a:sym typeface="Helvetica Neue"/>
            </a:endParaRPr>
          </a:p>
        </p:txBody>
      </p:sp>
      <p:sp>
        <p:nvSpPr>
          <p:cNvPr id="23" name="Rectangle 22"/>
          <p:cNvSpPr/>
          <p:nvPr/>
        </p:nvSpPr>
        <p:spPr>
          <a:xfrm>
            <a:off x="8308999" y="4427706"/>
            <a:ext cx="2777820" cy="1698596"/>
          </a:xfrm>
          <a:prstGeom prst="rect">
            <a:avLst/>
          </a:prstGeom>
          <a:solidFill>
            <a:schemeClr val="accent4">
              <a:lumMod val="20000"/>
              <a:lumOff val="80000"/>
            </a:schemeClr>
          </a:solid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24" name="TextBox 23"/>
          <p:cNvSpPr txBox="1"/>
          <p:nvPr/>
        </p:nvSpPr>
        <p:spPr>
          <a:xfrm>
            <a:off x="9022354" y="5033974"/>
            <a:ext cx="1381725"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err="1" smtClean="0">
                <a:solidFill>
                  <a:srgbClr val="000000"/>
                </a:solidFill>
              </a:rPr>
              <a:t>Greenbay</a:t>
            </a:r>
            <a:r>
              <a:rPr lang="en-US" sz="1406" dirty="0" smtClean="0">
                <a:solidFill>
                  <a:srgbClr val="000000"/>
                </a:solidFill>
              </a:rPr>
              <a:t> </a:t>
            </a:r>
            <a:r>
              <a:rPr lang="en-US" sz="1406" dirty="0" err="1" smtClean="0">
                <a:solidFill>
                  <a:srgbClr val="000000"/>
                </a:solidFill>
              </a:rPr>
              <a:t>EWallet</a:t>
            </a:r>
            <a:endParaRPr lang="en-US" sz="1406" dirty="0">
              <a:solidFill>
                <a:srgbClr val="414141"/>
              </a:solidFill>
              <a:sym typeface="Helvetica Neue"/>
            </a:endParaRPr>
          </a:p>
        </p:txBody>
      </p:sp>
      <p:sp>
        <p:nvSpPr>
          <p:cNvPr id="32" name="Rectangle 31"/>
          <p:cNvSpPr/>
          <p:nvPr/>
        </p:nvSpPr>
        <p:spPr>
          <a:xfrm>
            <a:off x="5000858" y="2226799"/>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Donation Page</a:t>
            </a:r>
            <a:endParaRPr lang="en-US" sz="1266" dirty="0">
              <a:solidFill>
                <a:srgbClr val="000000"/>
              </a:solidFill>
            </a:endParaRPr>
          </a:p>
        </p:txBody>
      </p:sp>
      <p:sp>
        <p:nvSpPr>
          <p:cNvPr id="33" name="Rectangle 32"/>
          <p:cNvSpPr/>
          <p:nvPr/>
        </p:nvSpPr>
        <p:spPr>
          <a:xfrm>
            <a:off x="5000859" y="2770823"/>
            <a:ext cx="2373923" cy="482601"/>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Withdraw Page</a:t>
            </a:r>
            <a:endParaRPr lang="en-US" sz="1266" dirty="0">
              <a:solidFill>
                <a:srgbClr val="000000"/>
              </a:solidFill>
            </a:endParaRPr>
          </a:p>
        </p:txBody>
      </p:sp>
      <p:sp>
        <p:nvSpPr>
          <p:cNvPr id="34" name="Rectangle 33"/>
          <p:cNvSpPr/>
          <p:nvPr/>
        </p:nvSpPr>
        <p:spPr>
          <a:xfrm>
            <a:off x="5000857" y="3401081"/>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Currency Page</a:t>
            </a:r>
            <a:endParaRPr lang="en-US" sz="1266" dirty="0">
              <a:solidFill>
                <a:srgbClr val="000000"/>
              </a:solidFill>
            </a:endParaRPr>
          </a:p>
        </p:txBody>
      </p:sp>
      <p:sp>
        <p:nvSpPr>
          <p:cNvPr id="35" name="Rectangle 34"/>
          <p:cNvSpPr/>
          <p:nvPr/>
        </p:nvSpPr>
        <p:spPr>
          <a:xfrm>
            <a:off x="5000858" y="3945105"/>
            <a:ext cx="2373923" cy="482601"/>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Wallet Page</a:t>
            </a:r>
            <a:endParaRPr lang="en-US" sz="1266" dirty="0">
              <a:solidFill>
                <a:srgbClr val="000000"/>
              </a:solidFill>
            </a:endParaRPr>
          </a:p>
        </p:txBody>
      </p:sp>
      <p:sp>
        <p:nvSpPr>
          <p:cNvPr id="37" name="Rectangle 36"/>
          <p:cNvSpPr/>
          <p:nvPr/>
        </p:nvSpPr>
        <p:spPr>
          <a:xfrm>
            <a:off x="5008882" y="4525633"/>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Transaction Page</a:t>
            </a:r>
            <a:endParaRPr lang="en-US" sz="1266" dirty="0">
              <a:solidFill>
                <a:srgbClr val="000000"/>
              </a:solidFill>
            </a:endParaRPr>
          </a:p>
        </p:txBody>
      </p:sp>
      <p:sp>
        <p:nvSpPr>
          <p:cNvPr id="38" name="Rectangle 37"/>
          <p:cNvSpPr/>
          <p:nvPr/>
        </p:nvSpPr>
        <p:spPr>
          <a:xfrm>
            <a:off x="5008883" y="5069657"/>
            <a:ext cx="2373923" cy="482601"/>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algn="ctr" defTabSz="642915" latinLnBrk="1" hangingPunct="0"/>
            <a:r>
              <a:rPr lang="en-US" sz="1266" dirty="0" smtClean="0">
                <a:solidFill>
                  <a:srgbClr val="000000"/>
                </a:solidFill>
              </a:rPr>
              <a:t>User Page</a:t>
            </a:r>
            <a:endParaRPr lang="en-US" sz="1266" dirty="0">
              <a:solidFill>
                <a:srgbClr val="000000"/>
              </a:solidFill>
            </a:endParaRPr>
          </a:p>
        </p:txBody>
      </p:sp>
      <p:cxnSp>
        <p:nvCxnSpPr>
          <p:cNvPr id="40" name="Elbow Connector 39">
            <a:extLst>
              <a:ext uri="{FF2B5EF4-FFF2-40B4-BE49-F238E27FC236}">
                <a16:creationId xmlns:a16="http://schemas.microsoft.com/office/drawing/2014/main" xmlns="" id="{5C7EFF34-4BB6-294B-B2ED-CA36BC6708FC}"/>
              </a:ext>
            </a:extLst>
          </p:cNvPr>
          <p:cNvCxnSpPr/>
          <p:nvPr/>
        </p:nvCxnSpPr>
        <p:spPr>
          <a:xfrm rot="16200000" flipH="1">
            <a:off x="9309072" y="3946896"/>
            <a:ext cx="907149" cy="1296"/>
          </a:xfrm>
          <a:prstGeom prst="bentConnector3">
            <a:avLst/>
          </a:prstGeom>
          <a:noFill/>
          <a:ln w="6350" cap="flat" cmpd="sng" algn="ctr">
            <a:solidFill>
              <a:srgbClr val="4472C4"/>
            </a:solidFill>
            <a:prstDash val="solid"/>
            <a:miter lim="800000"/>
            <a:headEnd type="triangle"/>
            <a:tailEnd type="triangle"/>
          </a:ln>
          <a:effectLst/>
        </p:spPr>
      </p:cxnSp>
      <p:cxnSp>
        <p:nvCxnSpPr>
          <p:cNvPr id="51" name="Elbow Connector 50">
            <a:extLst>
              <a:ext uri="{FF2B5EF4-FFF2-40B4-BE49-F238E27FC236}">
                <a16:creationId xmlns:a16="http://schemas.microsoft.com/office/drawing/2014/main" xmlns="" id="{2C020D44-90EF-C24D-AEEC-33ECA8969BA7}"/>
              </a:ext>
            </a:extLst>
          </p:cNvPr>
          <p:cNvCxnSpPr>
            <a:stCxn id="10" idx="2"/>
          </p:cNvCxnSpPr>
          <p:nvPr/>
        </p:nvCxnSpPr>
        <p:spPr>
          <a:xfrm rot="16200000" flipH="1">
            <a:off x="3038239" y="3319008"/>
            <a:ext cx="1618597" cy="2322690"/>
          </a:xfrm>
          <a:prstGeom prst="bentConnector2">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xmlns="" id="{2C020D44-90EF-C24D-AEEC-33ECA8969BA7}"/>
              </a:ext>
            </a:extLst>
          </p:cNvPr>
          <p:cNvCxnSpPr>
            <a:stCxn id="10" idx="2"/>
          </p:cNvCxnSpPr>
          <p:nvPr/>
        </p:nvCxnSpPr>
        <p:spPr>
          <a:xfrm rot="16200000" flipH="1">
            <a:off x="3315445" y="3041801"/>
            <a:ext cx="1085788" cy="2344295"/>
          </a:xfrm>
          <a:prstGeom prst="bentConnector2">
            <a:avLst/>
          </a:prstGeom>
          <a:noFill/>
          <a:ln w="6350" cap="flat" cmpd="sng" algn="ctr">
            <a:solidFill>
              <a:srgbClr val="4472C4"/>
            </a:solidFill>
            <a:prstDash val="solid"/>
            <a:miter lim="800000"/>
            <a:headEnd type="triangle"/>
            <a:tailEnd type="triangle"/>
          </a:ln>
          <a:effectLst/>
        </p:spPr>
      </p:cxnSp>
      <p:cxnSp>
        <p:nvCxnSpPr>
          <p:cNvPr id="56" name="Elbow Connector 55">
            <a:extLst>
              <a:ext uri="{FF2B5EF4-FFF2-40B4-BE49-F238E27FC236}">
                <a16:creationId xmlns:a16="http://schemas.microsoft.com/office/drawing/2014/main" xmlns="" id="{2C020D44-90EF-C24D-AEEC-33ECA8969BA7}"/>
              </a:ext>
            </a:extLst>
          </p:cNvPr>
          <p:cNvCxnSpPr>
            <a:stCxn id="20" idx="1"/>
            <a:endCxn id="35" idx="3"/>
          </p:cNvCxnSpPr>
          <p:nvPr/>
        </p:nvCxnSpPr>
        <p:spPr>
          <a:xfrm rot="10800000" flipV="1">
            <a:off x="7374781" y="2612886"/>
            <a:ext cx="940372" cy="1573519"/>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9" name="Elbow Connector 58">
            <a:extLst>
              <a:ext uri="{FF2B5EF4-FFF2-40B4-BE49-F238E27FC236}">
                <a16:creationId xmlns:a16="http://schemas.microsoft.com/office/drawing/2014/main" xmlns="" id="{2C020D44-90EF-C24D-AEEC-33ECA8969BA7}"/>
              </a:ext>
            </a:extLst>
          </p:cNvPr>
          <p:cNvCxnSpPr>
            <a:stCxn id="10" idx="2"/>
            <a:endCxn id="34" idx="1"/>
          </p:cNvCxnSpPr>
          <p:nvPr/>
        </p:nvCxnSpPr>
        <p:spPr>
          <a:xfrm rot="5400000" flipH="1" flipV="1">
            <a:off x="3817754" y="2487952"/>
            <a:ext cx="51540" cy="2314665"/>
          </a:xfrm>
          <a:prstGeom prst="bentConnector4">
            <a:avLst>
              <a:gd name="adj1" fmla="val -443539"/>
              <a:gd name="adj2" fmla="val 80002"/>
            </a:avLst>
          </a:prstGeom>
          <a:noFill/>
          <a:ln w="6350" cap="flat" cmpd="sng" algn="ctr">
            <a:solidFill>
              <a:srgbClr val="4472C4"/>
            </a:solidFill>
            <a:prstDash val="solid"/>
            <a:miter lim="800000"/>
            <a:headEnd type="triangle"/>
            <a:tailEnd type="triangle"/>
          </a:ln>
          <a:effectLst/>
        </p:spPr>
      </p:cxnSp>
      <p:cxnSp>
        <p:nvCxnSpPr>
          <p:cNvPr id="62" name="Elbow Connector 61">
            <a:extLst>
              <a:ext uri="{FF2B5EF4-FFF2-40B4-BE49-F238E27FC236}">
                <a16:creationId xmlns:a16="http://schemas.microsoft.com/office/drawing/2014/main" xmlns="" id="{2C020D44-90EF-C24D-AEEC-33ECA8969BA7}"/>
              </a:ext>
            </a:extLst>
          </p:cNvPr>
          <p:cNvCxnSpPr>
            <a:stCxn id="10" idx="3"/>
            <a:endCxn id="32" idx="1"/>
          </p:cNvCxnSpPr>
          <p:nvPr/>
        </p:nvCxnSpPr>
        <p:spPr>
          <a:xfrm flipV="1">
            <a:off x="4075102" y="2445233"/>
            <a:ext cx="925756" cy="262457"/>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65" name="Elbow Connector 64">
            <a:extLst>
              <a:ext uri="{FF2B5EF4-FFF2-40B4-BE49-F238E27FC236}">
                <a16:creationId xmlns:a16="http://schemas.microsoft.com/office/drawing/2014/main" xmlns="" id="{2C020D44-90EF-C24D-AEEC-33ECA8969BA7}"/>
              </a:ext>
            </a:extLst>
          </p:cNvPr>
          <p:cNvCxnSpPr>
            <a:endCxn id="18" idx="1"/>
          </p:cNvCxnSpPr>
          <p:nvPr/>
        </p:nvCxnSpPr>
        <p:spPr>
          <a:xfrm flipV="1">
            <a:off x="4054918" y="1849074"/>
            <a:ext cx="947541" cy="849856"/>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67" name="Elbow Connector 66">
            <a:extLst>
              <a:ext uri="{FF2B5EF4-FFF2-40B4-BE49-F238E27FC236}">
                <a16:creationId xmlns:a16="http://schemas.microsoft.com/office/drawing/2014/main" xmlns="" id="{2C020D44-90EF-C24D-AEEC-33ECA8969BA7}"/>
              </a:ext>
            </a:extLst>
          </p:cNvPr>
          <p:cNvCxnSpPr>
            <a:stCxn id="38" idx="3"/>
            <a:endCxn id="20" idx="1"/>
          </p:cNvCxnSpPr>
          <p:nvPr/>
        </p:nvCxnSpPr>
        <p:spPr>
          <a:xfrm flipV="1">
            <a:off x="7382806" y="2612887"/>
            <a:ext cx="932347" cy="2698071"/>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31" name="Elbow Connector 30">
            <a:extLst>
              <a:ext uri="{FF2B5EF4-FFF2-40B4-BE49-F238E27FC236}">
                <a16:creationId xmlns:a16="http://schemas.microsoft.com/office/drawing/2014/main" xmlns="" id="{2C020D44-90EF-C24D-AEEC-33ECA8969BA7}"/>
              </a:ext>
            </a:extLst>
          </p:cNvPr>
          <p:cNvCxnSpPr>
            <a:stCxn id="10" idx="0"/>
            <a:endCxn id="16" idx="1"/>
          </p:cNvCxnSpPr>
          <p:nvPr/>
        </p:nvCxnSpPr>
        <p:spPr>
          <a:xfrm rot="5400000" flipH="1" flipV="1">
            <a:off x="3613254" y="355121"/>
            <a:ext cx="462142" cy="2316266"/>
          </a:xfrm>
          <a:prstGeom prst="bentConnector2">
            <a:avLst/>
          </a:prstGeom>
          <a:noFill/>
          <a:ln w="6350" cap="flat" cmpd="sng" algn="ctr">
            <a:solidFill>
              <a:srgbClr val="4472C4"/>
            </a:solidFill>
            <a:prstDash val="solid"/>
            <a:miter lim="800000"/>
            <a:headEnd type="triangle"/>
            <a:tailEnd type="triangle"/>
          </a:ln>
          <a:effectLst/>
        </p:spPr>
      </p:cxnSp>
      <p:cxnSp>
        <p:nvCxnSpPr>
          <p:cNvPr id="36" name="Elbow Connector 35">
            <a:extLst>
              <a:ext uri="{FF2B5EF4-FFF2-40B4-BE49-F238E27FC236}">
                <a16:creationId xmlns:a16="http://schemas.microsoft.com/office/drawing/2014/main" xmlns="" id="{2C020D44-90EF-C24D-AEEC-33ECA8969BA7}"/>
              </a:ext>
            </a:extLst>
          </p:cNvPr>
          <p:cNvCxnSpPr>
            <a:endCxn id="20" idx="1"/>
          </p:cNvCxnSpPr>
          <p:nvPr/>
        </p:nvCxnSpPr>
        <p:spPr>
          <a:xfrm flipV="1">
            <a:off x="7381204" y="2612887"/>
            <a:ext cx="933949" cy="439457"/>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Tree>
    <p:extLst>
      <p:ext uri="{BB962C8B-B14F-4D97-AF65-F5344CB8AC3E}">
        <p14:creationId xmlns:p14="http://schemas.microsoft.com/office/powerpoint/2010/main" val="3899750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35280" y="2466975"/>
            <a:ext cx="3447803" cy="584775"/>
          </a:xfrm>
          <a:prstGeom prst="rect">
            <a:avLst/>
          </a:prstGeom>
          <a:noFill/>
        </p:spPr>
        <p:txBody>
          <a:bodyPr wrap="none" rtlCol="0">
            <a:spAutoFit/>
          </a:bodyPr>
          <a:lstStyle/>
          <a:p>
            <a:pPr algn="ctr"/>
            <a:r>
              <a:rPr lang="en-US" sz="3200" dirty="0" err="1" smtClean="0"/>
              <a:t>Blockchain</a:t>
            </a:r>
            <a:r>
              <a:rPr lang="en-US" sz="3200" dirty="0" smtClean="0"/>
              <a:t> Explorer</a:t>
            </a:r>
            <a:endParaRPr lang="en-US" sz="3200" dirty="0"/>
          </a:p>
        </p:txBody>
      </p:sp>
    </p:spTree>
    <p:extLst>
      <p:ext uri="{BB962C8B-B14F-4D97-AF65-F5344CB8AC3E}">
        <p14:creationId xmlns:p14="http://schemas.microsoft.com/office/powerpoint/2010/main" val="35182440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2780633" cy="369332"/>
          </a:xfrm>
          <a:prstGeom prst="rect">
            <a:avLst/>
          </a:prstGeom>
          <a:noFill/>
        </p:spPr>
        <p:txBody>
          <a:bodyPr wrap="none" rtlCol="0">
            <a:spAutoFit/>
          </a:bodyPr>
          <a:lstStyle/>
          <a:p>
            <a:r>
              <a:rPr lang="en-US" dirty="0" smtClean="0"/>
              <a:t>What is </a:t>
            </a:r>
            <a:r>
              <a:rPr lang="en-US" dirty="0" err="1" smtClean="0"/>
              <a:t>Blockchain</a:t>
            </a:r>
            <a:r>
              <a:rPr lang="en-US" dirty="0" smtClean="0"/>
              <a:t> Explorer</a:t>
            </a:r>
            <a:endParaRPr lang="en-US" dirty="0"/>
          </a:p>
        </p:txBody>
      </p:sp>
      <p:sp>
        <p:nvSpPr>
          <p:cNvPr id="3" name="TextBox 2"/>
          <p:cNvSpPr txBox="1"/>
          <p:nvPr/>
        </p:nvSpPr>
        <p:spPr>
          <a:xfrm>
            <a:off x="257175" y="781050"/>
            <a:ext cx="11734800" cy="2585323"/>
          </a:xfrm>
          <a:prstGeom prst="rect">
            <a:avLst/>
          </a:prstGeom>
          <a:noFill/>
        </p:spPr>
        <p:txBody>
          <a:bodyPr wrap="square" rtlCol="0">
            <a:spAutoFit/>
          </a:bodyPr>
          <a:lstStyle/>
          <a:p>
            <a:pPr>
              <a:lnSpc>
                <a:spcPct val="150000"/>
              </a:lnSpc>
            </a:pPr>
            <a:r>
              <a:rPr lang="en-US" dirty="0" smtClean="0"/>
              <a:t>First time it is a sub module of </a:t>
            </a:r>
            <a:r>
              <a:rPr lang="en-US" dirty="0" err="1" smtClean="0"/>
              <a:t>Greenbay</a:t>
            </a:r>
            <a:r>
              <a:rPr lang="en-US" dirty="0" smtClean="0"/>
              <a:t>, but now it is standalone </a:t>
            </a:r>
            <a:r>
              <a:rPr lang="en-US" dirty="0" err="1" smtClean="0"/>
              <a:t>FinTech</a:t>
            </a:r>
            <a:r>
              <a:rPr lang="en-US" dirty="0" smtClean="0"/>
              <a:t> service API which provides several way to deposit, withdraw and transfer</a:t>
            </a:r>
          </a:p>
          <a:p>
            <a:pPr>
              <a:lnSpc>
                <a:spcPct val="150000"/>
              </a:lnSpc>
            </a:pPr>
            <a:r>
              <a:rPr lang="en-US" dirty="0" smtClean="0"/>
              <a:t>Now </a:t>
            </a:r>
            <a:r>
              <a:rPr lang="en-US" dirty="0" err="1" smtClean="0"/>
              <a:t>Greenbay</a:t>
            </a:r>
            <a:r>
              <a:rPr lang="en-US" dirty="0" smtClean="0"/>
              <a:t> is an example which used E-Wallet service.</a:t>
            </a:r>
          </a:p>
          <a:p>
            <a:pPr marL="285750" indent="-285750">
              <a:lnSpc>
                <a:spcPct val="150000"/>
              </a:lnSpc>
              <a:buFont typeface="Wingdings" panose="05000000000000000000" pitchFamily="2" charset="2"/>
              <a:buChar char="§"/>
            </a:pPr>
            <a:r>
              <a:rPr lang="en-US" dirty="0" smtClean="0"/>
              <a:t>B2B service model.</a:t>
            </a:r>
          </a:p>
          <a:p>
            <a:pPr marL="285750" indent="-285750">
              <a:lnSpc>
                <a:spcPct val="150000"/>
              </a:lnSpc>
              <a:buFont typeface="Wingdings" panose="05000000000000000000" pitchFamily="2" charset="2"/>
              <a:buChar char="§"/>
            </a:pPr>
            <a:r>
              <a:rPr lang="en-US" dirty="0" smtClean="0"/>
              <a:t>Integrated with </a:t>
            </a:r>
            <a:r>
              <a:rPr lang="en-US" dirty="0" err="1" smtClean="0"/>
              <a:t>blockchain</a:t>
            </a:r>
            <a:endParaRPr lang="en-US" dirty="0" smtClean="0"/>
          </a:p>
          <a:p>
            <a:pPr marL="285750" indent="-285750">
              <a:lnSpc>
                <a:spcPct val="150000"/>
              </a:lnSpc>
              <a:buFont typeface="Wingdings" panose="05000000000000000000" pitchFamily="2" charset="2"/>
              <a:buChar char="§"/>
            </a:pPr>
            <a:r>
              <a:rPr lang="en-US" dirty="0" smtClean="0"/>
              <a:t>Simple &amp; Scalable</a:t>
            </a:r>
            <a:endParaRPr lang="en-US" dirty="0"/>
          </a:p>
        </p:txBody>
      </p:sp>
      <p:sp>
        <p:nvSpPr>
          <p:cNvPr id="7" name="TextBox 6"/>
          <p:cNvSpPr txBox="1"/>
          <p:nvPr/>
        </p:nvSpPr>
        <p:spPr>
          <a:xfrm>
            <a:off x="257175" y="3607400"/>
            <a:ext cx="11734800" cy="3000821"/>
          </a:xfrm>
          <a:prstGeom prst="rect">
            <a:avLst/>
          </a:prstGeom>
          <a:noFill/>
        </p:spPr>
        <p:txBody>
          <a:bodyPr wrap="square" rtlCol="0">
            <a:spAutoFit/>
          </a:bodyPr>
          <a:lstStyle/>
          <a:p>
            <a:pPr>
              <a:lnSpc>
                <a:spcPct val="150000"/>
              </a:lnSpc>
            </a:pPr>
            <a:r>
              <a:rPr lang="en-US" b="1" dirty="0" smtClean="0"/>
              <a:t>Functions</a:t>
            </a:r>
          </a:p>
          <a:p>
            <a:pPr marL="285750" indent="-285750">
              <a:lnSpc>
                <a:spcPct val="150000"/>
              </a:lnSpc>
              <a:buFont typeface="Wingdings" panose="05000000000000000000" pitchFamily="2" charset="2"/>
              <a:buChar char="§"/>
            </a:pPr>
            <a:r>
              <a:rPr lang="en-US" dirty="0" smtClean="0"/>
              <a:t>Authentication</a:t>
            </a:r>
          </a:p>
          <a:p>
            <a:pPr marL="285750" indent="-285750">
              <a:lnSpc>
                <a:spcPct val="150000"/>
              </a:lnSpc>
              <a:buFont typeface="Wingdings" panose="05000000000000000000" pitchFamily="2" charset="2"/>
              <a:buChar char="§"/>
            </a:pPr>
            <a:r>
              <a:rPr lang="en-US" dirty="0" smtClean="0"/>
              <a:t>Wallet</a:t>
            </a:r>
          </a:p>
          <a:p>
            <a:pPr marL="285750" indent="-285750">
              <a:lnSpc>
                <a:spcPct val="150000"/>
              </a:lnSpc>
              <a:buFont typeface="Wingdings" panose="05000000000000000000" pitchFamily="2" charset="2"/>
              <a:buChar char="§"/>
            </a:pPr>
            <a:r>
              <a:rPr lang="en-US" dirty="0" smtClean="0"/>
              <a:t>Address</a:t>
            </a:r>
          </a:p>
          <a:p>
            <a:pPr marL="285750" indent="-285750">
              <a:lnSpc>
                <a:spcPct val="150000"/>
              </a:lnSpc>
              <a:buFont typeface="Wingdings" panose="05000000000000000000" pitchFamily="2" charset="2"/>
              <a:buChar char="§"/>
            </a:pPr>
            <a:r>
              <a:rPr lang="en-US" dirty="0" smtClean="0"/>
              <a:t>Payment</a:t>
            </a:r>
          </a:p>
          <a:p>
            <a:pPr marL="285750" indent="-285750">
              <a:lnSpc>
                <a:spcPct val="150000"/>
              </a:lnSpc>
              <a:buFont typeface="Wingdings" panose="05000000000000000000" pitchFamily="2" charset="2"/>
              <a:buChar char="§"/>
            </a:pPr>
            <a:r>
              <a:rPr lang="en-US" dirty="0" smtClean="0"/>
              <a:t>Transactions</a:t>
            </a:r>
          </a:p>
          <a:p>
            <a:pPr marL="285750" indent="-285750">
              <a:lnSpc>
                <a:spcPct val="150000"/>
              </a:lnSpc>
              <a:buFont typeface="Wingdings" panose="05000000000000000000" pitchFamily="2" charset="2"/>
              <a:buChar char="§"/>
            </a:pPr>
            <a:r>
              <a:rPr lang="en-US" dirty="0"/>
              <a:t>Currency</a:t>
            </a:r>
            <a:endParaRPr lang="en-US" dirty="0" smtClean="0"/>
          </a:p>
        </p:txBody>
      </p:sp>
    </p:spTree>
    <p:extLst>
      <p:ext uri="{BB962C8B-B14F-4D97-AF65-F5344CB8AC3E}">
        <p14:creationId xmlns:p14="http://schemas.microsoft.com/office/powerpoint/2010/main" val="20598388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210175" y="2466975"/>
            <a:ext cx="1350626" cy="584775"/>
          </a:xfrm>
          <a:prstGeom prst="rect">
            <a:avLst/>
          </a:prstGeom>
          <a:noFill/>
        </p:spPr>
        <p:txBody>
          <a:bodyPr wrap="none" rtlCol="0">
            <a:spAutoFit/>
          </a:bodyPr>
          <a:lstStyle/>
          <a:p>
            <a:r>
              <a:rPr lang="en-US" sz="3200" dirty="0" smtClean="0"/>
              <a:t>Testing</a:t>
            </a:r>
            <a:endParaRPr lang="en-US" sz="3200" dirty="0"/>
          </a:p>
        </p:txBody>
      </p:sp>
    </p:spTree>
    <p:extLst>
      <p:ext uri="{BB962C8B-B14F-4D97-AF65-F5344CB8AC3E}">
        <p14:creationId xmlns:p14="http://schemas.microsoft.com/office/powerpoint/2010/main" val="30980999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096000" y="722316"/>
            <a:ext cx="5731535" cy="4179745"/>
            <a:chOff x="6096000" y="722316"/>
            <a:chExt cx="5731535" cy="4179745"/>
          </a:xfrm>
        </p:grpSpPr>
        <p:pic>
          <p:nvPicPr>
            <p:cNvPr id="4" name="Picture 3"/>
            <p:cNvPicPr>
              <a:picLocks noChangeAspect="1"/>
            </p:cNvPicPr>
            <p:nvPr/>
          </p:nvPicPr>
          <p:blipFill>
            <a:blip r:embed="rId2"/>
            <a:stretch>
              <a:fillRect/>
            </a:stretch>
          </p:blipFill>
          <p:spPr>
            <a:xfrm>
              <a:off x="6096000" y="722316"/>
              <a:ext cx="5731535" cy="4179745"/>
            </a:xfrm>
            <a:prstGeom prst="rect">
              <a:avLst/>
            </a:prstGeom>
          </p:spPr>
        </p:pic>
        <p:sp>
          <p:nvSpPr>
            <p:cNvPr id="5" name="Rectangle 4"/>
            <p:cNvSpPr/>
            <p:nvPr/>
          </p:nvSpPr>
          <p:spPr>
            <a:xfrm>
              <a:off x="7059827" y="722316"/>
              <a:ext cx="947351" cy="4179745"/>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grpSp>
      <p:cxnSp>
        <p:nvCxnSpPr>
          <p:cNvPr id="6" name="Straight Connector 5"/>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9075" y="104775"/>
            <a:ext cx="2828531" cy="369332"/>
          </a:xfrm>
          <a:prstGeom prst="rect">
            <a:avLst/>
          </a:prstGeom>
          <a:noFill/>
        </p:spPr>
        <p:txBody>
          <a:bodyPr wrap="none" rtlCol="0">
            <a:spAutoFit/>
          </a:bodyPr>
          <a:lstStyle/>
          <a:p>
            <a:r>
              <a:rPr lang="en-US" dirty="0" smtClean="0"/>
              <a:t>Website Automation Testing</a:t>
            </a:r>
            <a:endParaRPr lang="en-US" dirty="0"/>
          </a:p>
        </p:txBody>
      </p:sp>
      <p:sp>
        <p:nvSpPr>
          <p:cNvPr id="8" name="TextBox 7"/>
          <p:cNvSpPr txBox="1"/>
          <p:nvPr/>
        </p:nvSpPr>
        <p:spPr>
          <a:xfrm>
            <a:off x="314549" y="793063"/>
            <a:ext cx="1914820" cy="369332"/>
          </a:xfrm>
          <a:prstGeom prst="rect">
            <a:avLst/>
          </a:prstGeom>
          <a:noFill/>
        </p:spPr>
        <p:txBody>
          <a:bodyPr wrap="none" rtlCol="0">
            <a:spAutoFit/>
          </a:bodyPr>
          <a:lstStyle/>
          <a:p>
            <a:pPr marL="285750" indent="-285750">
              <a:buFont typeface="Wingdings" panose="05000000000000000000" pitchFamily="2" charset="2"/>
              <a:buChar char="q"/>
            </a:pPr>
            <a:r>
              <a:rPr lang="en-US" dirty="0" smtClean="0"/>
              <a:t>Why selenium?</a:t>
            </a:r>
          </a:p>
        </p:txBody>
      </p:sp>
      <p:sp>
        <p:nvSpPr>
          <p:cNvPr id="9" name="TextBox 8"/>
          <p:cNvSpPr txBox="1"/>
          <p:nvPr/>
        </p:nvSpPr>
        <p:spPr>
          <a:xfrm>
            <a:off x="652300" y="1279096"/>
            <a:ext cx="2730876" cy="1569660"/>
          </a:xfrm>
          <a:prstGeom prst="rect">
            <a:avLst/>
          </a:prstGeom>
          <a:noFill/>
        </p:spPr>
        <p:txBody>
          <a:bodyPr wrap="none" rtlCol="0">
            <a:spAutoFit/>
          </a:bodyPr>
          <a:lstStyle/>
          <a:p>
            <a:pPr marL="285750" indent="-285750">
              <a:buFont typeface="Wingdings" panose="05000000000000000000" pitchFamily="2" charset="2"/>
              <a:buChar char="§"/>
            </a:pPr>
            <a:r>
              <a:rPr lang="en-US" sz="1600" dirty="0" smtClean="0"/>
              <a:t>Good rating</a:t>
            </a:r>
          </a:p>
          <a:p>
            <a:pPr marL="285750" indent="-285750">
              <a:buFont typeface="Wingdings" panose="05000000000000000000" pitchFamily="2" charset="2"/>
              <a:buChar char="§"/>
            </a:pPr>
            <a:r>
              <a:rPr lang="en-US" sz="1600" dirty="0" smtClean="0"/>
              <a:t>Cross-Platform</a:t>
            </a:r>
          </a:p>
          <a:p>
            <a:pPr marL="285750" indent="-285750">
              <a:buFont typeface="Wingdings" panose="05000000000000000000" pitchFamily="2" charset="2"/>
              <a:buChar char="§"/>
            </a:pPr>
            <a:r>
              <a:rPr lang="en-US" sz="1600" dirty="0" smtClean="0"/>
              <a:t>Supports several languages</a:t>
            </a:r>
          </a:p>
          <a:p>
            <a:pPr marL="285750" indent="-285750">
              <a:buFont typeface="Wingdings" panose="05000000000000000000" pitchFamily="2" charset="2"/>
              <a:buChar char="§"/>
            </a:pPr>
            <a:r>
              <a:rPr lang="en-US" sz="1600" dirty="0" smtClean="0"/>
              <a:t>Ever used</a:t>
            </a:r>
          </a:p>
          <a:p>
            <a:pPr marL="285750" indent="-285750">
              <a:buFont typeface="Wingdings" panose="05000000000000000000" pitchFamily="2" charset="2"/>
              <a:buChar char="§"/>
            </a:pPr>
            <a:r>
              <a:rPr lang="en-US" sz="1600" dirty="0" smtClean="0"/>
              <a:t>Easy to use</a:t>
            </a:r>
          </a:p>
          <a:p>
            <a:pPr marL="285750" indent="-285750">
              <a:buFont typeface="Wingdings" panose="05000000000000000000" pitchFamily="2" charset="2"/>
              <a:buChar char="§"/>
            </a:pPr>
            <a:r>
              <a:rPr lang="en-US" sz="1600" dirty="0" smtClean="0"/>
              <a:t>Free</a:t>
            </a:r>
            <a:endParaRPr lang="en-US" sz="1600" dirty="0"/>
          </a:p>
        </p:txBody>
      </p:sp>
      <p:grpSp>
        <p:nvGrpSpPr>
          <p:cNvPr id="12" name="Group 11"/>
          <p:cNvGrpSpPr/>
          <p:nvPr/>
        </p:nvGrpSpPr>
        <p:grpSpPr>
          <a:xfrm>
            <a:off x="450962" y="2848756"/>
            <a:ext cx="5577016" cy="3989063"/>
            <a:chOff x="450962" y="2848756"/>
            <a:chExt cx="5577016" cy="3989063"/>
          </a:xfrm>
        </p:grpSpPr>
        <p:pic>
          <p:nvPicPr>
            <p:cNvPr id="10" name="Picture 9"/>
            <p:cNvPicPr>
              <a:picLocks noChangeAspect="1"/>
            </p:cNvPicPr>
            <p:nvPr/>
          </p:nvPicPr>
          <p:blipFill>
            <a:blip r:embed="rId3"/>
            <a:stretch>
              <a:fillRect/>
            </a:stretch>
          </p:blipFill>
          <p:spPr>
            <a:xfrm>
              <a:off x="450962" y="2848756"/>
              <a:ext cx="5577016" cy="3989063"/>
            </a:xfrm>
            <a:prstGeom prst="rect">
              <a:avLst/>
            </a:prstGeom>
            <a:ln>
              <a:solidFill>
                <a:schemeClr val="bg2">
                  <a:lumMod val="90000"/>
                </a:schemeClr>
              </a:solidFill>
            </a:ln>
          </p:spPr>
        </p:pic>
        <p:sp>
          <p:nvSpPr>
            <p:cNvPr id="11" name="Rectangle 10"/>
            <p:cNvSpPr/>
            <p:nvPr/>
          </p:nvSpPr>
          <p:spPr>
            <a:xfrm>
              <a:off x="2275644" y="3995351"/>
              <a:ext cx="3573222" cy="18947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grpSp>
    </p:spTree>
    <p:extLst>
      <p:ext uri="{BB962C8B-B14F-4D97-AF65-F5344CB8AC3E}">
        <p14:creationId xmlns:p14="http://schemas.microsoft.com/office/powerpoint/2010/main" val="19454836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3272114" cy="369332"/>
          </a:xfrm>
          <a:prstGeom prst="rect">
            <a:avLst/>
          </a:prstGeom>
          <a:noFill/>
        </p:spPr>
        <p:txBody>
          <a:bodyPr wrap="none" rtlCol="0">
            <a:spAutoFit/>
          </a:bodyPr>
          <a:lstStyle/>
          <a:p>
            <a:r>
              <a:rPr lang="en-US" dirty="0" err="1" smtClean="0"/>
              <a:t>Greenbay</a:t>
            </a:r>
            <a:r>
              <a:rPr lang="en-US" dirty="0" smtClean="0"/>
              <a:t> Testing using Selenium</a:t>
            </a:r>
            <a:endParaRPr lang="en-US" dirty="0"/>
          </a:p>
        </p:txBody>
      </p:sp>
      <p:pic>
        <p:nvPicPr>
          <p:cNvPr id="2" name="Picture 1"/>
          <p:cNvPicPr>
            <a:picLocks noChangeAspect="1"/>
          </p:cNvPicPr>
          <p:nvPr/>
        </p:nvPicPr>
        <p:blipFill>
          <a:blip r:embed="rId2"/>
          <a:stretch>
            <a:fillRect/>
          </a:stretch>
        </p:blipFill>
        <p:spPr>
          <a:xfrm>
            <a:off x="387454" y="1203488"/>
            <a:ext cx="5553359" cy="4126391"/>
          </a:xfrm>
          <a:prstGeom prst="rect">
            <a:avLst/>
          </a:prstGeom>
          <a:ln>
            <a:solidFill>
              <a:schemeClr val="tx1">
                <a:lumMod val="50000"/>
                <a:lumOff val="50000"/>
              </a:schemeClr>
            </a:solidFill>
          </a:ln>
        </p:spPr>
      </p:pic>
      <p:sp>
        <p:nvSpPr>
          <p:cNvPr id="3" name="TextBox 2"/>
          <p:cNvSpPr txBox="1"/>
          <p:nvPr/>
        </p:nvSpPr>
        <p:spPr>
          <a:xfrm>
            <a:off x="286275" y="726683"/>
            <a:ext cx="3968715" cy="369332"/>
          </a:xfrm>
          <a:prstGeom prst="rect">
            <a:avLst/>
          </a:prstGeom>
          <a:noFill/>
        </p:spPr>
        <p:txBody>
          <a:bodyPr wrap="none" rtlCol="0">
            <a:spAutoFit/>
          </a:bodyPr>
          <a:lstStyle/>
          <a:p>
            <a:r>
              <a:rPr lang="en-US" dirty="0" smtClean="0"/>
              <a:t>Web Automation Testing using Selenium</a:t>
            </a:r>
            <a:endParaRPr lang="en-US" dirty="0"/>
          </a:p>
        </p:txBody>
      </p:sp>
      <p:pic>
        <p:nvPicPr>
          <p:cNvPr id="7" name="Picture 6"/>
          <p:cNvPicPr>
            <a:picLocks noChangeAspect="1"/>
          </p:cNvPicPr>
          <p:nvPr/>
        </p:nvPicPr>
        <p:blipFill>
          <a:blip r:embed="rId3"/>
          <a:stretch>
            <a:fillRect/>
          </a:stretch>
        </p:blipFill>
        <p:spPr>
          <a:xfrm>
            <a:off x="5758236" y="571500"/>
            <a:ext cx="4655447" cy="3078928"/>
          </a:xfrm>
          <a:prstGeom prst="rect">
            <a:avLst/>
          </a:prstGeom>
        </p:spPr>
      </p:pic>
      <p:pic>
        <p:nvPicPr>
          <p:cNvPr id="4" name="Picture 3"/>
          <p:cNvPicPr>
            <a:picLocks noChangeAspect="1"/>
          </p:cNvPicPr>
          <p:nvPr/>
        </p:nvPicPr>
        <p:blipFill>
          <a:blip r:embed="rId4"/>
          <a:stretch>
            <a:fillRect/>
          </a:stretch>
        </p:blipFill>
        <p:spPr>
          <a:xfrm>
            <a:off x="4868561" y="3108637"/>
            <a:ext cx="5759317" cy="3675222"/>
          </a:xfrm>
          <a:prstGeom prst="rect">
            <a:avLst/>
          </a:prstGeom>
        </p:spPr>
      </p:pic>
      <p:sp>
        <p:nvSpPr>
          <p:cNvPr id="8" name="TextBox 7"/>
          <p:cNvSpPr txBox="1"/>
          <p:nvPr/>
        </p:nvSpPr>
        <p:spPr>
          <a:xfrm>
            <a:off x="4153811" y="911349"/>
            <a:ext cx="340158" cy="461665"/>
          </a:xfrm>
          <a:prstGeom prst="rect">
            <a:avLst/>
          </a:prstGeom>
          <a:noFill/>
        </p:spPr>
        <p:txBody>
          <a:bodyPr wrap="none" rtlCol="0">
            <a:spAutoFit/>
          </a:bodyPr>
          <a:lstStyle/>
          <a:p>
            <a:r>
              <a:rPr lang="en-US" sz="2400" dirty="0" smtClean="0">
                <a:solidFill>
                  <a:srgbClr val="FF0000"/>
                </a:solidFill>
              </a:rPr>
              <a:t>1</a:t>
            </a:r>
            <a:endParaRPr lang="en-US" sz="2400" dirty="0">
              <a:solidFill>
                <a:srgbClr val="FF0000"/>
              </a:solidFill>
            </a:endParaRPr>
          </a:p>
        </p:txBody>
      </p:sp>
      <p:sp>
        <p:nvSpPr>
          <p:cNvPr id="9" name="TextBox 8"/>
          <p:cNvSpPr txBox="1"/>
          <p:nvPr/>
        </p:nvSpPr>
        <p:spPr>
          <a:xfrm>
            <a:off x="6386265" y="1595090"/>
            <a:ext cx="340158" cy="461665"/>
          </a:xfrm>
          <a:prstGeom prst="rect">
            <a:avLst/>
          </a:prstGeom>
          <a:noFill/>
        </p:spPr>
        <p:txBody>
          <a:bodyPr wrap="none" rtlCol="0">
            <a:spAutoFit/>
          </a:bodyPr>
          <a:lstStyle/>
          <a:p>
            <a:r>
              <a:rPr lang="en-US" sz="2400" dirty="0" smtClean="0">
                <a:solidFill>
                  <a:srgbClr val="FF0000"/>
                </a:solidFill>
              </a:rPr>
              <a:t>2</a:t>
            </a:r>
            <a:endParaRPr lang="en-US" sz="2400" dirty="0">
              <a:solidFill>
                <a:srgbClr val="FF0000"/>
              </a:solidFill>
            </a:endParaRPr>
          </a:p>
        </p:txBody>
      </p:sp>
      <p:sp>
        <p:nvSpPr>
          <p:cNvPr id="10" name="TextBox 9"/>
          <p:cNvSpPr txBox="1"/>
          <p:nvPr/>
        </p:nvSpPr>
        <p:spPr>
          <a:xfrm>
            <a:off x="9195368" y="4980841"/>
            <a:ext cx="340158" cy="461665"/>
          </a:xfrm>
          <a:prstGeom prst="rect">
            <a:avLst/>
          </a:prstGeom>
          <a:noFill/>
        </p:spPr>
        <p:txBody>
          <a:bodyPr wrap="none" rtlCol="0">
            <a:spAutoFit/>
          </a:bodyPr>
          <a:lstStyle/>
          <a:p>
            <a:r>
              <a:rPr lang="en-US" sz="2400" dirty="0" smtClean="0">
                <a:solidFill>
                  <a:srgbClr val="FF0000"/>
                </a:solidFill>
              </a:rPr>
              <a:t>3</a:t>
            </a:r>
            <a:endParaRPr lang="en-US" sz="2400" dirty="0">
              <a:solidFill>
                <a:srgbClr val="FF0000"/>
              </a:solidFill>
            </a:endParaRPr>
          </a:p>
        </p:txBody>
      </p:sp>
    </p:spTree>
    <p:extLst>
      <p:ext uri="{BB962C8B-B14F-4D97-AF65-F5344CB8AC3E}">
        <p14:creationId xmlns:p14="http://schemas.microsoft.com/office/powerpoint/2010/main" val="1759445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9075" y="104775"/>
            <a:ext cx="2725233" cy="369332"/>
          </a:xfrm>
          <a:prstGeom prst="rect">
            <a:avLst/>
          </a:prstGeom>
          <a:noFill/>
        </p:spPr>
        <p:txBody>
          <a:bodyPr wrap="none" rtlCol="0">
            <a:spAutoFit/>
          </a:bodyPr>
          <a:lstStyle/>
          <a:p>
            <a:r>
              <a:rPr lang="en-US" dirty="0" smtClean="0"/>
              <a:t>Mobile Automation Testing</a:t>
            </a:r>
            <a:endParaRPr lang="en-US" dirty="0"/>
          </a:p>
        </p:txBody>
      </p:sp>
      <p:sp>
        <p:nvSpPr>
          <p:cNvPr id="8" name="TextBox 7"/>
          <p:cNvSpPr txBox="1"/>
          <p:nvPr/>
        </p:nvSpPr>
        <p:spPr>
          <a:xfrm>
            <a:off x="314549" y="793063"/>
            <a:ext cx="1796197" cy="369332"/>
          </a:xfrm>
          <a:prstGeom prst="rect">
            <a:avLst/>
          </a:prstGeom>
          <a:noFill/>
        </p:spPr>
        <p:txBody>
          <a:bodyPr wrap="none" rtlCol="0">
            <a:spAutoFit/>
          </a:bodyPr>
          <a:lstStyle/>
          <a:p>
            <a:pPr marL="285750" indent="-285750">
              <a:buFont typeface="Wingdings" panose="05000000000000000000" pitchFamily="2" charset="2"/>
              <a:buChar char="q"/>
            </a:pPr>
            <a:r>
              <a:rPr lang="en-US" dirty="0" smtClean="0"/>
              <a:t>Why </a:t>
            </a:r>
            <a:r>
              <a:rPr lang="en-US" dirty="0" err="1"/>
              <a:t>A</a:t>
            </a:r>
            <a:r>
              <a:rPr lang="en-US" dirty="0" err="1" smtClean="0"/>
              <a:t>ppium</a:t>
            </a:r>
            <a:r>
              <a:rPr lang="en-US" dirty="0" smtClean="0"/>
              <a:t>?</a:t>
            </a:r>
          </a:p>
        </p:txBody>
      </p:sp>
      <p:sp>
        <p:nvSpPr>
          <p:cNvPr id="9" name="TextBox 8"/>
          <p:cNvSpPr txBox="1"/>
          <p:nvPr/>
        </p:nvSpPr>
        <p:spPr>
          <a:xfrm>
            <a:off x="578159" y="2102879"/>
            <a:ext cx="2730876" cy="1323439"/>
          </a:xfrm>
          <a:prstGeom prst="rect">
            <a:avLst/>
          </a:prstGeom>
          <a:noFill/>
        </p:spPr>
        <p:txBody>
          <a:bodyPr wrap="none" rtlCol="0">
            <a:spAutoFit/>
          </a:bodyPr>
          <a:lstStyle/>
          <a:p>
            <a:pPr marL="285750" indent="-285750">
              <a:buFont typeface="Wingdings" panose="05000000000000000000" pitchFamily="2" charset="2"/>
              <a:buChar char="§"/>
            </a:pPr>
            <a:r>
              <a:rPr lang="en-US" sz="1600" dirty="0" smtClean="0"/>
              <a:t>Most popular</a:t>
            </a:r>
          </a:p>
          <a:p>
            <a:pPr marL="285750" indent="-285750">
              <a:buFont typeface="Wingdings" panose="05000000000000000000" pitchFamily="2" charset="2"/>
              <a:buChar char="§"/>
            </a:pPr>
            <a:r>
              <a:rPr lang="en-US" sz="1600" dirty="0" smtClean="0"/>
              <a:t>Cross-Platform</a:t>
            </a:r>
          </a:p>
          <a:p>
            <a:pPr marL="285750" indent="-285750">
              <a:buFont typeface="Wingdings" panose="05000000000000000000" pitchFamily="2" charset="2"/>
              <a:buChar char="§"/>
            </a:pPr>
            <a:r>
              <a:rPr lang="en-US" sz="1600" dirty="0" smtClean="0"/>
              <a:t>Supports several languages</a:t>
            </a:r>
          </a:p>
          <a:p>
            <a:pPr marL="285750" indent="-285750">
              <a:buFont typeface="Wingdings" panose="05000000000000000000" pitchFamily="2" charset="2"/>
              <a:buChar char="§"/>
            </a:pPr>
            <a:r>
              <a:rPr lang="en-US" sz="1600" dirty="0" smtClean="0"/>
              <a:t>Easy to use</a:t>
            </a:r>
          </a:p>
          <a:p>
            <a:pPr marL="285750" indent="-285750">
              <a:buFont typeface="Wingdings" panose="05000000000000000000" pitchFamily="2" charset="2"/>
              <a:buChar char="§"/>
            </a:pPr>
            <a:r>
              <a:rPr lang="en-US" sz="1600" dirty="0" smtClean="0"/>
              <a:t>Open Source</a:t>
            </a:r>
            <a:endParaRPr lang="en-US" sz="1600" dirty="0"/>
          </a:p>
        </p:txBody>
      </p:sp>
      <p:sp>
        <p:nvSpPr>
          <p:cNvPr id="2" name="Rectangle 1"/>
          <p:cNvSpPr/>
          <p:nvPr/>
        </p:nvSpPr>
        <p:spPr>
          <a:xfrm>
            <a:off x="578159" y="1263132"/>
            <a:ext cx="11037191" cy="646331"/>
          </a:xfrm>
          <a:prstGeom prst="rect">
            <a:avLst/>
          </a:prstGeom>
        </p:spPr>
        <p:txBody>
          <a:bodyPr wrap="square">
            <a:spAutoFit/>
          </a:bodyPr>
          <a:lstStyle/>
          <a:p>
            <a:r>
              <a:rPr lang="en-US" dirty="0" err="1">
                <a:solidFill>
                  <a:srgbClr val="222222"/>
                </a:solidFill>
                <a:latin typeface="arial" panose="020B0604020202020204" pitchFamily="34" charset="0"/>
              </a:rPr>
              <a:t>Appium</a:t>
            </a:r>
            <a:r>
              <a:rPr lang="en-US" dirty="0">
                <a:solidFill>
                  <a:srgbClr val="222222"/>
                </a:solidFill>
                <a:latin typeface="arial" panose="020B0604020202020204" pitchFamily="34" charset="0"/>
              </a:rPr>
              <a:t> is an open source automation tool for running scripts and testing native applications, mobile-web applications and hybrid applications on Android or iOS using a </a:t>
            </a:r>
            <a:r>
              <a:rPr lang="en-US" dirty="0" err="1">
                <a:solidFill>
                  <a:srgbClr val="222222"/>
                </a:solidFill>
                <a:latin typeface="arial" panose="020B0604020202020204" pitchFamily="34" charset="0"/>
              </a:rPr>
              <a:t>webdriver</a:t>
            </a:r>
            <a:endParaRPr lang="en-US" dirty="0"/>
          </a:p>
        </p:txBody>
      </p:sp>
    </p:spTree>
    <p:extLst>
      <p:ext uri="{BB962C8B-B14F-4D97-AF65-F5344CB8AC3E}">
        <p14:creationId xmlns:p14="http://schemas.microsoft.com/office/powerpoint/2010/main" val="1261091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3852401" cy="369332"/>
          </a:xfrm>
          <a:prstGeom prst="rect">
            <a:avLst/>
          </a:prstGeom>
          <a:noFill/>
        </p:spPr>
        <p:txBody>
          <a:bodyPr wrap="none" rtlCol="0">
            <a:spAutoFit/>
          </a:bodyPr>
          <a:lstStyle/>
          <a:p>
            <a:r>
              <a:rPr lang="en-US" dirty="0" err="1" smtClean="0"/>
              <a:t>Greenbay</a:t>
            </a:r>
            <a:r>
              <a:rPr lang="en-US" dirty="0" smtClean="0"/>
              <a:t> Mobile Testing using </a:t>
            </a:r>
            <a:r>
              <a:rPr lang="en-US" dirty="0" err="1" smtClean="0"/>
              <a:t>Appium</a:t>
            </a:r>
            <a:endParaRPr lang="en-US" dirty="0"/>
          </a:p>
        </p:txBody>
      </p:sp>
      <p:sp>
        <p:nvSpPr>
          <p:cNvPr id="3" name="TextBox 2"/>
          <p:cNvSpPr txBox="1"/>
          <p:nvPr/>
        </p:nvSpPr>
        <p:spPr>
          <a:xfrm>
            <a:off x="286275" y="726683"/>
            <a:ext cx="4062138" cy="369332"/>
          </a:xfrm>
          <a:prstGeom prst="rect">
            <a:avLst/>
          </a:prstGeom>
          <a:noFill/>
        </p:spPr>
        <p:txBody>
          <a:bodyPr wrap="none" rtlCol="0">
            <a:spAutoFit/>
          </a:bodyPr>
          <a:lstStyle/>
          <a:p>
            <a:r>
              <a:rPr lang="en-US" dirty="0" smtClean="0"/>
              <a:t>Mobile Automation Testing using </a:t>
            </a:r>
            <a:r>
              <a:rPr lang="en-US" dirty="0" err="1" smtClean="0"/>
              <a:t>Appium</a:t>
            </a:r>
            <a:endParaRPr lang="en-US" dirty="0"/>
          </a:p>
        </p:txBody>
      </p:sp>
      <p:sp>
        <p:nvSpPr>
          <p:cNvPr id="8" name="TextBox 7"/>
          <p:cNvSpPr txBox="1"/>
          <p:nvPr/>
        </p:nvSpPr>
        <p:spPr>
          <a:xfrm>
            <a:off x="4557465" y="340667"/>
            <a:ext cx="340158" cy="461665"/>
          </a:xfrm>
          <a:prstGeom prst="rect">
            <a:avLst/>
          </a:prstGeom>
          <a:noFill/>
        </p:spPr>
        <p:txBody>
          <a:bodyPr wrap="none" rtlCol="0">
            <a:spAutoFit/>
          </a:bodyPr>
          <a:lstStyle/>
          <a:p>
            <a:r>
              <a:rPr lang="en-US" sz="2400" dirty="0" smtClean="0">
                <a:solidFill>
                  <a:srgbClr val="FF0000"/>
                </a:solidFill>
              </a:rPr>
              <a:t>1</a:t>
            </a:r>
            <a:endParaRPr lang="en-US" sz="2400" dirty="0">
              <a:solidFill>
                <a:srgbClr val="FF0000"/>
              </a:solidFill>
            </a:endParaRPr>
          </a:p>
        </p:txBody>
      </p:sp>
      <p:pic>
        <p:nvPicPr>
          <p:cNvPr id="11" name="Picture 10"/>
          <p:cNvPicPr>
            <a:picLocks noChangeAspect="1"/>
          </p:cNvPicPr>
          <p:nvPr/>
        </p:nvPicPr>
        <p:blipFill>
          <a:blip r:embed="rId2"/>
          <a:stretch>
            <a:fillRect/>
          </a:stretch>
        </p:blipFill>
        <p:spPr>
          <a:xfrm>
            <a:off x="219075" y="1251197"/>
            <a:ext cx="7034355" cy="4029257"/>
          </a:xfrm>
          <a:prstGeom prst="rect">
            <a:avLst/>
          </a:prstGeom>
        </p:spPr>
      </p:pic>
      <p:pic>
        <p:nvPicPr>
          <p:cNvPr id="13" name="Picture 12"/>
          <p:cNvPicPr>
            <a:picLocks noChangeAspect="1"/>
          </p:cNvPicPr>
          <p:nvPr/>
        </p:nvPicPr>
        <p:blipFill>
          <a:blip r:embed="rId3"/>
          <a:stretch>
            <a:fillRect/>
          </a:stretch>
        </p:blipFill>
        <p:spPr>
          <a:xfrm>
            <a:off x="6764747" y="571499"/>
            <a:ext cx="5133019" cy="4233465"/>
          </a:xfrm>
          <a:prstGeom prst="rect">
            <a:avLst/>
          </a:prstGeom>
        </p:spPr>
      </p:pic>
      <p:pic>
        <p:nvPicPr>
          <p:cNvPr id="14" name="Picture 13"/>
          <p:cNvPicPr>
            <a:picLocks noChangeAspect="1"/>
          </p:cNvPicPr>
          <p:nvPr/>
        </p:nvPicPr>
        <p:blipFill>
          <a:blip r:embed="rId4"/>
          <a:stretch>
            <a:fillRect/>
          </a:stretch>
        </p:blipFill>
        <p:spPr>
          <a:xfrm>
            <a:off x="5638493" y="3574751"/>
            <a:ext cx="6032468" cy="3196752"/>
          </a:xfrm>
          <a:prstGeom prst="rect">
            <a:avLst/>
          </a:prstGeom>
        </p:spPr>
      </p:pic>
    </p:spTree>
    <p:extLst>
      <p:ext uri="{BB962C8B-B14F-4D97-AF65-F5344CB8AC3E}">
        <p14:creationId xmlns:p14="http://schemas.microsoft.com/office/powerpoint/2010/main" val="28936232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201932" cy="369332"/>
          </a:xfrm>
          <a:prstGeom prst="rect">
            <a:avLst/>
          </a:prstGeom>
          <a:noFill/>
        </p:spPr>
        <p:txBody>
          <a:bodyPr wrap="none" rtlCol="0">
            <a:spAutoFit/>
          </a:bodyPr>
          <a:lstStyle/>
          <a:p>
            <a:r>
              <a:rPr lang="en-US" dirty="0" smtClean="0"/>
              <a:t>API Testing</a:t>
            </a:r>
            <a:endParaRPr lang="en-US" dirty="0"/>
          </a:p>
        </p:txBody>
      </p:sp>
      <p:pic>
        <p:nvPicPr>
          <p:cNvPr id="3" name="Picture 2"/>
          <p:cNvPicPr>
            <a:picLocks noChangeAspect="1"/>
          </p:cNvPicPr>
          <p:nvPr/>
        </p:nvPicPr>
        <p:blipFill>
          <a:blip r:embed="rId2"/>
          <a:stretch>
            <a:fillRect/>
          </a:stretch>
        </p:blipFill>
        <p:spPr>
          <a:xfrm>
            <a:off x="1421007" y="3535646"/>
            <a:ext cx="9059572" cy="3174399"/>
          </a:xfrm>
          <a:prstGeom prst="rect">
            <a:avLst/>
          </a:prstGeom>
        </p:spPr>
      </p:pic>
      <p:sp>
        <p:nvSpPr>
          <p:cNvPr id="7" name="TextBox 6"/>
          <p:cNvSpPr txBox="1"/>
          <p:nvPr/>
        </p:nvSpPr>
        <p:spPr>
          <a:xfrm>
            <a:off x="286275" y="726683"/>
            <a:ext cx="3689600" cy="369332"/>
          </a:xfrm>
          <a:prstGeom prst="rect">
            <a:avLst/>
          </a:prstGeom>
          <a:noFill/>
        </p:spPr>
        <p:txBody>
          <a:bodyPr wrap="none" rtlCol="0">
            <a:spAutoFit/>
          </a:bodyPr>
          <a:lstStyle/>
          <a:p>
            <a:r>
              <a:rPr lang="en-US" dirty="0" smtClean="0"/>
              <a:t>API performance testing using </a:t>
            </a:r>
            <a:r>
              <a:rPr lang="en-US" dirty="0" err="1" smtClean="0"/>
              <a:t>jMeter</a:t>
            </a:r>
            <a:endParaRPr lang="en-US" dirty="0"/>
          </a:p>
        </p:txBody>
      </p:sp>
      <p:sp>
        <p:nvSpPr>
          <p:cNvPr id="4" name="Rectangle 3"/>
          <p:cNvSpPr/>
          <p:nvPr/>
        </p:nvSpPr>
        <p:spPr>
          <a:xfrm>
            <a:off x="286275" y="1228424"/>
            <a:ext cx="6096000" cy="2031325"/>
          </a:xfrm>
          <a:prstGeom prst="rect">
            <a:avLst/>
          </a:prstGeom>
        </p:spPr>
        <p:txBody>
          <a:bodyPr>
            <a:spAutoFit/>
          </a:bodyPr>
          <a:lstStyle/>
          <a:p>
            <a:pPr>
              <a:lnSpc>
                <a:spcPct val="150000"/>
              </a:lnSpc>
            </a:pPr>
            <a:r>
              <a:rPr lang="en-US" sz="1400" dirty="0">
                <a:latin typeface="medium-content-serif-font"/>
              </a:rPr>
              <a:t>Highlights of the tool include:</a:t>
            </a:r>
          </a:p>
          <a:p>
            <a:pPr>
              <a:lnSpc>
                <a:spcPct val="150000"/>
              </a:lnSpc>
              <a:buFont typeface="Arial" panose="020B0604020202020204" pitchFamily="34" charset="0"/>
              <a:buChar char="•"/>
            </a:pPr>
            <a:r>
              <a:rPr lang="en-US" sz="1400" dirty="0">
                <a:latin typeface="medium-content-serif-font"/>
              </a:rPr>
              <a:t>Lightweight with a simple and easy-to-use user interface</a:t>
            </a:r>
          </a:p>
          <a:p>
            <a:pPr>
              <a:lnSpc>
                <a:spcPct val="150000"/>
              </a:lnSpc>
              <a:buFont typeface="Arial" panose="020B0604020202020204" pitchFamily="34" charset="0"/>
              <a:buChar char="•"/>
            </a:pPr>
            <a:r>
              <a:rPr lang="en-US" sz="1400" dirty="0">
                <a:latin typeface="medium-content-serif-font"/>
              </a:rPr>
              <a:t>Test results can be replayed</a:t>
            </a:r>
          </a:p>
          <a:p>
            <a:pPr>
              <a:lnSpc>
                <a:spcPct val="150000"/>
              </a:lnSpc>
              <a:buFont typeface="Arial" panose="020B0604020202020204" pitchFamily="34" charset="0"/>
              <a:buChar char="•"/>
            </a:pPr>
            <a:r>
              <a:rPr lang="en-US" sz="1400" dirty="0">
                <a:latin typeface="medium-content-serif-font"/>
              </a:rPr>
              <a:t>Support CSV files to set values for API parameters</a:t>
            </a:r>
          </a:p>
          <a:p>
            <a:pPr>
              <a:lnSpc>
                <a:spcPct val="150000"/>
              </a:lnSpc>
              <a:buFont typeface="Arial" panose="020B0604020202020204" pitchFamily="34" charset="0"/>
              <a:buChar char="•"/>
            </a:pPr>
            <a:r>
              <a:rPr lang="en-US" sz="1400" dirty="0">
                <a:latin typeface="medium-content-serif-font"/>
              </a:rPr>
              <a:t>Support integration with CI tools such as Jenkins. </a:t>
            </a:r>
            <a:r>
              <a:rPr lang="en-US" sz="1400" dirty="0" err="1">
                <a:latin typeface="medium-content-serif-font"/>
              </a:rPr>
              <a:t>JMeter</a:t>
            </a:r>
            <a:r>
              <a:rPr lang="en-US" sz="1400" dirty="0">
                <a:latin typeface="medium-content-serif-font"/>
              </a:rPr>
              <a:t> is often used as a part of CI and DevOps toolchains</a:t>
            </a:r>
            <a:endParaRPr lang="en-US" sz="1400" b="0" i="0" dirty="0">
              <a:effectLst/>
              <a:latin typeface="medium-content-serif-font"/>
            </a:endParaRPr>
          </a:p>
        </p:txBody>
      </p:sp>
    </p:spTree>
    <p:extLst>
      <p:ext uri="{BB962C8B-B14F-4D97-AF65-F5344CB8AC3E}">
        <p14:creationId xmlns:p14="http://schemas.microsoft.com/office/powerpoint/2010/main" val="802551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3620" y="1511675"/>
            <a:ext cx="6079485" cy="35961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500" dirty="0">
                <a:latin typeface="+mj-lt"/>
                <a:ea typeface="+mj-ea"/>
                <a:cs typeface="+mj-cs"/>
                <a:sym typeface="Helvetica Neue"/>
              </a:rPr>
              <a:t/>
            </a:r>
            <a:br>
              <a:rPr lang="en-US" sz="2500" dirty="0">
                <a:latin typeface="+mj-lt"/>
                <a:ea typeface="+mj-ea"/>
                <a:cs typeface="+mj-cs"/>
                <a:sym typeface="Helvetica Neue"/>
              </a:rPr>
            </a:br>
            <a:r>
              <a:rPr lang="en-US" sz="2500" dirty="0">
                <a:latin typeface="+mj-lt"/>
                <a:ea typeface="+mj-ea"/>
                <a:cs typeface="+mj-cs"/>
                <a:sym typeface="Helvetica Neue"/>
              </a:rPr>
              <a:t>GreenBay Transfer and Donation Infrastructure</a:t>
            </a:r>
          </a:p>
          <a:p>
            <a:pPr algn="ctr" defTabSz="410751" hangingPunct="0"/>
            <a:r>
              <a:rPr lang="en-US" sz="2500" dirty="0">
                <a:latin typeface="+mj-lt"/>
                <a:ea typeface="+mj-ea"/>
                <a:cs typeface="+mj-cs"/>
                <a:sym typeface="Helvetica Neue"/>
              </a:rPr>
              <a:t/>
            </a:r>
            <a:br>
              <a:rPr lang="en-US" sz="2500" dirty="0">
                <a:latin typeface="+mj-lt"/>
                <a:ea typeface="+mj-ea"/>
                <a:cs typeface="+mj-cs"/>
                <a:sym typeface="Helvetica Neue"/>
              </a:rPr>
            </a:br>
            <a:r>
              <a:rPr lang="en-US" sz="1400" dirty="0">
                <a:latin typeface="+mj-lt"/>
                <a:ea typeface="+mj-ea"/>
                <a:cs typeface="+mj-cs"/>
                <a:sym typeface="Helvetica Neue"/>
              </a:rPr>
              <a:t>Greenbay IoT Client app and web</a:t>
            </a:r>
          </a:p>
          <a:p>
            <a:pPr algn="ctr" defTabSz="410751" hangingPunct="0"/>
            <a:r>
              <a:rPr lang="en-US" sz="1400" dirty="0">
                <a:latin typeface="+mj-lt"/>
                <a:ea typeface="+mj-ea"/>
                <a:cs typeface="+mj-cs"/>
                <a:sym typeface="Helvetica Neue"/>
              </a:rPr>
              <a:t>GreenBay Front End API Services </a:t>
            </a:r>
          </a:p>
          <a:p>
            <a:pPr algn="ctr" defTabSz="410751" hangingPunct="0"/>
            <a:r>
              <a:rPr lang="en-US" sz="1400" dirty="0">
                <a:latin typeface="+mj-lt"/>
                <a:ea typeface="+mj-ea"/>
                <a:cs typeface="+mj-cs"/>
                <a:sym typeface="Helvetica Neue"/>
              </a:rPr>
              <a:t>GreenBay Back End Services including Blockchain API</a:t>
            </a:r>
          </a:p>
          <a:p>
            <a:pPr algn="ctr" defTabSz="410751" hangingPunct="0"/>
            <a:r>
              <a:rPr lang="en-US" sz="1400" dirty="0">
                <a:latin typeface="+mj-lt"/>
                <a:ea typeface="+mj-ea"/>
                <a:cs typeface="+mj-cs"/>
                <a:sym typeface="Helvetica Neue"/>
              </a:rPr>
              <a:t>GreenBay Admin Tool</a:t>
            </a:r>
            <a:br>
              <a:rPr lang="en-US" sz="1400" dirty="0">
                <a:latin typeface="+mj-lt"/>
                <a:ea typeface="+mj-ea"/>
                <a:cs typeface="+mj-cs"/>
                <a:sym typeface="Helvetica Neue"/>
              </a:rPr>
            </a:br>
            <a:r>
              <a:rPr lang="en-US" sz="1400" dirty="0">
                <a:latin typeface="+mj-lt"/>
                <a:ea typeface="+mj-ea"/>
                <a:cs typeface="+mj-cs"/>
                <a:sym typeface="Helvetica Neue"/>
              </a:rPr>
              <a:t/>
            </a:r>
            <a:br>
              <a:rPr lang="en-US" sz="1400" dirty="0">
                <a:latin typeface="+mj-lt"/>
                <a:ea typeface="+mj-ea"/>
                <a:cs typeface="+mj-cs"/>
                <a:sym typeface="Helvetica Neue"/>
              </a:rPr>
            </a:br>
            <a:r>
              <a:rPr lang="en-US" sz="1400" dirty="0">
                <a:latin typeface="+mj-lt"/>
                <a:ea typeface="+mj-ea"/>
                <a:cs typeface="+mj-cs"/>
                <a:sym typeface="Helvetica Neue"/>
              </a:rPr>
              <a:t>Key Products: </a:t>
            </a:r>
            <a:br>
              <a:rPr lang="en-US" sz="1400" dirty="0">
                <a:latin typeface="+mj-lt"/>
                <a:ea typeface="+mj-ea"/>
                <a:cs typeface="+mj-cs"/>
                <a:sym typeface="Helvetica Neue"/>
              </a:rPr>
            </a:br>
            <a:r>
              <a:rPr lang="en-US" sz="1400" dirty="0">
                <a:latin typeface="+mj-lt"/>
                <a:ea typeface="+mj-ea"/>
                <a:cs typeface="+mj-cs"/>
                <a:sym typeface="Helvetica Neue"/>
              </a:rPr>
              <a:t>Hyper ledger 1.4.4 and IBM Blockchain 2.1</a:t>
            </a:r>
            <a:br>
              <a:rPr lang="en-US" sz="1400" dirty="0">
                <a:latin typeface="+mj-lt"/>
                <a:ea typeface="+mj-ea"/>
                <a:cs typeface="+mj-cs"/>
                <a:sym typeface="Helvetica Neue"/>
              </a:rPr>
            </a:br>
            <a:r>
              <a:rPr lang="en-US" sz="1400" dirty="0">
                <a:latin typeface="+mj-lt"/>
                <a:ea typeface="+mj-ea"/>
                <a:cs typeface="+mj-cs"/>
                <a:sym typeface="Helvetica Neue"/>
              </a:rPr>
              <a:t>React Web </a:t>
            </a:r>
            <a:br>
              <a:rPr lang="en-US" sz="1400" dirty="0">
                <a:latin typeface="+mj-lt"/>
                <a:ea typeface="+mj-ea"/>
                <a:cs typeface="+mj-cs"/>
                <a:sym typeface="Helvetica Neue"/>
              </a:rPr>
            </a:br>
            <a:r>
              <a:rPr lang="en-US" sz="1400" dirty="0">
                <a:latin typeface="+mj-lt"/>
                <a:ea typeface="+mj-ea"/>
                <a:cs typeface="+mj-cs"/>
                <a:sym typeface="Helvetica Neue"/>
              </a:rPr>
              <a:t>React Native App</a:t>
            </a:r>
            <a:br>
              <a:rPr lang="en-US" sz="1400" dirty="0">
                <a:latin typeface="+mj-lt"/>
                <a:ea typeface="+mj-ea"/>
                <a:cs typeface="+mj-cs"/>
                <a:sym typeface="Helvetica Neue"/>
              </a:rPr>
            </a:br>
            <a:r>
              <a:rPr lang="en-US" sz="1400" dirty="0">
                <a:latin typeface="+mj-lt"/>
                <a:ea typeface="+mj-ea"/>
                <a:cs typeface="+mj-cs"/>
                <a:sym typeface="Helvetica Neue"/>
              </a:rPr>
              <a:t>IBM Cloud </a:t>
            </a:r>
          </a:p>
          <a:p>
            <a:pPr algn="ctr" defTabSz="410751" hangingPunct="0"/>
            <a:r>
              <a:rPr lang="en-US" sz="1400" dirty="0">
                <a:latin typeface="+mj-lt"/>
                <a:ea typeface="+mj-ea"/>
                <a:cs typeface="+mj-cs"/>
                <a:sym typeface="Helvetica Neue"/>
              </a:rPr>
              <a:t>IBM DB2</a:t>
            </a:r>
          </a:p>
        </p:txBody>
      </p:sp>
      <p:sp>
        <p:nvSpPr>
          <p:cNvPr id="3" name="Title 1">
            <a:extLst>
              <a:ext uri="{FF2B5EF4-FFF2-40B4-BE49-F238E27FC236}">
                <a16:creationId xmlns:a16="http://schemas.microsoft.com/office/drawing/2014/main" xmlns="" id="{08621460-8DD4-4E84-8689-383FBCA72DE6}"/>
              </a:ext>
            </a:extLst>
          </p:cNvPr>
          <p:cNvSpPr txBox="1">
            <a:spLocks/>
          </p:cNvSpPr>
          <p:nvPr/>
        </p:nvSpPr>
        <p:spPr>
          <a:xfrm>
            <a:off x="3562349" y="341044"/>
            <a:ext cx="5438775" cy="685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ym typeface="Helvetica Neue"/>
              </a:rPr>
              <a:t>Parts in External Customer architecture system</a:t>
            </a:r>
            <a:endParaRPr lang="en-US" sz="1800" dirty="0"/>
          </a:p>
        </p:txBody>
      </p:sp>
    </p:spTree>
    <p:extLst>
      <p:ext uri="{BB962C8B-B14F-4D97-AF65-F5344CB8AC3E}">
        <p14:creationId xmlns:p14="http://schemas.microsoft.com/office/powerpoint/2010/main" val="160546377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8824" y="1511675"/>
            <a:ext cx="3869072" cy="35961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500" dirty="0">
                <a:latin typeface="+mj-lt"/>
                <a:ea typeface="+mj-ea"/>
                <a:cs typeface="+mj-cs"/>
                <a:sym typeface="Helvetica Neue"/>
              </a:rPr>
              <a:t/>
            </a:r>
            <a:br>
              <a:rPr lang="en-US" sz="2500" dirty="0">
                <a:latin typeface="+mj-lt"/>
                <a:ea typeface="+mj-ea"/>
                <a:cs typeface="+mj-cs"/>
                <a:sym typeface="Helvetica Neue"/>
              </a:rPr>
            </a:br>
            <a:r>
              <a:rPr lang="en-US" sz="2500" dirty="0" err="1">
                <a:latin typeface="+mj-lt"/>
                <a:ea typeface="+mj-ea"/>
                <a:cs typeface="+mj-cs"/>
                <a:sym typeface="Helvetica Neue"/>
              </a:rPr>
              <a:t>CopyGate</a:t>
            </a:r>
            <a:r>
              <a:rPr lang="en-US" sz="2500" dirty="0">
                <a:latin typeface="+mj-lt"/>
                <a:ea typeface="+mj-ea"/>
                <a:cs typeface="+mj-cs"/>
                <a:sym typeface="Helvetica Neue"/>
              </a:rPr>
              <a:t/>
            </a:r>
            <a:br>
              <a:rPr lang="en-US" sz="2500" dirty="0">
                <a:latin typeface="+mj-lt"/>
                <a:ea typeface="+mj-ea"/>
                <a:cs typeface="+mj-cs"/>
                <a:sym typeface="Helvetica Neue"/>
              </a:rPr>
            </a:br>
            <a:r>
              <a:rPr lang="en-US" sz="2500" dirty="0">
                <a:latin typeface="+mj-lt"/>
                <a:ea typeface="+mj-ea"/>
                <a:cs typeface="+mj-cs"/>
                <a:sym typeface="Helvetica Neue"/>
              </a:rPr>
              <a:t/>
            </a:r>
            <a:br>
              <a:rPr lang="en-US" sz="2500" dirty="0">
                <a:latin typeface="+mj-lt"/>
                <a:ea typeface="+mj-ea"/>
                <a:cs typeface="+mj-cs"/>
                <a:sym typeface="Helvetica Neue"/>
              </a:rPr>
            </a:br>
            <a:r>
              <a:rPr lang="en-US" sz="1400" dirty="0" err="1">
                <a:latin typeface="+mj-lt"/>
                <a:ea typeface="+mj-ea"/>
                <a:cs typeface="+mj-cs"/>
                <a:sym typeface="Helvetica Neue"/>
              </a:rPr>
              <a:t>CopyGate</a:t>
            </a:r>
            <a:r>
              <a:rPr lang="en-US" sz="1400" dirty="0">
                <a:latin typeface="+mj-lt"/>
                <a:ea typeface="+mj-ea"/>
                <a:cs typeface="+mj-cs"/>
                <a:sym typeface="Helvetica Neue"/>
              </a:rPr>
              <a:t> IoT Client app and web</a:t>
            </a:r>
          </a:p>
          <a:p>
            <a:pPr algn="ctr" defTabSz="410751" hangingPunct="0"/>
            <a:r>
              <a:rPr lang="en-US" sz="1400" dirty="0">
                <a:latin typeface="+mj-lt"/>
                <a:ea typeface="+mj-ea"/>
                <a:cs typeface="+mj-cs"/>
                <a:sym typeface="Helvetica Neue"/>
              </a:rPr>
              <a:t>GreenBay Front End API Services </a:t>
            </a:r>
          </a:p>
          <a:p>
            <a:pPr algn="ctr" defTabSz="410751" hangingPunct="0"/>
            <a:r>
              <a:rPr lang="en-US" sz="1400" dirty="0" err="1">
                <a:latin typeface="+mj-lt"/>
                <a:ea typeface="+mj-ea"/>
                <a:cs typeface="+mj-cs"/>
                <a:sym typeface="Helvetica Neue"/>
              </a:rPr>
              <a:t>CopyGate</a:t>
            </a:r>
            <a:r>
              <a:rPr lang="en-US" sz="1400" dirty="0">
                <a:latin typeface="+mj-lt"/>
                <a:ea typeface="+mj-ea"/>
                <a:cs typeface="+mj-cs"/>
                <a:sym typeface="Helvetica Neue"/>
              </a:rPr>
              <a:t> Back End Services including Blockchain API</a:t>
            </a:r>
          </a:p>
          <a:p>
            <a:pPr algn="ctr" defTabSz="410751" hangingPunct="0"/>
            <a:r>
              <a:rPr lang="en-US" sz="1400" dirty="0" err="1">
                <a:latin typeface="+mj-lt"/>
                <a:ea typeface="+mj-ea"/>
                <a:cs typeface="+mj-cs"/>
                <a:sym typeface="Helvetica Neue"/>
              </a:rPr>
              <a:t>CopyGate</a:t>
            </a:r>
            <a:r>
              <a:rPr lang="en-US" sz="1400" dirty="0">
                <a:latin typeface="+mj-lt"/>
                <a:ea typeface="+mj-ea"/>
                <a:cs typeface="+mj-cs"/>
                <a:sym typeface="Helvetica Neue"/>
              </a:rPr>
              <a:t> Admin Tool</a:t>
            </a:r>
            <a:br>
              <a:rPr lang="en-US" sz="1400" dirty="0">
                <a:latin typeface="+mj-lt"/>
                <a:ea typeface="+mj-ea"/>
                <a:cs typeface="+mj-cs"/>
                <a:sym typeface="Helvetica Neue"/>
              </a:rPr>
            </a:br>
            <a:r>
              <a:rPr lang="en-US" sz="1400" dirty="0">
                <a:latin typeface="+mj-lt"/>
                <a:ea typeface="+mj-ea"/>
                <a:cs typeface="+mj-cs"/>
                <a:sym typeface="Helvetica Neue"/>
              </a:rPr>
              <a:t/>
            </a:r>
            <a:br>
              <a:rPr lang="en-US" sz="1400" dirty="0">
                <a:latin typeface="+mj-lt"/>
                <a:ea typeface="+mj-ea"/>
                <a:cs typeface="+mj-cs"/>
                <a:sym typeface="Helvetica Neue"/>
              </a:rPr>
            </a:br>
            <a:r>
              <a:rPr lang="en-US" sz="1400" dirty="0">
                <a:latin typeface="+mj-lt"/>
                <a:ea typeface="+mj-ea"/>
                <a:cs typeface="+mj-cs"/>
                <a:sym typeface="Helvetica Neue"/>
              </a:rPr>
              <a:t>Key Products: </a:t>
            </a:r>
            <a:br>
              <a:rPr lang="en-US" sz="1400" dirty="0">
                <a:latin typeface="+mj-lt"/>
                <a:ea typeface="+mj-ea"/>
                <a:cs typeface="+mj-cs"/>
                <a:sym typeface="Helvetica Neue"/>
              </a:rPr>
            </a:br>
            <a:r>
              <a:rPr lang="en-US" sz="1400" dirty="0">
                <a:latin typeface="+mj-lt"/>
                <a:ea typeface="+mj-ea"/>
                <a:cs typeface="+mj-cs"/>
                <a:sym typeface="Helvetica Neue"/>
              </a:rPr>
              <a:t>React Web </a:t>
            </a:r>
            <a:br>
              <a:rPr lang="en-US" sz="1400" dirty="0">
                <a:latin typeface="+mj-lt"/>
                <a:ea typeface="+mj-ea"/>
                <a:cs typeface="+mj-cs"/>
                <a:sym typeface="Helvetica Neue"/>
              </a:rPr>
            </a:br>
            <a:r>
              <a:rPr lang="en-US" sz="1400" dirty="0">
                <a:latin typeface="+mj-lt"/>
                <a:ea typeface="+mj-ea"/>
                <a:cs typeface="+mj-cs"/>
                <a:sym typeface="Helvetica Neue"/>
              </a:rPr>
              <a:t>React Native App </a:t>
            </a:r>
            <a:br>
              <a:rPr lang="en-US" sz="1400" dirty="0">
                <a:latin typeface="+mj-lt"/>
                <a:ea typeface="+mj-ea"/>
                <a:cs typeface="+mj-cs"/>
                <a:sym typeface="Helvetica Neue"/>
              </a:rPr>
            </a:br>
            <a:r>
              <a:rPr lang="en-US" sz="1400" dirty="0">
                <a:latin typeface="+mj-lt"/>
                <a:ea typeface="+mj-ea"/>
                <a:cs typeface="+mj-cs"/>
                <a:sym typeface="Helvetica Neue"/>
              </a:rPr>
              <a:t>Hyper ledger 1.4.4 and IBM Blockchain 2.1</a:t>
            </a:r>
          </a:p>
          <a:p>
            <a:pPr algn="ctr" defTabSz="410751" hangingPunct="0"/>
            <a:r>
              <a:rPr lang="en-US" sz="1400" dirty="0">
                <a:latin typeface="+mj-lt"/>
                <a:ea typeface="+mj-ea"/>
                <a:cs typeface="+mj-cs"/>
                <a:sym typeface="Helvetica Neue"/>
              </a:rPr>
              <a:t>IBM Cloud </a:t>
            </a:r>
          </a:p>
          <a:p>
            <a:pPr algn="ctr" defTabSz="410751" hangingPunct="0"/>
            <a:r>
              <a:rPr lang="en-US" sz="1400" dirty="0">
                <a:latin typeface="+mj-lt"/>
                <a:ea typeface="+mj-ea"/>
                <a:cs typeface="+mj-cs"/>
                <a:sym typeface="Helvetica Neue"/>
              </a:rPr>
              <a:t>IBM DB2</a:t>
            </a:r>
          </a:p>
        </p:txBody>
      </p:sp>
      <p:sp>
        <p:nvSpPr>
          <p:cNvPr id="5" name="Title 1">
            <a:extLst>
              <a:ext uri="{FF2B5EF4-FFF2-40B4-BE49-F238E27FC236}">
                <a16:creationId xmlns:a16="http://schemas.microsoft.com/office/drawing/2014/main" xmlns="" id="{C58C7D7A-9273-4418-BB89-A6B01747E240}"/>
              </a:ext>
            </a:extLst>
          </p:cNvPr>
          <p:cNvSpPr txBox="1">
            <a:spLocks/>
          </p:cNvSpPr>
          <p:nvPr/>
        </p:nvSpPr>
        <p:spPr>
          <a:xfrm>
            <a:off x="3562349" y="341044"/>
            <a:ext cx="5438775" cy="685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ym typeface="Helvetica Neue"/>
              </a:rPr>
              <a:t>Parts in External Customer architecture system</a:t>
            </a:r>
            <a:endParaRPr lang="en-US" sz="1800" dirty="0"/>
          </a:p>
        </p:txBody>
      </p:sp>
    </p:spTree>
    <p:extLst>
      <p:ext uri="{BB962C8B-B14F-4D97-AF65-F5344CB8AC3E}">
        <p14:creationId xmlns:p14="http://schemas.microsoft.com/office/powerpoint/2010/main" val="4995686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0522" y="1834840"/>
            <a:ext cx="3865675" cy="29498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500" dirty="0">
                <a:latin typeface="+mj-lt"/>
                <a:ea typeface="+mj-ea"/>
                <a:cs typeface="+mj-cs"/>
                <a:sym typeface="Helvetica Neue"/>
              </a:rPr>
              <a:t/>
            </a:r>
            <a:br>
              <a:rPr lang="en-US" sz="2500" dirty="0">
                <a:latin typeface="+mj-lt"/>
                <a:ea typeface="+mj-ea"/>
                <a:cs typeface="+mj-cs"/>
                <a:sym typeface="Helvetica Neue"/>
              </a:rPr>
            </a:br>
            <a:r>
              <a:rPr lang="en-US" sz="2500" dirty="0">
                <a:latin typeface="+mj-lt"/>
                <a:ea typeface="+mj-ea"/>
                <a:cs typeface="+mj-cs"/>
                <a:sym typeface="Helvetica Neue"/>
              </a:rPr>
              <a:t>Volvo Group Trucks </a:t>
            </a:r>
          </a:p>
          <a:p>
            <a:pPr algn="ctr" defTabSz="410751" hangingPunct="0"/>
            <a:r>
              <a:rPr lang="en-US" sz="1400" dirty="0">
                <a:latin typeface="+mj-lt"/>
                <a:ea typeface="+mj-ea"/>
                <a:cs typeface="+mj-cs"/>
                <a:sym typeface="Helvetica Neue"/>
              </a:rPr>
              <a:t>Volvo</a:t>
            </a:r>
            <a:r>
              <a:rPr lang="en-US" sz="2500" dirty="0">
                <a:latin typeface="+mj-lt"/>
                <a:ea typeface="+mj-ea"/>
                <a:cs typeface="+mj-cs"/>
                <a:sym typeface="Helvetica Neue"/>
              </a:rPr>
              <a:t> </a:t>
            </a:r>
            <a:r>
              <a:rPr lang="en-US" sz="1400" dirty="0">
                <a:latin typeface="+mj-lt"/>
                <a:ea typeface="+mj-ea"/>
                <a:cs typeface="+mj-cs"/>
                <a:sym typeface="Helvetica Neue"/>
              </a:rPr>
              <a:t>IoT Client app and web</a:t>
            </a:r>
          </a:p>
          <a:p>
            <a:pPr algn="ctr" defTabSz="410751" hangingPunct="0"/>
            <a:r>
              <a:rPr lang="en-US" sz="1400" dirty="0">
                <a:latin typeface="+mj-lt"/>
                <a:ea typeface="+mj-ea"/>
                <a:cs typeface="+mj-cs"/>
                <a:sym typeface="Helvetica Neue"/>
              </a:rPr>
              <a:t>GreenBay Front End API Services </a:t>
            </a:r>
          </a:p>
          <a:p>
            <a:pPr algn="ctr" defTabSz="410751" hangingPunct="0"/>
            <a:r>
              <a:rPr lang="en-US" sz="1400" dirty="0">
                <a:latin typeface="+mj-lt"/>
                <a:ea typeface="+mj-ea"/>
                <a:cs typeface="+mj-cs"/>
                <a:sym typeface="Helvetica Neue"/>
              </a:rPr>
              <a:t>GreenBay Back End Services including Blockchain API</a:t>
            </a:r>
          </a:p>
          <a:p>
            <a:pPr algn="ctr" defTabSz="410751" hangingPunct="0"/>
            <a:r>
              <a:rPr lang="en-US" sz="1400" dirty="0">
                <a:latin typeface="+mj-lt"/>
                <a:ea typeface="+mj-ea"/>
                <a:cs typeface="+mj-cs"/>
                <a:sym typeface="Helvetica Neue"/>
              </a:rPr>
              <a:t>GreenBay Admin Tool</a:t>
            </a:r>
            <a:br>
              <a:rPr lang="en-US" sz="1400" dirty="0">
                <a:latin typeface="+mj-lt"/>
                <a:ea typeface="+mj-ea"/>
                <a:cs typeface="+mj-cs"/>
                <a:sym typeface="Helvetica Neue"/>
              </a:rPr>
            </a:br>
            <a:r>
              <a:rPr lang="en-US" sz="1400" dirty="0">
                <a:latin typeface="+mj-lt"/>
                <a:ea typeface="+mj-ea"/>
                <a:cs typeface="+mj-cs"/>
                <a:sym typeface="Helvetica Neue"/>
              </a:rPr>
              <a:t>Key Products: </a:t>
            </a:r>
            <a:br>
              <a:rPr lang="en-US" sz="1400" dirty="0">
                <a:latin typeface="+mj-lt"/>
                <a:ea typeface="+mj-ea"/>
                <a:cs typeface="+mj-cs"/>
                <a:sym typeface="Helvetica Neue"/>
              </a:rPr>
            </a:br>
            <a:r>
              <a:rPr lang="en-US" sz="1400" dirty="0">
                <a:latin typeface="+mj-lt"/>
                <a:ea typeface="+mj-ea"/>
                <a:cs typeface="+mj-cs"/>
                <a:sym typeface="Helvetica Neue"/>
              </a:rPr>
              <a:t>React Web </a:t>
            </a:r>
            <a:br>
              <a:rPr lang="en-US" sz="1400" dirty="0">
                <a:latin typeface="+mj-lt"/>
                <a:ea typeface="+mj-ea"/>
                <a:cs typeface="+mj-cs"/>
                <a:sym typeface="Helvetica Neue"/>
              </a:rPr>
            </a:br>
            <a:r>
              <a:rPr lang="en-US" sz="1400" dirty="0">
                <a:latin typeface="+mj-lt"/>
                <a:ea typeface="+mj-ea"/>
                <a:cs typeface="+mj-cs"/>
                <a:sym typeface="Helvetica Neue"/>
              </a:rPr>
              <a:t>React Native App </a:t>
            </a:r>
          </a:p>
          <a:p>
            <a:pPr algn="ctr" defTabSz="410751" hangingPunct="0"/>
            <a:r>
              <a:rPr lang="en-US" sz="1400" dirty="0">
                <a:latin typeface="+mj-lt"/>
                <a:ea typeface="+mj-ea"/>
                <a:cs typeface="+mj-cs"/>
                <a:sym typeface="Helvetica Neue"/>
              </a:rPr>
              <a:t>IBM Cloud </a:t>
            </a:r>
          </a:p>
          <a:p>
            <a:pPr algn="ctr" defTabSz="410751" hangingPunct="0"/>
            <a:r>
              <a:rPr lang="en-US" sz="1400" dirty="0">
                <a:latin typeface="+mj-lt"/>
                <a:ea typeface="+mj-ea"/>
                <a:cs typeface="+mj-cs"/>
                <a:sym typeface="Helvetica Neue"/>
              </a:rPr>
              <a:t>IBM DB2</a:t>
            </a:r>
          </a:p>
        </p:txBody>
      </p:sp>
      <p:sp>
        <p:nvSpPr>
          <p:cNvPr id="5" name="Title 1">
            <a:extLst>
              <a:ext uri="{FF2B5EF4-FFF2-40B4-BE49-F238E27FC236}">
                <a16:creationId xmlns:a16="http://schemas.microsoft.com/office/drawing/2014/main" xmlns="" id="{530FC14A-E5EC-4B1E-9DEC-25587779D880}"/>
              </a:ext>
            </a:extLst>
          </p:cNvPr>
          <p:cNvSpPr txBox="1">
            <a:spLocks/>
          </p:cNvSpPr>
          <p:nvPr/>
        </p:nvSpPr>
        <p:spPr>
          <a:xfrm>
            <a:off x="3562349" y="341044"/>
            <a:ext cx="5438775" cy="685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ym typeface="Helvetica Neue"/>
              </a:rPr>
              <a:t>Parts in External Customer architecture system</a:t>
            </a:r>
            <a:endParaRPr lang="en-US" sz="1800" dirty="0"/>
          </a:p>
        </p:txBody>
      </p:sp>
    </p:spTree>
    <p:extLst>
      <p:ext uri="{BB962C8B-B14F-4D97-AF65-F5344CB8AC3E}">
        <p14:creationId xmlns:p14="http://schemas.microsoft.com/office/powerpoint/2010/main" val="344703956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5097DA9-A97C-4EE8-8C10-500BB651F8BA}"/>
              </a:ext>
            </a:extLst>
          </p:cNvPr>
          <p:cNvSpPr txBox="1">
            <a:spLocks/>
          </p:cNvSpPr>
          <p:nvPr/>
        </p:nvSpPr>
        <p:spPr>
          <a:xfrm>
            <a:off x="1812649" y="-2436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a:lstStyle>
          <a:p>
            <a:r>
              <a:rPr lang="en-US" sz="1800" dirty="0"/>
              <a:t>Cloud to Cloud and Cloud to On Prem perquisites and principles for total cost of owner ship</a:t>
            </a:r>
          </a:p>
        </p:txBody>
      </p:sp>
      <p:sp>
        <p:nvSpPr>
          <p:cNvPr id="9" name="Rectangle: Rounded Corners 3">
            <a:extLst>
              <a:ext uri="{FF2B5EF4-FFF2-40B4-BE49-F238E27FC236}">
                <a16:creationId xmlns:a16="http://schemas.microsoft.com/office/drawing/2014/main" xmlns="" id="{74DFF877-6646-486E-BC48-C7F987708A94}"/>
              </a:ext>
            </a:extLst>
          </p:cNvPr>
          <p:cNvSpPr/>
          <p:nvPr/>
        </p:nvSpPr>
        <p:spPr>
          <a:xfrm>
            <a:off x="393474" y="1451429"/>
            <a:ext cx="3788228" cy="172720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800" b="1" u="sng" baseline="-25000" dirty="0"/>
              <a:t>Hybrid User Communities</a:t>
            </a:r>
          </a:p>
          <a:p>
            <a:r>
              <a:rPr lang="en-IN" sz="2800" baseline="-25000" dirty="0"/>
              <a:t>Citizen Integration ( IT LOB )</a:t>
            </a:r>
          </a:p>
          <a:p>
            <a:r>
              <a:rPr lang="en-IN" sz="2800" baseline="-25000" dirty="0" err="1"/>
              <a:t>Adhoc</a:t>
            </a:r>
            <a:r>
              <a:rPr lang="en-IN" sz="2800" baseline="-25000" dirty="0"/>
              <a:t> Integrators</a:t>
            </a:r>
          </a:p>
          <a:p>
            <a:r>
              <a:rPr lang="en-IN" sz="2800" baseline="-25000" dirty="0"/>
              <a:t>Integration Specialist  </a:t>
            </a:r>
          </a:p>
        </p:txBody>
      </p:sp>
      <p:sp>
        <p:nvSpPr>
          <p:cNvPr id="10" name="Rectangle: Rounded Corners 4">
            <a:extLst>
              <a:ext uri="{FF2B5EF4-FFF2-40B4-BE49-F238E27FC236}">
                <a16:creationId xmlns:a16="http://schemas.microsoft.com/office/drawing/2014/main" xmlns="" id="{690C9CF4-DA43-431D-AB7D-66608092A452}"/>
              </a:ext>
            </a:extLst>
          </p:cNvPr>
          <p:cNvSpPr/>
          <p:nvPr/>
        </p:nvSpPr>
        <p:spPr>
          <a:xfrm>
            <a:off x="6951999" y="1451429"/>
            <a:ext cx="3788228" cy="172720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800" b="1" u="sng" baseline="-25000" dirty="0"/>
              <a:t>Hybrid Integration Styles</a:t>
            </a:r>
          </a:p>
          <a:p>
            <a:r>
              <a:rPr lang="en-IN" sz="2800" baseline="-25000" dirty="0"/>
              <a:t>Event Integration</a:t>
            </a:r>
          </a:p>
          <a:p>
            <a:r>
              <a:rPr lang="en-IN" sz="2800" baseline="-25000" dirty="0"/>
              <a:t>DATA Integration</a:t>
            </a:r>
          </a:p>
          <a:p>
            <a:r>
              <a:rPr lang="en-IN" sz="2800" baseline="-25000" dirty="0"/>
              <a:t>API Integration </a:t>
            </a:r>
          </a:p>
        </p:txBody>
      </p:sp>
      <p:sp>
        <p:nvSpPr>
          <p:cNvPr id="11" name="Rectangle: Rounded Corners 5">
            <a:extLst>
              <a:ext uri="{FF2B5EF4-FFF2-40B4-BE49-F238E27FC236}">
                <a16:creationId xmlns:a16="http://schemas.microsoft.com/office/drawing/2014/main" xmlns="" id="{2AD428B2-D111-4AE8-B93A-5776720F6088}"/>
              </a:ext>
            </a:extLst>
          </p:cNvPr>
          <p:cNvSpPr/>
          <p:nvPr/>
        </p:nvSpPr>
        <p:spPr>
          <a:xfrm>
            <a:off x="393474" y="3976914"/>
            <a:ext cx="3788228" cy="172720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800" b="1" u="sng" baseline="-25000" dirty="0"/>
              <a:t>Hybrid Secure Connectivity</a:t>
            </a:r>
          </a:p>
          <a:p>
            <a:r>
              <a:rPr lang="en-IN" sz="2800" baseline="-25000" dirty="0"/>
              <a:t>Public – Private – </a:t>
            </a:r>
            <a:r>
              <a:rPr lang="en-IN" sz="2800" baseline="-25000" dirty="0" err="1"/>
              <a:t>OnPremise</a:t>
            </a:r>
            <a:endParaRPr lang="en-IN" sz="2800" baseline="-25000" dirty="0"/>
          </a:p>
          <a:p>
            <a:r>
              <a:rPr lang="en-IN" sz="2800" baseline="-25000" dirty="0"/>
              <a:t>Connectivity between multiple messaging providers</a:t>
            </a:r>
          </a:p>
        </p:txBody>
      </p:sp>
      <p:sp>
        <p:nvSpPr>
          <p:cNvPr id="12" name="Rectangle: Rounded Corners 6">
            <a:extLst>
              <a:ext uri="{FF2B5EF4-FFF2-40B4-BE49-F238E27FC236}">
                <a16:creationId xmlns:a16="http://schemas.microsoft.com/office/drawing/2014/main" xmlns="" id="{9673D53A-933E-46D9-8875-FBC032CD1A84}"/>
              </a:ext>
            </a:extLst>
          </p:cNvPr>
          <p:cNvSpPr/>
          <p:nvPr/>
        </p:nvSpPr>
        <p:spPr>
          <a:xfrm>
            <a:off x="6951999" y="4078514"/>
            <a:ext cx="3788228" cy="172720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800" b="1" u="sng" baseline="-25000" dirty="0"/>
              <a:t>Hybrid Deployment</a:t>
            </a:r>
          </a:p>
          <a:p>
            <a:r>
              <a:rPr lang="en-IN" sz="2800" baseline="-25000" dirty="0"/>
              <a:t>Flexible across any site</a:t>
            </a:r>
          </a:p>
          <a:p>
            <a:r>
              <a:rPr lang="en-IN" sz="2800" baseline="-25000" dirty="0"/>
              <a:t>In form of IAAS-PAAS-SAAS</a:t>
            </a:r>
          </a:p>
          <a:p>
            <a:r>
              <a:rPr lang="en-IN" sz="2800" baseline="-25000" dirty="0"/>
              <a:t>Multi-Tenant </a:t>
            </a:r>
          </a:p>
          <a:p>
            <a:r>
              <a:rPr lang="en-IN" sz="2800" baseline="-25000" dirty="0"/>
              <a:t>Scalability</a:t>
            </a:r>
          </a:p>
        </p:txBody>
      </p:sp>
      <p:sp>
        <p:nvSpPr>
          <p:cNvPr id="13" name="Cloud 7">
            <a:extLst>
              <a:ext uri="{FF2B5EF4-FFF2-40B4-BE49-F238E27FC236}">
                <a16:creationId xmlns:a16="http://schemas.microsoft.com/office/drawing/2014/main" xmlns="" id="{61BF0456-746B-4DEB-BFA2-37D6418546D6}"/>
              </a:ext>
            </a:extLst>
          </p:cNvPr>
          <p:cNvSpPr/>
          <p:nvPr/>
        </p:nvSpPr>
        <p:spPr>
          <a:xfrm>
            <a:off x="4181703" y="3026230"/>
            <a:ext cx="2581515" cy="1103085"/>
          </a:xfrm>
          <a:prstGeom prst="cloud">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sz="1600" dirty="0"/>
          </a:p>
          <a:p>
            <a:pPr algn="ctr"/>
            <a:r>
              <a:rPr lang="en-IN" sz="1600" dirty="0"/>
              <a:t>Messaging</a:t>
            </a:r>
          </a:p>
          <a:p>
            <a:pPr algn="ctr"/>
            <a:r>
              <a:rPr lang="en-IN" sz="1600" dirty="0"/>
              <a:t>API Management</a:t>
            </a:r>
          </a:p>
          <a:p>
            <a:pPr algn="ctr"/>
            <a:r>
              <a:rPr lang="en-IN" sz="1600" dirty="0"/>
              <a:t>Integration</a:t>
            </a:r>
          </a:p>
          <a:p>
            <a:pPr algn="ctr"/>
            <a:endParaRPr lang="en-IN" sz="1600" dirty="0"/>
          </a:p>
        </p:txBody>
      </p:sp>
      <p:cxnSp>
        <p:nvCxnSpPr>
          <p:cNvPr id="14" name="Connector: Elbow 9">
            <a:extLst>
              <a:ext uri="{FF2B5EF4-FFF2-40B4-BE49-F238E27FC236}">
                <a16:creationId xmlns:a16="http://schemas.microsoft.com/office/drawing/2014/main" xmlns="" id="{14B55C06-9F87-4DAF-851F-6E0EDA2D0376}"/>
              </a:ext>
            </a:extLst>
          </p:cNvPr>
          <p:cNvCxnSpPr>
            <a:cxnSpLocks/>
            <a:stCxn id="10" idx="1"/>
          </p:cNvCxnSpPr>
          <p:nvPr/>
        </p:nvCxnSpPr>
        <p:spPr>
          <a:xfrm rot="10800000" flipV="1">
            <a:off x="6242731" y="2315029"/>
            <a:ext cx="709268" cy="711200"/>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Connector: Elbow 12">
            <a:extLst>
              <a:ext uri="{FF2B5EF4-FFF2-40B4-BE49-F238E27FC236}">
                <a16:creationId xmlns:a16="http://schemas.microsoft.com/office/drawing/2014/main" xmlns="" id="{34A14054-7335-4693-9184-516F5459AA8B}"/>
              </a:ext>
            </a:extLst>
          </p:cNvPr>
          <p:cNvCxnSpPr>
            <a:cxnSpLocks/>
            <a:stCxn id="9" idx="3"/>
          </p:cNvCxnSpPr>
          <p:nvPr/>
        </p:nvCxnSpPr>
        <p:spPr>
          <a:xfrm>
            <a:off x="4181702" y="2315030"/>
            <a:ext cx="709268" cy="830943"/>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Connector: Elbow 15">
            <a:extLst>
              <a:ext uri="{FF2B5EF4-FFF2-40B4-BE49-F238E27FC236}">
                <a16:creationId xmlns:a16="http://schemas.microsoft.com/office/drawing/2014/main" xmlns="" id="{221842C6-81F5-4D84-8359-4F8AC928C464}"/>
              </a:ext>
            </a:extLst>
          </p:cNvPr>
          <p:cNvCxnSpPr>
            <a:stCxn id="11" idx="3"/>
          </p:cNvCxnSpPr>
          <p:nvPr/>
        </p:nvCxnSpPr>
        <p:spPr>
          <a:xfrm flipV="1">
            <a:off x="4181702" y="4078514"/>
            <a:ext cx="709268" cy="762000"/>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Connector: Elbow 17">
            <a:extLst>
              <a:ext uri="{FF2B5EF4-FFF2-40B4-BE49-F238E27FC236}">
                <a16:creationId xmlns:a16="http://schemas.microsoft.com/office/drawing/2014/main" xmlns="" id="{41648ADC-619A-4C2C-B32A-1E8EC9FC88CF}"/>
              </a:ext>
            </a:extLst>
          </p:cNvPr>
          <p:cNvCxnSpPr>
            <a:stCxn id="12" idx="1"/>
          </p:cNvCxnSpPr>
          <p:nvPr/>
        </p:nvCxnSpPr>
        <p:spPr>
          <a:xfrm rot="10800000">
            <a:off x="6242731" y="3976914"/>
            <a:ext cx="709268" cy="965200"/>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Connector: Elbow 19">
            <a:extLst>
              <a:ext uri="{FF2B5EF4-FFF2-40B4-BE49-F238E27FC236}">
                <a16:creationId xmlns:a16="http://schemas.microsoft.com/office/drawing/2014/main" xmlns="" id="{6A86E70A-8FCB-431A-8CDC-35A649134A4C}"/>
              </a:ext>
            </a:extLst>
          </p:cNvPr>
          <p:cNvCxnSpPr>
            <a:stCxn id="9" idx="0"/>
            <a:endCxn id="10" idx="0"/>
          </p:cNvCxnSpPr>
          <p:nvPr/>
        </p:nvCxnSpPr>
        <p:spPr>
          <a:xfrm rot="5400000" flipH="1" flipV="1">
            <a:off x="5566850" y="-1827833"/>
            <a:ext cx="12700" cy="6558525"/>
          </a:xfrm>
          <a:prstGeom prst="bentConnector3">
            <a:avLst>
              <a:gd name="adj1" fmla="val 180000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nector: Elbow 21">
            <a:extLst>
              <a:ext uri="{FF2B5EF4-FFF2-40B4-BE49-F238E27FC236}">
                <a16:creationId xmlns:a16="http://schemas.microsoft.com/office/drawing/2014/main" xmlns="" id="{5D2755FB-BCC4-4972-927C-69273BD1C573}"/>
              </a:ext>
            </a:extLst>
          </p:cNvPr>
          <p:cNvCxnSpPr>
            <a:stCxn id="11" idx="2"/>
            <a:endCxn id="12" idx="2"/>
          </p:cNvCxnSpPr>
          <p:nvPr/>
        </p:nvCxnSpPr>
        <p:spPr>
          <a:xfrm rot="16200000" flipH="1">
            <a:off x="5516050" y="2475652"/>
            <a:ext cx="101600" cy="6558525"/>
          </a:xfrm>
          <a:prstGeom prst="bentConnector3">
            <a:avLst>
              <a:gd name="adj1" fmla="val 32500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Connector: Elbow 23">
            <a:extLst>
              <a:ext uri="{FF2B5EF4-FFF2-40B4-BE49-F238E27FC236}">
                <a16:creationId xmlns:a16="http://schemas.microsoft.com/office/drawing/2014/main" xmlns="" id="{DE2D60FD-64AC-4D4A-AAC0-844D705F9B5F}"/>
              </a:ext>
            </a:extLst>
          </p:cNvPr>
          <p:cNvCxnSpPr>
            <a:stCxn id="10" idx="3"/>
            <a:endCxn id="12" idx="3"/>
          </p:cNvCxnSpPr>
          <p:nvPr/>
        </p:nvCxnSpPr>
        <p:spPr>
          <a:xfrm>
            <a:off x="10740227" y="2315030"/>
            <a:ext cx="12700" cy="2627085"/>
          </a:xfrm>
          <a:prstGeom prst="bentConnector3">
            <a:avLst>
              <a:gd name="adj1" fmla="val 180000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Connector: Elbow 25">
            <a:extLst>
              <a:ext uri="{FF2B5EF4-FFF2-40B4-BE49-F238E27FC236}">
                <a16:creationId xmlns:a16="http://schemas.microsoft.com/office/drawing/2014/main" xmlns="" id="{0A589DFD-9E75-4CCA-ACE4-E8C3E33C2BCF}"/>
              </a:ext>
            </a:extLst>
          </p:cNvPr>
          <p:cNvCxnSpPr>
            <a:stCxn id="9" idx="1"/>
            <a:endCxn id="11" idx="1"/>
          </p:cNvCxnSpPr>
          <p:nvPr/>
        </p:nvCxnSpPr>
        <p:spPr>
          <a:xfrm rot="10800000" flipV="1">
            <a:off x="393474" y="2315029"/>
            <a:ext cx="12700" cy="2525485"/>
          </a:xfrm>
          <a:prstGeom prst="bentConnector3">
            <a:avLst>
              <a:gd name="adj1" fmla="val 180000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Rektangel 6">
            <a:extLst>
              <a:ext uri="{FF2B5EF4-FFF2-40B4-BE49-F238E27FC236}">
                <a16:creationId xmlns:a16="http://schemas.microsoft.com/office/drawing/2014/main" xmlns="" id="{3C27B43F-413F-4F42-96AD-2965D01366AC}"/>
              </a:ext>
            </a:extLst>
          </p:cNvPr>
          <p:cNvSpPr/>
          <p:nvPr/>
        </p:nvSpPr>
        <p:spPr>
          <a:xfrm>
            <a:off x="3326068" y="879414"/>
            <a:ext cx="5281446" cy="369332"/>
          </a:xfrm>
          <a:prstGeom prst="rect">
            <a:avLst/>
          </a:prstGeom>
        </p:spPr>
        <p:txBody>
          <a:bodyPr wrap="none">
            <a:spAutoFit/>
          </a:bodyPr>
          <a:lstStyle/>
          <a:p>
            <a:r>
              <a:rPr lang="en-IN" dirty="0"/>
              <a:t>GSSH Ecosystem Key Requirements : Modern &amp; Hybrid</a:t>
            </a:r>
            <a:endParaRPr lang="sv-SE" dirty="0"/>
          </a:p>
        </p:txBody>
      </p:sp>
    </p:spTree>
    <p:extLst>
      <p:ext uri="{BB962C8B-B14F-4D97-AF65-F5344CB8AC3E}">
        <p14:creationId xmlns:p14="http://schemas.microsoft.com/office/powerpoint/2010/main" val="405140330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F00EF64-F571-40CB-B1A8-428D3EF8A7AC}"/>
              </a:ext>
            </a:extLst>
          </p:cNvPr>
          <p:cNvSpPr txBox="1"/>
          <p:nvPr/>
        </p:nvSpPr>
        <p:spPr>
          <a:xfrm>
            <a:off x="674545" y="1599635"/>
            <a:ext cx="10086566" cy="575542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2" rtlCol="0">
            <a:spAutoFit/>
          </a:bodyPr>
          <a:lstStyle/>
          <a:p>
            <a:pPr marL="285750" indent="-285750">
              <a:lnSpc>
                <a:spcPct val="150000"/>
              </a:lnSpc>
              <a:buFontTx/>
              <a:buChar char="-"/>
            </a:pPr>
            <a:r>
              <a:rPr lang="en-IN" sz="1600" dirty="0"/>
              <a:t>Modern Infrastructure Services for IAAS and PAAS</a:t>
            </a:r>
          </a:p>
          <a:p>
            <a:pPr marL="285750" indent="-285750">
              <a:lnSpc>
                <a:spcPct val="150000"/>
              </a:lnSpc>
              <a:buFontTx/>
              <a:buChar char="-"/>
            </a:pPr>
            <a:r>
              <a:rPr lang="en-IN" sz="1600" dirty="0"/>
              <a:t>Hybrid/Multi Cloud Strategy with Public/Private/Dedicated/On-Premise</a:t>
            </a:r>
          </a:p>
          <a:p>
            <a:pPr marL="285750" indent="-285750">
              <a:lnSpc>
                <a:spcPct val="150000"/>
              </a:lnSpc>
              <a:buFontTx/>
              <a:buChar char="-"/>
            </a:pPr>
            <a:r>
              <a:rPr lang="en-IN" sz="1600" dirty="0"/>
              <a:t>DevOps Inspired Application Deliveries , Platforms &amp; Frameworks</a:t>
            </a:r>
          </a:p>
          <a:p>
            <a:pPr marL="285750" indent="-285750">
              <a:lnSpc>
                <a:spcPct val="150000"/>
              </a:lnSpc>
              <a:buFontTx/>
              <a:buChar char="-"/>
            </a:pPr>
            <a:r>
              <a:rPr lang="en-IN" sz="1600" dirty="0"/>
              <a:t>Automated Provisioning , Configuration and Deployment</a:t>
            </a:r>
          </a:p>
          <a:p>
            <a:pPr marL="285750" indent="-285750">
              <a:lnSpc>
                <a:spcPct val="150000"/>
              </a:lnSpc>
              <a:buFontTx/>
              <a:buChar char="-"/>
            </a:pPr>
            <a:r>
              <a:rPr lang="en-IN" sz="1600" dirty="0"/>
              <a:t>Data Lake and Big-Data Analytics Platforms</a:t>
            </a:r>
          </a:p>
          <a:p>
            <a:pPr marL="285750" indent="-285750">
              <a:lnSpc>
                <a:spcPct val="150000"/>
              </a:lnSpc>
              <a:buFontTx/>
              <a:buChar char="-"/>
            </a:pPr>
            <a:r>
              <a:rPr lang="en-IN" sz="1600" dirty="0"/>
              <a:t>Internet of Things and Connected Devices</a:t>
            </a:r>
          </a:p>
          <a:p>
            <a:pPr marL="285750" indent="-285750">
              <a:lnSpc>
                <a:spcPct val="150000"/>
              </a:lnSpc>
              <a:buFontTx/>
              <a:buChar char="-"/>
            </a:pPr>
            <a:r>
              <a:rPr lang="en-IN" sz="1600" dirty="0"/>
              <a:t>Micro-Services Based Applications &amp; Architecture</a:t>
            </a:r>
          </a:p>
          <a:p>
            <a:pPr marL="285750" indent="-285750">
              <a:lnSpc>
                <a:spcPct val="150000"/>
              </a:lnSpc>
              <a:buFontTx/>
              <a:buChar char="-"/>
            </a:pPr>
            <a:r>
              <a:rPr lang="en-IN" sz="1600" dirty="0"/>
              <a:t>Multi-Tenant &amp; Dedicated Models</a:t>
            </a:r>
          </a:p>
          <a:p>
            <a:pPr marL="285750" indent="-285750">
              <a:lnSpc>
                <a:spcPct val="150000"/>
              </a:lnSpc>
              <a:buFontTx/>
              <a:buChar char="-"/>
            </a:pPr>
            <a:r>
              <a:rPr lang="en-IN" sz="1600" dirty="0"/>
              <a:t>Introduction of XAAS  ( SX and XSM ) – Service Catalogue, Traceability of Consumption </a:t>
            </a:r>
          </a:p>
          <a:p>
            <a:pPr marL="285750" indent="-285750">
              <a:lnSpc>
                <a:spcPct val="150000"/>
              </a:lnSpc>
              <a:buFontTx/>
              <a:buChar char="-"/>
            </a:pPr>
            <a:endParaRPr lang="en-IN" sz="1600" dirty="0"/>
          </a:p>
          <a:p>
            <a:pPr marL="285750" indent="-285750">
              <a:lnSpc>
                <a:spcPct val="150000"/>
              </a:lnSpc>
              <a:buFontTx/>
              <a:buChar char="-"/>
            </a:pPr>
            <a:endParaRPr lang="en-IN" sz="1600" dirty="0"/>
          </a:p>
          <a:p>
            <a:pPr marL="285750" indent="-285750">
              <a:lnSpc>
                <a:spcPct val="150000"/>
              </a:lnSpc>
              <a:buFontTx/>
              <a:buChar char="-"/>
            </a:pPr>
            <a:endParaRPr lang="en-IN" sz="1600" dirty="0"/>
          </a:p>
          <a:p>
            <a:pPr marL="285750" indent="-285750">
              <a:lnSpc>
                <a:spcPct val="150000"/>
              </a:lnSpc>
              <a:buFontTx/>
              <a:buChar char="-"/>
            </a:pPr>
            <a:r>
              <a:rPr lang="en-IN" sz="1600" dirty="0"/>
              <a:t>Reduce dependency on Incumbent platforms for Modern &amp; Digital applications</a:t>
            </a:r>
          </a:p>
          <a:p>
            <a:pPr marL="285750" indent="-285750">
              <a:lnSpc>
                <a:spcPct val="150000"/>
              </a:lnSpc>
              <a:buFontTx/>
              <a:buChar char="-"/>
            </a:pPr>
            <a:r>
              <a:rPr lang="en-IN" sz="1600" dirty="0"/>
              <a:t>Services to be Agile , Scalable , Cross-Sites , API oriented &amp;  DR</a:t>
            </a:r>
          </a:p>
          <a:p>
            <a:pPr marL="285750" indent="-285750">
              <a:lnSpc>
                <a:spcPct val="150000"/>
              </a:lnSpc>
              <a:buFontTx/>
              <a:buChar char="-"/>
            </a:pPr>
            <a:r>
              <a:rPr lang="en-IN" sz="1600" dirty="0"/>
              <a:t>Develop &amp; Monetize API as Commercial Products for application/service for Internal/Partner/External usage</a:t>
            </a:r>
          </a:p>
          <a:p>
            <a:pPr marL="285750" indent="-285750">
              <a:lnSpc>
                <a:spcPct val="150000"/>
              </a:lnSpc>
              <a:buFontTx/>
              <a:buChar char="-"/>
            </a:pPr>
            <a:r>
              <a:rPr lang="en-IN" sz="1600" dirty="0"/>
              <a:t>At same time Integrations to allow simplified flow/conversions between Legacy and Modern world &amp; allow Citizen Integrators to develop simple-easy Integration workflows</a:t>
            </a:r>
          </a:p>
          <a:p>
            <a:pPr marL="285750" indent="-285750">
              <a:buFontTx/>
              <a:buChar char="-"/>
            </a:pPr>
            <a:endParaRPr lang="en-IN" sz="1600" dirty="0"/>
          </a:p>
          <a:p>
            <a:pPr marL="285750" indent="-285750">
              <a:buFontTx/>
              <a:buChar char="-"/>
            </a:pPr>
            <a:endParaRPr lang="en-IN" sz="1600" dirty="0"/>
          </a:p>
        </p:txBody>
      </p:sp>
      <p:sp>
        <p:nvSpPr>
          <p:cNvPr id="4" name="Title 1">
            <a:extLst>
              <a:ext uri="{FF2B5EF4-FFF2-40B4-BE49-F238E27FC236}">
                <a16:creationId xmlns:a16="http://schemas.microsoft.com/office/drawing/2014/main" xmlns="" id="{401803D7-726E-4306-AADB-DDAE19ADB8D3}"/>
              </a:ext>
            </a:extLst>
          </p:cNvPr>
          <p:cNvSpPr txBox="1">
            <a:spLocks/>
          </p:cNvSpPr>
          <p:nvPr/>
        </p:nvSpPr>
        <p:spPr>
          <a:xfrm>
            <a:off x="674544" y="0"/>
            <a:ext cx="115174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a:lstStyle>
          <a:p>
            <a:r>
              <a:rPr lang="en-US" sz="1800" dirty="0"/>
              <a:t>IBM – HCL – BlueBarricade Blockchain Services Architecture and Infrastructure in GSSD Futuristic Roadmap perquisites </a:t>
            </a:r>
          </a:p>
        </p:txBody>
      </p:sp>
    </p:spTree>
    <p:extLst>
      <p:ext uri="{BB962C8B-B14F-4D97-AF65-F5344CB8AC3E}">
        <p14:creationId xmlns:p14="http://schemas.microsoft.com/office/powerpoint/2010/main" val="3630357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851D9-C94B-45A5-8094-D7922BC49EF3}"/>
              </a:ext>
            </a:extLst>
          </p:cNvPr>
          <p:cNvSpPr>
            <a:spLocks noGrp="1"/>
          </p:cNvSpPr>
          <p:nvPr>
            <p:ph type="title"/>
          </p:nvPr>
        </p:nvSpPr>
        <p:spPr>
          <a:xfrm>
            <a:off x="202095" y="885618"/>
            <a:ext cx="10515600" cy="1325563"/>
          </a:xfrm>
        </p:spPr>
        <p:txBody>
          <a:bodyPr>
            <a:normAutofit/>
          </a:bodyPr>
          <a:lstStyle/>
          <a:p>
            <a:r>
              <a:rPr lang="en-US" sz="1600" dirty="0"/>
              <a:t>STRATEGIC PRIORITY 4-  </a:t>
            </a:r>
            <a:r>
              <a:rPr lang="en-US" sz="1600" dirty="0">
                <a:highlight>
                  <a:srgbClr val="C0C0C0"/>
                </a:highlight>
              </a:rPr>
              <a:t>SP4</a:t>
            </a:r>
            <a:endParaRPr lang="en-US" sz="1600" dirty="0"/>
          </a:p>
        </p:txBody>
      </p:sp>
      <p:sp>
        <p:nvSpPr>
          <p:cNvPr id="4" name="TextBox 3">
            <a:extLst>
              <a:ext uri="{FF2B5EF4-FFF2-40B4-BE49-F238E27FC236}">
                <a16:creationId xmlns:a16="http://schemas.microsoft.com/office/drawing/2014/main" xmlns="" id="{4BF4EF6A-1984-455D-AF1E-8091F3A3C25B}"/>
              </a:ext>
            </a:extLst>
          </p:cNvPr>
          <p:cNvSpPr txBox="1"/>
          <p:nvPr/>
        </p:nvSpPr>
        <p:spPr>
          <a:xfrm>
            <a:off x="339582" y="1771236"/>
            <a:ext cx="11014218" cy="4493538"/>
          </a:xfrm>
          <a:prstGeom prst="rect">
            <a:avLst/>
          </a:prstGeom>
          <a:noFill/>
        </p:spPr>
        <p:txBody>
          <a:bodyPr wrap="square" rtlCol="0">
            <a:spAutoFit/>
          </a:bodyPr>
          <a:lstStyle/>
          <a:p>
            <a:pPr>
              <a:spcBef>
                <a:spcPts val="600"/>
              </a:spcBef>
            </a:pPr>
            <a:r>
              <a:rPr lang="en-GB" sz="1600" b="1" dirty="0"/>
              <a:t>These  infrastructure requirements are foreseen as needed to support  the new Volvo Group IT strategy and a new Hybrid Integration Reference architecture:</a:t>
            </a:r>
          </a:p>
          <a:p>
            <a:pPr marL="457200" indent="-457200">
              <a:spcBef>
                <a:spcPts val="1200"/>
              </a:spcBef>
              <a:buFont typeface="+mj-lt"/>
              <a:buAutoNum type="arabicPeriod"/>
            </a:pPr>
            <a:r>
              <a:rPr lang="en-GB" sz="1600" dirty="0"/>
              <a:t>Enhanced capabilities supporting Integration Security</a:t>
            </a:r>
          </a:p>
          <a:p>
            <a:pPr marL="457200" indent="-457200">
              <a:spcBef>
                <a:spcPts val="1200"/>
              </a:spcBef>
              <a:buFont typeface="+mj-lt"/>
              <a:buAutoNum type="arabicPeriod"/>
            </a:pPr>
            <a:r>
              <a:rPr lang="en-GB" sz="2000" b="1" dirty="0">
                <a:solidFill>
                  <a:schemeClr val="accent4">
                    <a:lumMod val="50000"/>
                  </a:schemeClr>
                </a:solidFill>
                <a:highlight>
                  <a:srgbClr val="FFFF00"/>
                </a:highlight>
              </a:rPr>
              <a:t>Integration capabilities supporting a Hybrid cloud setup (</a:t>
            </a:r>
            <a:r>
              <a:rPr lang="en-GB" sz="2000" b="1" dirty="0" err="1">
                <a:solidFill>
                  <a:schemeClr val="accent4">
                    <a:lumMod val="50000"/>
                  </a:schemeClr>
                </a:solidFill>
                <a:highlight>
                  <a:srgbClr val="FFFF00"/>
                </a:highlight>
              </a:rPr>
              <a:t>incl</a:t>
            </a:r>
            <a:r>
              <a:rPr lang="en-GB" sz="2000" b="1" dirty="0">
                <a:solidFill>
                  <a:schemeClr val="accent4">
                    <a:lumMod val="50000"/>
                  </a:schemeClr>
                </a:solidFill>
                <a:highlight>
                  <a:srgbClr val="FFFF00"/>
                </a:highlight>
              </a:rPr>
              <a:t> API management)</a:t>
            </a:r>
          </a:p>
          <a:p>
            <a:pPr marL="457200" indent="-457200">
              <a:spcBef>
                <a:spcPts val="1200"/>
              </a:spcBef>
              <a:buFont typeface="+mj-lt"/>
              <a:buAutoNum type="arabicPeriod"/>
            </a:pPr>
            <a:r>
              <a:rPr lang="en-GB" sz="1600" dirty="0"/>
              <a:t>Integration capabilities supporting an IoT scenario</a:t>
            </a:r>
          </a:p>
          <a:p>
            <a:pPr marL="457200" indent="-457200">
              <a:spcBef>
                <a:spcPts val="1200"/>
              </a:spcBef>
              <a:buFont typeface="+mj-lt"/>
              <a:buAutoNum type="arabicPeriod"/>
            </a:pPr>
            <a:r>
              <a:rPr lang="en-GB" sz="1600" dirty="0"/>
              <a:t>Integration capabilities supporting exchange of large data volumes, e.g. in BI</a:t>
            </a:r>
          </a:p>
          <a:p>
            <a:pPr marL="457200" indent="-457200">
              <a:spcBef>
                <a:spcPts val="1200"/>
              </a:spcBef>
              <a:buFont typeface="+mj-lt"/>
              <a:buAutoNum type="arabicPeriod"/>
            </a:pPr>
            <a:r>
              <a:rPr lang="en-GB" sz="1600" dirty="0"/>
              <a:t>Enhanced traceability and E2E monitoring of information exchange</a:t>
            </a:r>
          </a:p>
          <a:p>
            <a:pPr marL="457200" indent="-457200">
              <a:spcBef>
                <a:spcPts val="1200"/>
              </a:spcBef>
              <a:buFont typeface="+mj-lt"/>
              <a:buAutoNum type="arabicPeriod"/>
            </a:pPr>
            <a:r>
              <a:rPr lang="en-GB" sz="1600" dirty="0"/>
              <a:t>Integration capabilities supporting a Bimodal IT setup</a:t>
            </a:r>
          </a:p>
          <a:p>
            <a:pPr marL="457200" indent="-457200">
              <a:spcBef>
                <a:spcPts val="1200"/>
              </a:spcBef>
              <a:buFont typeface="+mj-lt"/>
              <a:buAutoNum type="arabicPeriod"/>
            </a:pPr>
            <a:r>
              <a:rPr lang="en-GB" sz="1600" dirty="0"/>
              <a:t>Enhanced capabilities for mobile integrations</a:t>
            </a:r>
          </a:p>
          <a:p>
            <a:pPr marL="457200" indent="-457200">
              <a:spcBef>
                <a:spcPts val="1200"/>
              </a:spcBef>
              <a:buFont typeface="+mj-lt"/>
              <a:buAutoNum type="arabicPeriod"/>
            </a:pPr>
            <a:r>
              <a:rPr lang="en-US" sz="1600" dirty="0"/>
              <a:t>Enhanced Integration provisioning</a:t>
            </a:r>
          </a:p>
          <a:p>
            <a:pPr marL="457200" indent="-457200">
              <a:spcBef>
                <a:spcPts val="1200"/>
              </a:spcBef>
              <a:buFont typeface="+mj-lt"/>
              <a:buAutoNum type="arabicPeriod"/>
            </a:pPr>
            <a:r>
              <a:rPr lang="en-US" sz="1600" dirty="0"/>
              <a:t>Support for Integration testing </a:t>
            </a:r>
          </a:p>
          <a:p>
            <a:endParaRPr lang="en-US" sz="1600" dirty="0"/>
          </a:p>
        </p:txBody>
      </p:sp>
    </p:spTree>
    <p:extLst>
      <p:ext uri="{BB962C8B-B14F-4D97-AF65-F5344CB8AC3E}">
        <p14:creationId xmlns:p14="http://schemas.microsoft.com/office/powerpoint/2010/main" val="1717556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4C4C6-B062-4E4C-9CFE-35A0F286F451}"/>
              </a:ext>
            </a:extLst>
          </p:cNvPr>
          <p:cNvSpPr>
            <a:spLocks noGrp="1"/>
          </p:cNvSpPr>
          <p:nvPr>
            <p:ph type="title"/>
          </p:nvPr>
        </p:nvSpPr>
        <p:spPr>
          <a:xfrm>
            <a:off x="3919605" y="553798"/>
            <a:ext cx="10515600" cy="1325563"/>
          </a:xfrm>
        </p:spPr>
        <p:txBody>
          <a:bodyPr>
            <a:normAutofit/>
          </a:bodyPr>
          <a:lstStyle/>
          <a:p>
            <a:r>
              <a:rPr lang="en-IN" sz="1600" b="1" dirty="0"/>
              <a:t>Complexity &amp; Diversity in Messaging : Cloud with Enterprise</a:t>
            </a:r>
          </a:p>
        </p:txBody>
      </p:sp>
      <p:sp>
        <p:nvSpPr>
          <p:cNvPr id="5" name="Cloud 4">
            <a:extLst>
              <a:ext uri="{FF2B5EF4-FFF2-40B4-BE49-F238E27FC236}">
                <a16:creationId xmlns:a16="http://schemas.microsoft.com/office/drawing/2014/main" xmlns="" id="{9F372155-F20B-478D-A895-D5CAE450C10D}"/>
              </a:ext>
            </a:extLst>
          </p:cNvPr>
          <p:cNvSpPr/>
          <p:nvPr/>
        </p:nvSpPr>
        <p:spPr>
          <a:xfrm>
            <a:off x="6395228" y="1567542"/>
            <a:ext cx="3272875" cy="1190173"/>
          </a:xfrm>
          <a:prstGeom prst="cloud">
            <a:avLst/>
          </a:prstGeom>
        </p:spPr>
        <p:style>
          <a:lnRef idx="2">
            <a:schemeClr val="accent2"/>
          </a:lnRef>
          <a:fillRef idx="1">
            <a:schemeClr val="lt1"/>
          </a:fillRef>
          <a:effectRef idx="0">
            <a:schemeClr val="accent2"/>
          </a:effectRef>
          <a:fontRef idx="minor">
            <a:schemeClr val="dk1"/>
          </a:fontRef>
        </p:style>
        <p:txBody>
          <a:bodyPr rtlCol="0" anchor="ctr"/>
          <a:lstStyle/>
          <a:p>
            <a:endParaRPr lang="en-IN" dirty="0"/>
          </a:p>
        </p:txBody>
      </p:sp>
      <p:sp>
        <p:nvSpPr>
          <p:cNvPr id="6" name="Cloud 5">
            <a:extLst>
              <a:ext uri="{FF2B5EF4-FFF2-40B4-BE49-F238E27FC236}">
                <a16:creationId xmlns:a16="http://schemas.microsoft.com/office/drawing/2014/main" xmlns="" id="{61EA0B94-097D-4AB1-80FB-8CDCF5029BEF}"/>
              </a:ext>
            </a:extLst>
          </p:cNvPr>
          <p:cNvSpPr/>
          <p:nvPr/>
        </p:nvSpPr>
        <p:spPr>
          <a:xfrm>
            <a:off x="1903056" y="1567542"/>
            <a:ext cx="3272875" cy="1190173"/>
          </a:xfrm>
          <a:prstGeom prst="cloud">
            <a:avLst/>
          </a:prstGeom>
        </p:spPr>
        <p:style>
          <a:lnRef idx="2">
            <a:schemeClr val="accent2"/>
          </a:lnRef>
          <a:fillRef idx="1">
            <a:schemeClr val="lt1"/>
          </a:fillRef>
          <a:effectRef idx="0">
            <a:schemeClr val="accent2"/>
          </a:effectRef>
          <a:fontRef idx="minor">
            <a:schemeClr val="dk1"/>
          </a:fontRef>
        </p:style>
        <p:txBody>
          <a:bodyPr rtlCol="0" anchor="ctr"/>
          <a:lstStyle/>
          <a:p>
            <a:endParaRPr lang="en-IN" dirty="0"/>
          </a:p>
        </p:txBody>
      </p:sp>
      <p:sp>
        <p:nvSpPr>
          <p:cNvPr id="7" name="Rectangle 6">
            <a:extLst>
              <a:ext uri="{FF2B5EF4-FFF2-40B4-BE49-F238E27FC236}">
                <a16:creationId xmlns:a16="http://schemas.microsoft.com/office/drawing/2014/main" xmlns="" id="{7D212EE4-C08F-4070-9DC9-91F2BB5172FD}"/>
              </a:ext>
            </a:extLst>
          </p:cNvPr>
          <p:cNvSpPr/>
          <p:nvPr/>
        </p:nvSpPr>
        <p:spPr>
          <a:xfrm>
            <a:off x="1772332" y="4528457"/>
            <a:ext cx="7895771" cy="140788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8" name="Cloud 7">
            <a:extLst>
              <a:ext uri="{FF2B5EF4-FFF2-40B4-BE49-F238E27FC236}">
                <a16:creationId xmlns:a16="http://schemas.microsoft.com/office/drawing/2014/main" xmlns="" id="{1E4397C4-4AB1-4444-A98A-B84BF4CB22F7}"/>
              </a:ext>
            </a:extLst>
          </p:cNvPr>
          <p:cNvSpPr/>
          <p:nvPr/>
        </p:nvSpPr>
        <p:spPr>
          <a:xfrm>
            <a:off x="7785441" y="4973455"/>
            <a:ext cx="1838850" cy="830943"/>
          </a:xfrm>
          <a:prstGeom prst="clou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dirty="0"/>
              <a:t>        Private </a:t>
            </a:r>
          </a:p>
        </p:txBody>
      </p:sp>
      <p:sp>
        <p:nvSpPr>
          <p:cNvPr id="9" name="Rectangle 8">
            <a:extLst>
              <a:ext uri="{FF2B5EF4-FFF2-40B4-BE49-F238E27FC236}">
                <a16:creationId xmlns:a16="http://schemas.microsoft.com/office/drawing/2014/main" xmlns="" id="{414C882F-7D65-4D90-9D6D-77CD05CC93EF}"/>
              </a:ext>
            </a:extLst>
          </p:cNvPr>
          <p:cNvSpPr/>
          <p:nvPr/>
        </p:nvSpPr>
        <p:spPr>
          <a:xfrm>
            <a:off x="393475" y="4310743"/>
            <a:ext cx="653143" cy="1625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dirty="0"/>
              <a:t>I</a:t>
            </a:r>
          </a:p>
          <a:p>
            <a:pPr algn="ctr"/>
            <a:r>
              <a:rPr lang="en-IN" sz="1600" dirty="0"/>
              <a:t>O</a:t>
            </a:r>
          </a:p>
          <a:p>
            <a:pPr algn="ctr"/>
            <a:r>
              <a:rPr lang="en-IN" sz="1600" dirty="0"/>
              <a:t>T</a:t>
            </a:r>
            <a:endParaRPr lang="en-IN" sz="2400" dirty="0"/>
          </a:p>
        </p:txBody>
      </p:sp>
      <p:sp>
        <p:nvSpPr>
          <p:cNvPr id="10" name="Rectangle 9">
            <a:extLst>
              <a:ext uri="{FF2B5EF4-FFF2-40B4-BE49-F238E27FC236}">
                <a16:creationId xmlns:a16="http://schemas.microsoft.com/office/drawing/2014/main" xmlns="" id="{847E847E-33BB-4145-9A08-5C7B7BBC5DBC}"/>
              </a:ext>
            </a:extLst>
          </p:cNvPr>
          <p:cNvSpPr/>
          <p:nvPr/>
        </p:nvSpPr>
        <p:spPr>
          <a:xfrm>
            <a:off x="441315" y="1424015"/>
            <a:ext cx="605303" cy="19610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dirty="0"/>
              <a:t>B</a:t>
            </a:r>
          </a:p>
          <a:p>
            <a:pPr algn="ctr"/>
            <a:r>
              <a:rPr lang="en-IN" sz="1600" dirty="0"/>
              <a:t>I</a:t>
            </a:r>
          </a:p>
          <a:p>
            <a:pPr algn="ctr"/>
            <a:r>
              <a:rPr lang="en-IN" sz="1600" dirty="0"/>
              <a:t>G </a:t>
            </a:r>
          </a:p>
          <a:p>
            <a:pPr algn="ctr"/>
            <a:endParaRPr lang="en-IN" sz="1600" dirty="0"/>
          </a:p>
          <a:p>
            <a:pPr algn="ctr"/>
            <a:r>
              <a:rPr lang="en-IN" sz="1600" dirty="0"/>
              <a:t>D</a:t>
            </a:r>
          </a:p>
          <a:p>
            <a:pPr algn="ctr"/>
            <a:r>
              <a:rPr lang="en-IN" sz="1600" dirty="0"/>
              <a:t>A</a:t>
            </a:r>
          </a:p>
          <a:p>
            <a:pPr algn="ctr"/>
            <a:r>
              <a:rPr lang="en-IN" sz="1600" dirty="0"/>
              <a:t>T</a:t>
            </a:r>
          </a:p>
          <a:p>
            <a:pPr algn="ctr"/>
            <a:r>
              <a:rPr lang="en-IN" sz="1600" dirty="0"/>
              <a:t>A</a:t>
            </a:r>
          </a:p>
        </p:txBody>
      </p:sp>
      <p:sp>
        <p:nvSpPr>
          <p:cNvPr id="11" name="Rectangle: Rounded Corners 10">
            <a:extLst>
              <a:ext uri="{FF2B5EF4-FFF2-40B4-BE49-F238E27FC236}">
                <a16:creationId xmlns:a16="http://schemas.microsoft.com/office/drawing/2014/main" xmlns="" id="{14A63E1E-546F-479A-9457-F26AE489A4E8}"/>
              </a:ext>
            </a:extLst>
          </p:cNvPr>
          <p:cNvSpPr/>
          <p:nvPr/>
        </p:nvSpPr>
        <p:spPr>
          <a:xfrm>
            <a:off x="3111587" y="5392694"/>
            <a:ext cx="4638051" cy="55026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600" dirty="0"/>
              <a:t>IBM Enterprise Service Bus -  IIB + </a:t>
            </a:r>
            <a:r>
              <a:rPr lang="en-IN" sz="1600" dirty="0" err="1"/>
              <a:t>DataPower</a:t>
            </a:r>
            <a:r>
              <a:rPr lang="en-IN" sz="1600" dirty="0"/>
              <a:t> + MQ </a:t>
            </a:r>
          </a:p>
        </p:txBody>
      </p:sp>
      <p:sp>
        <p:nvSpPr>
          <p:cNvPr id="12" name="Cloud 11">
            <a:extLst>
              <a:ext uri="{FF2B5EF4-FFF2-40B4-BE49-F238E27FC236}">
                <a16:creationId xmlns:a16="http://schemas.microsoft.com/office/drawing/2014/main" xmlns="" id="{E5550346-1050-4EEC-9502-3DA9E5B3D4E6}"/>
              </a:ext>
            </a:extLst>
          </p:cNvPr>
          <p:cNvSpPr/>
          <p:nvPr/>
        </p:nvSpPr>
        <p:spPr>
          <a:xfrm>
            <a:off x="10740228" y="2162628"/>
            <a:ext cx="829247" cy="3236687"/>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a:t>S</a:t>
            </a:r>
          </a:p>
          <a:p>
            <a:pPr algn="ctr"/>
            <a:r>
              <a:rPr lang="en-IN" sz="1600" dirty="0"/>
              <a:t>A</a:t>
            </a:r>
          </a:p>
          <a:p>
            <a:pPr algn="ctr"/>
            <a:r>
              <a:rPr lang="en-IN" sz="1600" dirty="0"/>
              <a:t>A</a:t>
            </a:r>
          </a:p>
          <a:p>
            <a:pPr algn="ctr"/>
            <a:r>
              <a:rPr lang="en-IN" sz="1600" dirty="0"/>
              <a:t>S</a:t>
            </a:r>
            <a:endParaRPr lang="en-IN" sz="2400" dirty="0"/>
          </a:p>
        </p:txBody>
      </p:sp>
      <p:sp>
        <p:nvSpPr>
          <p:cNvPr id="13" name="TextBox 12">
            <a:extLst>
              <a:ext uri="{FF2B5EF4-FFF2-40B4-BE49-F238E27FC236}">
                <a16:creationId xmlns:a16="http://schemas.microsoft.com/office/drawing/2014/main" xmlns="" id="{015A1C87-4BA9-4EE0-94DE-8412F17DC0A2}"/>
              </a:ext>
            </a:extLst>
          </p:cNvPr>
          <p:cNvSpPr txBox="1"/>
          <p:nvPr/>
        </p:nvSpPr>
        <p:spPr>
          <a:xfrm>
            <a:off x="4950960" y="5909847"/>
            <a:ext cx="2235200" cy="338554"/>
          </a:xfrm>
          <a:prstGeom prst="rect">
            <a:avLst/>
          </a:prstGeom>
          <a:noFill/>
        </p:spPr>
        <p:txBody>
          <a:bodyPr wrap="square" rtlCol="0">
            <a:spAutoFit/>
          </a:bodyPr>
          <a:lstStyle/>
          <a:p>
            <a:r>
              <a:rPr lang="en-IN" sz="1600" dirty="0"/>
              <a:t>On-Premise</a:t>
            </a:r>
          </a:p>
        </p:txBody>
      </p:sp>
      <p:sp>
        <p:nvSpPr>
          <p:cNvPr id="14" name="TextBox 13">
            <a:extLst>
              <a:ext uri="{FF2B5EF4-FFF2-40B4-BE49-F238E27FC236}">
                <a16:creationId xmlns:a16="http://schemas.microsoft.com/office/drawing/2014/main" xmlns="" id="{29198F66-0165-4BEC-86E4-492D881DE764}"/>
              </a:ext>
            </a:extLst>
          </p:cNvPr>
          <p:cNvSpPr txBox="1"/>
          <p:nvPr/>
        </p:nvSpPr>
        <p:spPr>
          <a:xfrm>
            <a:off x="1903055" y="1401245"/>
            <a:ext cx="1901276" cy="338554"/>
          </a:xfrm>
          <a:prstGeom prst="rect">
            <a:avLst/>
          </a:prstGeom>
          <a:noFill/>
        </p:spPr>
        <p:txBody>
          <a:bodyPr wrap="square" rtlCol="0">
            <a:spAutoFit/>
          </a:bodyPr>
          <a:lstStyle/>
          <a:p>
            <a:r>
              <a:rPr lang="en-IN" sz="1600" dirty="0"/>
              <a:t>Azure</a:t>
            </a:r>
          </a:p>
        </p:txBody>
      </p:sp>
      <p:sp>
        <p:nvSpPr>
          <p:cNvPr id="15" name="TextBox 14">
            <a:extLst>
              <a:ext uri="{FF2B5EF4-FFF2-40B4-BE49-F238E27FC236}">
                <a16:creationId xmlns:a16="http://schemas.microsoft.com/office/drawing/2014/main" xmlns="" id="{84E0A4F5-ECE0-45C7-BCCB-76385528D45F}"/>
              </a:ext>
            </a:extLst>
          </p:cNvPr>
          <p:cNvSpPr txBox="1"/>
          <p:nvPr/>
        </p:nvSpPr>
        <p:spPr>
          <a:xfrm>
            <a:off x="8720700" y="1252896"/>
            <a:ext cx="1139275" cy="338554"/>
          </a:xfrm>
          <a:prstGeom prst="rect">
            <a:avLst/>
          </a:prstGeom>
          <a:noFill/>
        </p:spPr>
        <p:txBody>
          <a:bodyPr wrap="square" rtlCol="0">
            <a:spAutoFit/>
          </a:bodyPr>
          <a:lstStyle/>
          <a:p>
            <a:r>
              <a:rPr lang="en-IN" sz="1600" dirty="0"/>
              <a:t>AWS</a:t>
            </a:r>
          </a:p>
        </p:txBody>
      </p:sp>
      <p:sp>
        <p:nvSpPr>
          <p:cNvPr id="20" name="Arrow: Up-Down 19">
            <a:extLst>
              <a:ext uri="{FF2B5EF4-FFF2-40B4-BE49-F238E27FC236}">
                <a16:creationId xmlns:a16="http://schemas.microsoft.com/office/drawing/2014/main" xmlns="" id="{323CC417-D34C-4110-AFAF-32CC7458242C}"/>
              </a:ext>
            </a:extLst>
          </p:cNvPr>
          <p:cNvSpPr/>
          <p:nvPr/>
        </p:nvSpPr>
        <p:spPr>
          <a:xfrm rot="5400000">
            <a:off x="5674063" y="1509429"/>
            <a:ext cx="235176" cy="1161530"/>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21" name="Arrow: Up-Down 20">
            <a:extLst>
              <a:ext uri="{FF2B5EF4-FFF2-40B4-BE49-F238E27FC236}">
                <a16:creationId xmlns:a16="http://schemas.microsoft.com/office/drawing/2014/main" xmlns="" id="{59A0316A-4FE2-4ACD-AA01-9538DCEC18B2}"/>
              </a:ext>
            </a:extLst>
          </p:cNvPr>
          <p:cNvSpPr/>
          <p:nvPr/>
        </p:nvSpPr>
        <p:spPr>
          <a:xfrm rot="7125523">
            <a:off x="7767511" y="4140126"/>
            <a:ext cx="159898" cy="1027843"/>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24" name="Arrow: Up-Down 23">
            <a:extLst>
              <a:ext uri="{FF2B5EF4-FFF2-40B4-BE49-F238E27FC236}">
                <a16:creationId xmlns:a16="http://schemas.microsoft.com/office/drawing/2014/main" xmlns="" id="{51BB2CEF-0CB0-4B48-B7ED-1F485FF6CA7F}"/>
              </a:ext>
            </a:extLst>
          </p:cNvPr>
          <p:cNvSpPr/>
          <p:nvPr/>
        </p:nvSpPr>
        <p:spPr>
          <a:xfrm rot="14097929">
            <a:off x="1416161" y="2099124"/>
            <a:ext cx="223099" cy="1161240"/>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25" name="Arrow: Up-Down 24">
            <a:extLst>
              <a:ext uri="{FF2B5EF4-FFF2-40B4-BE49-F238E27FC236}">
                <a16:creationId xmlns:a16="http://schemas.microsoft.com/office/drawing/2014/main" xmlns="" id="{515B192E-07A3-4E70-9CF5-6F152797832A}"/>
              </a:ext>
            </a:extLst>
          </p:cNvPr>
          <p:cNvSpPr/>
          <p:nvPr/>
        </p:nvSpPr>
        <p:spPr>
          <a:xfrm rot="16200000">
            <a:off x="1310462" y="4892534"/>
            <a:ext cx="186158" cy="658025"/>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26" name="Arrow: Up-Down 25">
            <a:extLst>
              <a:ext uri="{FF2B5EF4-FFF2-40B4-BE49-F238E27FC236}">
                <a16:creationId xmlns:a16="http://schemas.microsoft.com/office/drawing/2014/main" xmlns="" id="{ED0760A9-5E3C-49CA-B66D-0C0D4A7CC910}"/>
              </a:ext>
            </a:extLst>
          </p:cNvPr>
          <p:cNvSpPr/>
          <p:nvPr/>
        </p:nvSpPr>
        <p:spPr>
          <a:xfrm rot="8022918">
            <a:off x="10129413" y="2041443"/>
            <a:ext cx="257247" cy="1386431"/>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27" name="Arrow: Up-Down 26">
            <a:extLst>
              <a:ext uri="{FF2B5EF4-FFF2-40B4-BE49-F238E27FC236}">
                <a16:creationId xmlns:a16="http://schemas.microsoft.com/office/drawing/2014/main" xmlns="" id="{013F3C53-BAC1-4E3F-AFA2-CA0209024220}"/>
              </a:ext>
            </a:extLst>
          </p:cNvPr>
          <p:cNvSpPr/>
          <p:nvPr/>
        </p:nvSpPr>
        <p:spPr>
          <a:xfrm rot="3772688">
            <a:off x="9968265" y="3404736"/>
            <a:ext cx="257247" cy="1386431"/>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28" name="Flowchart: Preparation 27">
            <a:extLst>
              <a:ext uri="{FF2B5EF4-FFF2-40B4-BE49-F238E27FC236}">
                <a16:creationId xmlns:a16="http://schemas.microsoft.com/office/drawing/2014/main" xmlns="" id="{65085985-8CA0-472C-95DB-5C1604035FF0}"/>
              </a:ext>
            </a:extLst>
          </p:cNvPr>
          <p:cNvSpPr/>
          <p:nvPr/>
        </p:nvSpPr>
        <p:spPr>
          <a:xfrm>
            <a:off x="3977395" y="4086465"/>
            <a:ext cx="3432204" cy="446787"/>
          </a:xfrm>
          <a:prstGeom prst="flowChartPreparatio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dirty="0"/>
              <a:t>Cloud Native to MQ - Gateway</a:t>
            </a:r>
          </a:p>
        </p:txBody>
      </p:sp>
      <p:sp>
        <p:nvSpPr>
          <p:cNvPr id="29" name="Arrow: Up-Down 28">
            <a:extLst>
              <a:ext uri="{FF2B5EF4-FFF2-40B4-BE49-F238E27FC236}">
                <a16:creationId xmlns:a16="http://schemas.microsoft.com/office/drawing/2014/main" xmlns="" id="{3FCEC2CC-8F85-4726-9CE5-23FABCAE3FFD}"/>
              </a:ext>
            </a:extLst>
          </p:cNvPr>
          <p:cNvSpPr/>
          <p:nvPr/>
        </p:nvSpPr>
        <p:spPr>
          <a:xfrm rot="9393732">
            <a:off x="4629255" y="2065750"/>
            <a:ext cx="159017" cy="2037621"/>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30" name="Arrow: Up-Down 29">
            <a:extLst>
              <a:ext uri="{FF2B5EF4-FFF2-40B4-BE49-F238E27FC236}">
                <a16:creationId xmlns:a16="http://schemas.microsoft.com/office/drawing/2014/main" xmlns="" id="{291AD807-839D-4EB3-870E-775B93D9A44F}"/>
              </a:ext>
            </a:extLst>
          </p:cNvPr>
          <p:cNvSpPr/>
          <p:nvPr/>
        </p:nvSpPr>
        <p:spPr>
          <a:xfrm rot="12850520">
            <a:off x="8029692" y="2021122"/>
            <a:ext cx="191700" cy="2523226"/>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31" name="Arrow: Up-Down 30">
            <a:extLst>
              <a:ext uri="{FF2B5EF4-FFF2-40B4-BE49-F238E27FC236}">
                <a16:creationId xmlns:a16="http://schemas.microsoft.com/office/drawing/2014/main" xmlns="" id="{4A977A82-346D-4165-91D5-84E385DC0B2D}"/>
              </a:ext>
            </a:extLst>
          </p:cNvPr>
          <p:cNvSpPr/>
          <p:nvPr/>
        </p:nvSpPr>
        <p:spPr>
          <a:xfrm>
            <a:off x="5658462" y="4563488"/>
            <a:ext cx="180192" cy="801326"/>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cxnSp>
        <p:nvCxnSpPr>
          <p:cNvPr id="33" name="Connector: Elbow 32">
            <a:extLst>
              <a:ext uri="{FF2B5EF4-FFF2-40B4-BE49-F238E27FC236}">
                <a16:creationId xmlns:a16="http://schemas.microsoft.com/office/drawing/2014/main" xmlns="" id="{57AD0476-7F89-4905-B403-78189FAD368B}"/>
              </a:ext>
            </a:extLst>
          </p:cNvPr>
          <p:cNvCxnSpPr/>
          <p:nvPr/>
        </p:nvCxnSpPr>
        <p:spPr>
          <a:xfrm rot="16200000" flipH="1">
            <a:off x="1555744" y="3696757"/>
            <a:ext cx="2686198" cy="705676"/>
          </a:xfrm>
          <a:prstGeom prst="bentConnector3">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Connector: Elbow 34">
            <a:extLst>
              <a:ext uri="{FF2B5EF4-FFF2-40B4-BE49-F238E27FC236}">
                <a16:creationId xmlns:a16="http://schemas.microsoft.com/office/drawing/2014/main" xmlns="" id="{CCD7FEC7-F12B-420A-BBB0-98E647D336B0}"/>
              </a:ext>
            </a:extLst>
          </p:cNvPr>
          <p:cNvCxnSpPr>
            <a:cxnSpLocks/>
          </p:cNvCxnSpPr>
          <p:nvPr/>
        </p:nvCxnSpPr>
        <p:spPr>
          <a:xfrm rot="5400000">
            <a:off x="5871903" y="3900072"/>
            <a:ext cx="2679172" cy="348342"/>
          </a:xfrm>
          <a:prstGeom prst="bentConnector3">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Flowchart: Magnetic Disk 36">
            <a:extLst>
              <a:ext uri="{FF2B5EF4-FFF2-40B4-BE49-F238E27FC236}">
                <a16:creationId xmlns:a16="http://schemas.microsoft.com/office/drawing/2014/main" xmlns="" id="{2CDC572C-A9C1-4E77-B7E8-F623FB8BFC3D}"/>
              </a:ext>
            </a:extLst>
          </p:cNvPr>
          <p:cNvSpPr/>
          <p:nvPr/>
        </p:nvSpPr>
        <p:spPr>
          <a:xfrm>
            <a:off x="2288111" y="2175228"/>
            <a:ext cx="565582" cy="334364"/>
          </a:xfrm>
          <a:prstGeom prst="flowChartMagneticDisk">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a:t>MQ</a:t>
            </a:r>
          </a:p>
        </p:txBody>
      </p:sp>
      <p:sp>
        <p:nvSpPr>
          <p:cNvPr id="38" name="Flowchart: Magnetic Disk 37">
            <a:extLst>
              <a:ext uri="{FF2B5EF4-FFF2-40B4-BE49-F238E27FC236}">
                <a16:creationId xmlns:a16="http://schemas.microsoft.com/office/drawing/2014/main" xmlns="" id="{73676C9F-2873-4743-B5D8-9075D4A7665E}"/>
              </a:ext>
            </a:extLst>
          </p:cNvPr>
          <p:cNvSpPr/>
          <p:nvPr/>
        </p:nvSpPr>
        <p:spPr>
          <a:xfrm>
            <a:off x="7028975" y="2255090"/>
            <a:ext cx="565582" cy="334364"/>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dirty="0"/>
              <a:t>MQ</a:t>
            </a:r>
          </a:p>
        </p:txBody>
      </p:sp>
      <p:pic>
        <p:nvPicPr>
          <p:cNvPr id="39" name="Picture 38">
            <a:extLst>
              <a:ext uri="{FF2B5EF4-FFF2-40B4-BE49-F238E27FC236}">
                <a16:creationId xmlns:a16="http://schemas.microsoft.com/office/drawing/2014/main" xmlns="" id="{C90606D5-737C-4031-988B-6116F025038B}"/>
              </a:ext>
            </a:extLst>
          </p:cNvPr>
          <p:cNvPicPr>
            <a:picLocks noChangeAspect="1"/>
          </p:cNvPicPr>
          <p:nvPr/>
        </p:nvPicPr>
        <p:blipFill>
          <a:blip r:embed="rId2"/>
          <a:stretch>
            <a:fillRect/>
          </a:stretch>
        </p:blipFill>
        <p:spPr>
          <a:xfrm>
            <a:off x="4347726" y="3987686"/>
            <a:ext cx="282813" cy="349014"/>
          </a:xfrm>
          <a:prstGeom prst="rect">
            <a:avLst/>
          </a:prstGeom>
        </p:spPr>
      </p:pic>
      <p:sp>
        <p:nvSpPr>
          <p:cNvPr id="40" name="Flowchart: Magnetic Disk 39">
            <a:extLst>
              <a:ext uri="{FF2B5EF4-FFF2-40B4-BE49-F238E27FC236}">
                <a16:creationId xmlns:a16="http://schemas.microsoft.com/office/drawing/2014/main" xmlns="" id="{1F47DFE7-A888-4CF3-8D0F-462530E3D7DF}"/>
              </a:ext>
            </a:extLst>
          </p:cNvPr>
          <p:cNvSpPr/>
          <p:nvPr/>
        </p:nvSpPr>
        <p:spPr>
          <a:xfrm>
            <a:off x="3571296" y="1783769"/>
            <a:ext cx="1379664" cy="280193"/>
          </a:xfrm>
          <a:prstGeom prst="flowChartMagneticDisk">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a:t>Service Bus</a:t>
            </a:r>
          </a:p>
        </p:txBody>
      </p:sp>
      <p:sp>
        <p:nvSpPr>
          <p:cNvPr id="41" name="Flowchart: Magnetic Disk 40">
            <a:extLst>
              <a:ext uri="{FF2B5EF4-FFF2-40B4-BE49-F238E27FC236}">
                <a16:creationId xmlns:a16="http://schemas.microsoft.com/office/drawing/2014/main" xmlns="" id="{054DAA55-6478-49B2-8664-D2A43231974F}"/>
              </a:ext>
            </a:extLst>
          </p:cNvPr>
          <p:cNvSpPr/>
          <p:nvPr/>
        </p:nvSpPr>
        <p:spPr>
          <a:xfrm>
            <a:off x="8463364" y="1758982"/>
            <a:ext cx="834364" cy="329321"/>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dirty="0"/>
              <a:t>SQS</a:t>
            </a:r>
          </a:p>
        </p:txBody>
      </p:sp>
      <p:sp>
        <p:nvSpPr>
          <p:cNvPr id="42" name="Rectangle 41">
            <a:extLst>
              <a:ext uri="{FF2B5EF4-FFF2-40B4-BE49-F238E27FC236}">
                <a16:creationId xmlns:a16="http://schemas.microsoft.com/office/drawing/2014/main" xmlns="" id="{0212D37D-AFA7-411E-9917-924F9A5A9F70}"/>
              </a:ext>
            </a:extLst>
          </p:cNvPr>
          <p:cNvSpPr/>
          <p:nvPr/>
        </p:nvSpPr>
        <p:spPr>
          <a:xfrm>
            <a:off x="3131696" y="2175228"/>
            <a:ext cx="459563" cy="23517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1200" dirty="0"/>
              <a:t>APP</a:t>
            </a:r>
            <a:endParaRPr lang="en-IN" sz="1000" dirty="0"/>
          </a:p>
        </p:txBody>
      </p:sp>
      <p:sp>
        <p:nvSpPr>
          <p:cNvPr id="43" name="Rectangle 42">
            <a:extLst>
              <a:ext uri="{FF2B5EF4-FFF2-40B4-BE49-F238E27FC236}">
                <a16:creationId xmlns:a16="http://schemas.microsoft.com/office/drawing/2014/main" xmlns="" id="{44CF7B4B-0E0A-4CD1-A143-F16FA8BC1FB8}"/>
              </a:ext>
            </a:extLst>
          </p:cNvPr>
          <p:cNvSpPr/>
          <p:nvPr/>
        </p:nvSpPr>
        <p:spPr>
          <a:xfrm>
            <a:off x="7675669" y="1874931"/>
            <a:ext cx="459563" cy="23517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1200" dirty="0"/>
              <a:t>APP</a:t>
            </a:r>
            <a:endParaRPr lang="en-IN" sz="1000" dirty="0"/>
          </a:p>
        </p:txBody>
      </p:sp>
      <p:sp>
        <p:nvSpPr>
          <p:cNvPr id="44" name="Rectangle 43">
            <a:extLst>
              <a:ext uri="{FF2B5EF4-FFF2-40B4-BE49-F238E27FC236}">
                <a16:creationId xmlns:a16="http://schemas.microsoft.com/office/drawing/2014/main" xmlns="" id="{E9E91F7D-463D-4C55-8AEB-0BD69692AB53}"/>
              </a:ext>
            </a:extLst>
          </p:cNvPr>
          <p:cNvSpPr/>
          <p:nvPr/>
        </p:nvSpPr>
        <p:spPr>
          <a:xfrm>
            <a:off x="8008171" y="5171206"/>
            <a:ext cx="459563" cy="23517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1200" dirty="0"/>
              <a:t>APP</a:t>
            </a:r>
            <a:endParaRPr lang="en-IN" sz="1000" dirty="0"/>
          </a:p>
        </p:txBody>
      </p:sp>
      <p:cxnSp>
        <p:nvCxnSpPr>
          <p:cNvPr id="46" name="Connector: Elbow 45">
            <a:extLst>
              <a:ext uri="{FF2B5EF4-FFF2-40B4-BE49-F238E27FC236}">
                <a16:creationId xmlns:a16="http://schemas.microsoft.com/office/drawing/2014/main" xmlns="" id="{EF2D8D50-E3B0-4638-9A7B-D30DEE42C965}"/>
              </a:ext>
            </a:extLst>
          </p:cNvPr>
          <p:cNvCxnSpPr>
            <a:cxnSpLocks/>
            <a:stCxn id="37" idx="4"/>
            <a:endCxn id="42" idx="1"/>
          </p:cNvCxnSpPr>
          <p:nvPr/>
        </p:nvCxnSpPr>
        <p:spPr>
          <a:xfrm flipV="1">
            <a:off x="2853693" y="2292816"/>
            <a:ext cx="278002" cy="49594"/>
          </a:xfrm>
          <a:prstGeom prst="bentConnector3">
            <a:avLst>
              <a:gd name="adj1" fmla="val 5000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Connector: Elbow 51">
            <a:extLst>
              <a:ext uri="{FF2B5EF4-FFF2-40B4-BE49-F238E27FC236}">
                <a16:creationId xmlns:a16="http://schemas.microsoft.com/office/drawing/2014/main" xmlns="" id="{5FA3CE85-3349-489A-8193-8FB17D7523D9}"/>
              </a:ext>
            </a:extLst>
          </p:cNvPr>
          <p:cNvCxnSpPr>
            <a:cxnSpLocks/>
          </p:cNvCxnSpPr>
          <p:nvPr/>
        </p:nvCxnSpPr>
        <p:spPr>
          <a:xfrm rot="5400000" flipH="1" flipV="1">
            <a:off x="3347008" y="1938336"/>
            <a:ext cx="238761" cy="209820"/>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Connector: Elbow 53">
            <a:extLst>
              <a:ext uri="{FF2B5EF4-FFF2-40B4-BE49-F238E27FC236}">
                <a16:creationId xmlns:a16="http://schemas.microsoft.com/office/drawing/2014/main" xmlns="" id="{9ED87918-BEC0-4242-BC50-F5369B131C62}"/>
              </a:ext>
            </a:extLst>
          </p:cNvPr>
          <p:cNvCxnSpPr>
            <a:cxnSpLocks/>
            <a:endCxn id="43" idx="2"/>
          </p:cNvCxnSpPr>
          <p:nvPr/>
        </p:nvCxnSpPr>
        <p:spPr>
          <a:xfrm rot="5400000" flipH="1" flipV="1">
            <a:off x="7607635" y="2127146"/>
            <a:ext cx="314853" cy="280779"/>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Connector: Elbow 57">
            <a:extLst>
              <a:ext uri="{FF2B5EF4-FFF2-40B4-BE49-F238E27FC236}">
                <a16:creationId xmlns:a16="http://schemas.microsoft.com/office/drawing/2014/main" xmlns="" id="{9E57A5AC-F011-47C2-A25B-30CEE25EF76B}"/>
              </a:ext>
            </a:extLst>
          </p:cNvPr>
          <p:cNvCxnSpPr/>
          <p:nvPr/>
        </p:nvCxnSpPr>
        <p:spPr>
          <a:xfrm flipV="1">
            <a:off x="8135232" y="1923642"/>
            <a:ext cx="328133" cy="103957"/>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Arrow: Up-Down 58">
            <a:extLst>
              <a:ext uri="{FF2B5EF4-FFF2-40B4-BE49-F238E27FC236}">
                <a16:creationId xmlns:a16="http://schemas.microsoft.com/office/drawing/2014/main" xmlns="" id="{1E832B80-50F8-494B-9924-0B44FE53F80E}"/>
              </a:ext>
            </a:extLst>
          </p:cNvPr>
          <p:cNvSpPr/>
          <p:nvPr/>
        </p:nvSpPr>
        <p:spPr>
          <a:xfrm rot="10800000">
            <a:off x="583251" y="3484864"/>
            <a:ext cx="203771" cy="744792"/>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cxnSp>
        <p:nvCxnSpPr>
          <p:cNvPr id="63" name="Connector: Elbow 62">
            <a:extLst>
              <a:ext uri="{FF2B5EF4-FFF2-40B4-BE49-F238E27FC236}">
                <a16:creationId xmlns:a16="http://schemas.microsoft.com/office/drawing/2014/main" xmlns="" id="{415175FF-8C84-4A09-8E96-357E01371D48}"/>
              </a:ext>
            </a:extLst>
          </p:cNvPr>
          <p:cNvCxnSpPr>
            <a:stCxn id="42" idx="2"/>
            <a:endCxn id="38" idx="3"/>
          </p:cNvCxnSpPr>
          <p:nvPr/>
        </p:nvCxnSpPr>
        <p:spPr>
          <a:xfrm rot="16200000" flipH="1">
            <a:off x="5247096" y="524785"/>
            <a:ext cx="179050" cy="3950289"/>
          </a:xfrm>
          <a:prstGeom prst="bentConnector3">
            <a:avLst>
              <a:gd name="adj1" fmla="val 227674"/>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Connector: Elbow 64">
            <a:extLst>
              <a:ext uri="{FF2B5EF4-FFF2-40B4-BE49-F238E27FC236}">
                <a16:creationId xmlns:a16="http://schemas.microsoft.com/office/drawing/2014/main" xmlns="" id="{9798A6E7-71A7-4B24-82CD-2964AA517854}"/>
              </a:ext>
            </a:extLst>
          </p:cNvPr>
          <p:cNvCxnSpPr>
            <a:cxnSpLocks/>
            <a:stCxn id="40" idx="1"/>
            <a:endCxn id="43" idx="0"/>
          </p:cNvCxnSpPr>
          <p:nvPr/>
        </p:nvCxnSpPr>
        <p:spPr>
          <a:xfrm rot="16200000" flipH="1">
            <a:off x="6037708" y="7188"/>
            <a:ext cx="91163" cy="3644322"/>
          </a:xfrm>
          <a:prstGeom prst="bentConnector3">
            <a:avLst>
              <a:gd name="adj1" fmla="val -468814"/>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8" name="Rectangle 67">
            <a:extLst>
              <a:ext uri="{FF2B5EF4-FFF2-40B4-BE49-F238E27FC236}">
                <a16:creationId xmlns:a16="http://schemas.microsoft.com/office/drawing/2014/main" xmlns="" id="{9B52CA95-3B00-40EC-8AB4-194817F5641F}"/>
              </a:ext>
            </a:extLst>
          </p:cNvPr>
          <p:cNvSpPr/>
          <p:nvPr/>
        </p:nvSpPr>
        <p:spPr>
          <a:xfrm>
            <a:off x="3747615" y="4807308"/>
            <a:ext cx="459563" cy="23517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1200" dirty="0"/>
              <a:t>APP</a:t>
            </a:r>
            <a:endParaRPr lang="en-IN" sz="1000" dirty="0"/>
          </a:p>
        </p:txBody>
      </p:sp>
      <p:sp>
        <p:nvSpPr>
          <p:cNvPr id="69" name="Rectangle 68">
            <a:extLst>
              <a:ext uri="{FF2B5EF4-FFF2-40B4-BE49-F238E27FC236}">
                <a16:creationId xmlns:a16="http://schemas.microsoft.com/office/drawing/2014/main" xmlns="" id="{E9BBA9BA-7677-402E-8DC2-B4068AF96A39}"/>
              </a:ext>
            </a:extLst>
          </p:cNvPr>
          <p:cNvSpPr/>
          <p:nvPr/>
        </p:nvSpPr>
        <p:spPr>
          <a:xfrm>
            <a:off x="2385421" y="4830899"/>
            <a:ext cx="459563" cy="23517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1200" dirty="0"/>
              <a:t>APP</a:t>
            </a:r>
            <a:endParaRPr lang="en-IN" sz="1000" dirty="0"/>
          </a:p>
        </p:txBody>
      </p:sp>
      <p:cxnSp>
        <p:nvCxnSpPr>
          <p:cNvPr id="71" name="Connector: Elbow 70">
            <a:extLst>
              <a:ext uri="{FF2B5EF4-FFF2-40B4-BE49-F238E27FC236}">
                <a16:creationId xmlns:a16="http://schemas.microsoft.com/office/drawing/2014/main" xmlns="" id="{2333FAF1-EF8B-4BA1-A9AC-D74867C87AEA}"/>
              </a:ext>
            </a:extLst>
          </p:cNvPr>
          <p:cNvCxnSpPr>
            <a:cxnSpLocks/>
          </p:cNvCxnSpPr>
          <p:nvPr/>
        </p:nvCxnSpPr>
        <p:spPr>
          <a:xfrm rot="16200000" flipH="1">
            <a:off x="2560865" y="5120415"/>
            <a:ext cx="605063" cy="496384"/>
          </a:xfrm>
          <a:prstGeom prst="bentConnector2">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Connector: Elbow 72">
            <a:extLst>
              <a:ext uri="{FF2B5EF4-FFF2-40B4-BE49-F238E27FC236}">
                <a16:creationId xmlns:a16="http://schemas.microsoft.com/office/drawing/2014/main" xmlns="" id="{2E707107-3520-4886-8C26-5682EE643F08}"/>
              </a:ext>
            </a:extLst>
          </p:cNvPr>
          <p:cNvCxnSpPr>
            <a:cxnSpLocks/>
          </p:cNvCxnSpPr>
          <p:nvPr/>
        </p:nvCxnSpPr>
        <p:spPr>
          <a:xfrm rot="5400000">
            <a:off x="3698698" y="5113995"/>
            <a:ext cx="319998" cy="237400"/>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nector: Elbow 15">
            <a:extLst>
              <a:ext uri="{FF2B5EF4-FFF2-40B4-BE49-F238E27FC236}">
                <a16:creationId xmlns:a16="http://schemas.microsoft.com/office/drawing/2014/main" xmlns="" id="{387EF49F-2472-4E06-8B87-0713C13DFCF5}"/>
              </a:ext>
            </a:extLst>
          </p:cNvPr>
          <p:cNvCxnSpPr>
            <a:cxnSpLocks/>
          </p:cNvCxnSpPr>
          <p:nvPr/>
        </p:nvCxnSpPr>
        <p:spPr>
          <a:xfrm rot="5400000">
            <a:off x="7743646" y="5406612"/>
            <a:ext cx="306323" cy="222729"/>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Rectangle 49">
            <a:extLst>
              <a:ext uri="{FF2B5EF4-FFF2-40B4-BE49-F238E27FC236}">
                <a16:creationId xmlns:a16="http://schemas.microsoft.com/office/drawing/2014/main" xmlns="" id="{99E7BF47-CFA8-4DF8-8AB5-57EF9C41CBE6}"/>
              </a:ext>
            </a:extLst>
          </p:cNvPr>
          <p:cNvSpPr/>
          <p:nvPr/>
        </p:nvSpPr>
        <p:spPr>
          <a:xfrm>
            <a:off x="10941515" y="2617069"/>
            <a:ext cx="459563" cy="23517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1200" dirty="0"/>
              <a:t>APP</a:t>
            </a:r>
            <a:endParaRPr lang="en-IN" sz="1000" dirty="0"/>
          </a:p>
        </p:txBody>
      </p:sp>
      <p:sp>
        <p:nvSpPr>
          <p:cNvPr id="51" name="Rectangle 50">
            <a:extLst>
              <a:ext uri="{FF2B5EF4-FFF2-40B4-BE49-F238E27FC236}">
                <a16:creationId xmlns:a16="http://schemas.microsoft.com/office/drawing/2014/main" xmlns="" id="{0F8DAE42-FB9F-44BA-BA81-D6989E63AF33}"/>
              </a:ext>
            </a:extLst>
          </p:cNvPr>
          <p:cNvSpPr/>
          <p:nvPr/>
        </p:nvSpPr>
        <p:spPr>
          <a:xfrm>
            <a:off x="10875282" y="4536458"/>
            <a:ext cx="459563" cy="23517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1200" dirty="0"/>
              <a:t>APP</a:t>
            </a:r>
            <a:endParaRPr lang="en-IN" sz="1000" dirty="0"/>
          </a:p>
        </p:txBody>
      </p:sp>
      <p:cxnSp>
        <p:nvCxnSpPr>
          <p:cNvPr id="22" name="Connector: Elbow 21">
            <a:extLst>
              <a:ext uri="{FF2B5EF4-FFF2-40B4-BE49-F238E27FC236}">
                <a16:creationId xmlns:a16="http://schemas.microsoft.com/office/drawing/2014/main" xmlns="" id="{AC260402-999A-4A3A-AE76-4A00267E1E7A}"/>
              </a:ext>
            </a:extLst>
          </p:cNvPr>
          <p:cNvCxnSpPr>
            <a:stCxn id="51" idx="2"/>
          </p:cNvCxnSpPr>
          <p:nvPr/>
        </p:nvCxnSpPr>
        <p:spPr>
          <a:xfrm rot="5400000">
            <a:off x="8995502" y="3561577"/>
            <a:ext cx="899505" cy="3319621"/>
          </a:xfrm>
          <a:prstGeom prst="bentConnector2">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Connector: Elbow 31">
            <a:extLst>
              <a:ext uri="{FF2B5EF4-FFF2-40B4-BE49-F238E27FC236}">
                <a16:creationId xmlns:a16="http://schemas.microsoft.com/office/drawing/2014/main" xmlns="" id="{7E12363E-7C2F-4CD0-9857-1F79C0CEFD7B}"/>
              </a:ext>
            </a:extLst>
          </p:cNvPr>
          <p:cNvCxnSpPr>
            <a:endCxn id="30" idx="1"/>
          </p:cNvCxnSpPr>
          <p:nvPr/>
        </p:nvCxnSpPr>
        <p:spPr>
          <a:xfrm rot="10800000" flipV="1">
            <a:off x="7550000" y="2706496"/>
            <a:ext cx="3391514" cy="1594542"/>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Flowchart: Magnetic Disk 33">
            <a:extLst>
              <a:ext uri="{FF2B5EF4-FFF2-40B4-BE49-F238E27FC236}">
                <a16:creationId xmlns:a16="http://schemas.microsoft.com/office/drawing/2014/main" xmlns="" id="{BB1B8222-41B5-4FA7-B798-0207372495D3}"/>
              </a:ext>
            </a:extLst>
          </p:cNvPr>
          <p:cNvSpPr/>
          <p:nvPr/>
        </p:nvSpPr>
        <p:spPr>
          <a:xfrm>
            <a:off x="8867514" y="5042484"/>
            <a:ext cx="620524" cy="246310"/>
          </a:xfrm>
          <a:prstGeom prst="flowChartMagneticDisk">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100" dirty="0"/>
              <a:t>R MQ</a:t>
            </a:r>
          </a:p>
        </p:txBody>
      </p:sp>
      <p:sp>
        <p:nvSpPr>
          <p:cNvPr id="53" name="Title 1">
            <a:extLst>
              <a:ext uri="{FF2B5EF4-FFF2-40B4-BE49-F238E27FC236}">
                <a16:creationId xmlns:a16="http://schemas.microsoft.com/office/drawing/2014/main" xmlns="" id="{AD18ADD9-E83E-442E-83F4-7BBE207CF64B}"/>
              </a:ext>
            </a:extLst>
          </p:cNvPr>
          <p:cNvSpPr txBox="1">
            <a:spLocks/>
          </p:cNvSpPr>
          <p:nvPr/>
        </p:nvSpPr>
        <p:spPr>
          <a:xfrm>
            <a:off x="674544" y="0"/>
            <a:ext cx="115174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a:lstStyle>
          <a:p>
            <a:r>
              <a:rPr lang="en-US" sz="1800" dirty="0"/>
              <a:t>IBM – HCL – BlueBarricade Blockchain Services Architecture and Infrastructure in GSSD Futuristic Roadmap perquisites </a:t>
            </a:r>
          </a:p>
        </p:txBody>
      </p:sp>
    </p:spTree>
    <p:extLst>
      <p:ext uri="{BB962C8B-B14F-4D97-AF65-F5344CB8AC3E}">
        <p14:creationId xmlns:p14="http://schemas.microsoft.com/office/powerpoint/2010/main" val="346158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5E420C-FFE7-2A4D-9D94-B8294540703A}"/>
              </a:ext>
            </a:extLst>
          </p:cNvPr>
          <p:cNvSpPr>
            <a:spLocks noGrp="1"/>
          </p:cNvSpPr>
          <p:nvPr>
            <p:ph type="title"/>
          </p:nvPr>
        </p:nvSpPr>
        <p:spPr/>
        <p:txBody>
          <a:bodyPr/>
          <a:lstStyle/>
          <a:p>
            <a:r>
              <a:rPr lang="en-US" dirty="0"/>
              <a:t>Activities to date (under the radar and without budget so far)</a:t>
            </a:r>
          </a:p>
        </p:txBody>
      </p:sp>
      <p:sp>
        <p:nvSpPr>
          <p:cNvPr id="3" name="Content Placeholder 2">
            <a:extLst>
              <a:ext uri="{FF2B5EF4-FFF2-40B4-BE49-F238E27FC236}">
                <a16:creationId xmlns:a16="http://schemas.microsoft.com/office/drawing/2014/main" xmlns="" id="{64C1C26B-1EF9-284B-95D5-4B2615820B58}"/>
              </a:ext>
            </a:extLst>
          </p:cNvPr>
          <p:cNvSpPr>
            <a:spLocks noGrp="1"/>
          </p:cNvSpPr>
          <p:nvPr>
            <p:ph idx="1"/>
          </p:nvPr>
        </p:nvSpPr>
        <p:spPr>
          <a:xfrm>
            <a:off x="406400" y="1819278"/>
            <a:ext cx="11379200" cy="4525963"/>
          </a:xfrm>
        </p:spPr>
        <p:txBody>
          <a:bodyPr/>
          <a:lstStyle/>
          <a:p>
            <a:r>
              <a:rPr lang="en-US" sz="2400" dirty="0"/>
              <a:t>Discussions with IBM to understand IBM Blockchain Platform</a:t>
            </a:r>
          </a:p>
          <a:p>
            <a:r>
              <a:rPr lang="en-US" sz="2400" dirty="0"/>
              <a:t>Discussions with HCL Blockchain Team (D&amp;A) to engage, align and collaborate</a:t>
            </a:r>
          </a:p>
          <a:p>
            <a:r>
              <a:rPr lang="en-US" sz="2400" dirty="0"/>
              <a:t>Discussions with Volvo Group IT </a:t>
            </a:r>
            <a:r>
              <a:rPr lang="en-US" sz="2400" dirty="0" err="1"/>
              <a:t>CoE</a:t>
            </a:r>
            <a:r>
              <a:rPr lang="en-US" sz="2400" dirty="0"/>
              <a:t> Blockchain team</a:t>
            </a:r>
          </a:p>
          <a:p>
            <a:r>
              <a:rPr lang="en-US" sz="2400" dirty="0"/>
              <a:t>Briefly explored open source Hyperledger on </a:t>
            </a:r>
            <a:r>
              <a:rPr lang="en-US" sz="2400" dirty="0" err="1"/>
              <a:t>LinuxOne</a:t>
            </a:r>
            <a:endParaRPr lang="en-US" sz="2400" dirty="0"/>
          </a:p>
          <a:p>
            <a:r>
              <a:rPr lang="en-US" sz="2400" dirty="0"/>
              <a:t>Brief discussions with new clients (</a:t>
            </a:r>
            <a:r>
              <a:rPr lang="en-US" sz="2400" dirty="0" err="1"/>
              <a:t>Skatteverket</a:t>
            </a:r>
            <a:r>
              <a:rPr lang="en-US" sz="2400" dirty="0"/>
              <a:t>, </a:t>
            </a:r>
            <a:r>
              <a:rPr lang="en-US" sz="2400" dirty="0" err="1"/>
              <a:t>Klarna</a:t>
            </a:r>
            <a:r>
              <a:rPr lang="en-US" sz="2400" dirty="0"/>
              <a:t>, Spotify)</a:t>
            </a:r>
          </a:p>
        </p:txBody>
      </p:sp>
    </p:spTree>
    <p:extLst>
      <p:ext uri="{BB962C8B-B14F-4D97-AF65-F5344CB8AC3E}">
        <p14:creationId xmlns:p14="http://schemas.microsoft.com/office/powerpoint/2010/main" val="315967532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E2548E-16EB-46F1-8A49-770F0CBC4738}"/>
              </a:ext>
            </a:extLst>
          </p:cNvPr>
          <p:cNvSpPr>
            <a:spLocks noGrp="1"/>
          </p:cNvSpPr>
          <p:nvPr>
            <p:ph type="title"/>
          </p:nvPr>
        </p:nvSpPr>
        <p:spPr>
          <a:xfrm>
            <a:off x="4644886" y="315131"/>
            <a:ext cx="10515600" cy="1325563"/>
          </a:xfrm>
        </p:spPr>
        <p:txBody>
          <a:bodyPr>
            <a:normAutofit/>
          </a:bodyPr>
          <a:lstStyle/>
          <a:p>
            <a:r>
              <a:rPr lang="en-IN" sz="1800" b="1" dirty="0"/>
              <a:t>GSSD Integration Services</a:t>
            </a:r>
          </a:p>
        </p:txBody>
      </p:sp>
      <p:sp>
        <p:nvSpPr>
          <p:cNvPr id="3" name="TextBox 2">
            <a:extLst>
              <a:ext uri="{FF2B5EF4-FFF2-40B4-BE49-F238E27FC236}">
                <a16:creationId xmlns:a16="http://schemas.microsoft.com/office/drawing/2014/main" xmlns="" id="{1EDD2439-4BFC-45A6-B398-DB2E44297D06}"/>
              </a:ext>
            </a:extLst>
          </p:cNvPr>
          <p:cNvSpPr txBox="1"/>
          <p:nvPr/>
        </p:nvSpPr>
        <p:spPr>
          <a:xfrm>
            <a:off x="503509" y="1192695"/>
            <a:ext cx="5382044" cy="55092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600" dirty="0"/>
              <a:t>Current Offering :</a:t>
            </a:r>
          </a:p>
          <a:p>
            <a:pPr marL="285750" indent="-285750">
              <a:buFontTx/>
              <a:buChar char="-"/>
            </a:pPr>
            <a:r>
              <a:rPr lang="en-IN" sz="1600" dirty="0"/>
              <a:t>Messaging Oriented Middleware</a:t>
            </a:r>
          </a:p>
          <a:p>
            <a:pPr marL="895243" lvl="1" indent="-285750">
              <a:buFontTx/>
              <a:buChar char="-"/>
            </a:pPr>
            <a:r>
              <a:rPr lang="en-IN" sz="1600" dirty="0"/>
              <a:t>Point-Point</a:t>
            </a:r>
          </a:p>
          <a:p>
            <a:pPr marL="895243" lvl="1" indent="-285750">
              <a:buFontTx/>
              <a:buChar char="-"/>
            </a:pPr>
            <a:r>
              <a:rPr lang="en-IN" sz="1600" dirty="0"/>
              <a:t>Publish-Subscribe</a:t>
            </a:r>
          </a:p>
          <a:p>
            <a:pPr marL="895243" lvl="1" indent="-285750">
              <a:buFontTx/>
              <a:buChar char="-"/>
            </a:pPr>
            <a:r>
              <a:rPr lang="en-IN" sz="1600" dirty="0"/>
              <a:t>Request-Reply</a:t>
            </a:r>
          </a:p>
          <a:p>
            <a:pPr marL="285750" indent="-285750">
              <a:buFontTx/>
              <a:buChar char="-"/>
            </a:pPr>
            <a:r>
              <a:rPr lang="en-IN" sz="1600" dirty="0"/>
              <a:t>Gateway</a:t>
            </a:r>
          </a:p>
          <a:p>
            <a:pPr marL="895243" lvl="1" indent="-285750">
              <a:buFontTx/>
              <a:buChar char="-"/>
            </a:pPr>
            <a:r>
              <a:rPr lang="en-IN" sz="1600" dirty="0"/>
              <a:t>Messaging Gateways</a:t>
            </a:r>
          </a:p>
          <a:p>
            <a:pPr marL="895243" lvl="1" indent="-285750">
              <a:buFontTx/>
              <a:buChar char="-"/>
            </a:pPr>
            <a:r>
              <a:rPr lang="en-IN" sz="1600" dirty="0"/>
              <a:t>HTTP to MQ (vice-versa)</a:t>
            </a:r>
          </a:p>
          <a:p>
            <a:pPr marL="895243" lvl="1" indent="-285750">
              <a:buFontTx/>
              <a:buChar char="-"/>
            </a:pPr>
            <a:r>
              <a:rPr lang="en-IN" sz="1600" dirty="0"/>
              <a:t>Secure Web Service</a:t>
            </a:r>
          </a:p>
          <a:p>
            <a:pPr marL="285750" indent="-285750">
              <a:buFontTx/>
              <a:buChar char="-"/>
            </a:pPr>
            <a:r>
              <a:rPr lang="en-IN" sz="1600" dirty="0"/>
              <a:t>Managed File Transfer</a:t>
            </a:r>
          </a:p>
          <a:p>
            <a:pPr marL="895243" lvl="1" indent="-285750">
              <a:buFontTx/>
              <a:buChar char="-"/>
            </a:pPr>
            <a:r>
              <a:rPr lang="en-IN" sz="1600" dirty="0"/>
              <a:t>Support Industry Standard Protocols</a:t>
            </a:r>
          </a:p>
          <a:p>
            <a:pPr marL="285750" indent="-285750">
              <a:buFontTx/>
              <a:buChar char="-"/>
            </a:pPr>
            <a:r>
              <a:rPr lang="en-IN" sz="1600" dirty="0"/>
              <a:t>Enterprise Service Bus</a:t>
            </a:r>
          </a:p>
          <a:p>
            <a:pPr marL="895243" lvl="1" indent="-285750">
              <a:buFontTx/>
              <a:buChar char="-"/>
            </a:pPr>
            <a:r>
              <a:rPr lang="en-IN" sz="1600" dirty="0"/>
              <a:t>Routing &amp; Transformation</a:t>
            </a:r>
          </a:p>
          <a:p>
            <a:pPr marL="285750" indent="-285750">
              <a:buFontTx/>
              <a:buChar char="-"/>
            </a:pPr>
            <a:r>
              <a:rPr lang="en-IN" sz="1600" dirty="0"/>
              <a:t>Portals</a:t>
            </a:r>
          </a:p>
          <a:p>
            <a:pPr marL="895243" lvl="1" indent="-285750">
              <a:buFontTx/>
              <a:buChar char="-"/>
            </a:pPr>
            <a:r>
              <a:rPr lang="en-IN" sz="1600" dirty="0"/>
              <a:t>Config Management Database</a:t>
            </a:r>
          </a:p>
          <a:p>
            <a:pPr marL="895243" lvl="1" indent="-285750">
              <a:buFontTx/>
              <a:buChar char="-"/>
            </a:pPr>
            <a:r>
              <a:rPr lang="en-IN" sz="1600" dirty="0"/>
              <a:t>Request , Provisioning and Deployment</a:t>
            </a:r>
          </a:p>
          <a:p>
            <a:pPr marL="895243" lvl="1" indent="-285750">
              <a:buFontTx/>
              <a:buChar char="-"/>
            </a:pPr>
            <a:r>
              <a:rPr lang="en-IN" sz="1600" dirty="0"/>
              <a:t>Self-Service &amp; Administration</a:t>
            </a:r>
          </a:p>
          <a:p>
            <a:pPr marL="285750" indent="-285750">
              <a:buFontTx/>
              <a:buChar char="-"/>
            </a:pPr>
            <a:r>
              <a:rPr lang="en-IN" sz="1600" dirty="0"/>
              <a:t>Monitoring &amp; Logging</a:t>
            </a:r>
          </a:p>
          <a:p>
            <a:pPr marL="285750" indent="-285750">
              <a:buFontTx/>
              <a:buChar char="-"/>
            </a:pPr>
            <a:r>
              <a:rPr lang="en-IN" sz="1600" dirty="0"/>
              <a:t>Security</a:t>
            </a:r>
          </a:p>
          <a:p>
            <a:pPr marL="895243" lvl="1" indent="-285750">
              <a:buFontTx/>
              <a:buChar char="-"/>
            </a:pPr>
            <a:r>
              <a:rPr lang="en-IN" sz="1600" dirty="0"/>
              <a:t>Encryption</a:t>
            </a:r>
          </a:p>
          <a:p>
            <a:pPr marL="895243" lvl="1" indent="-285750">
              <a:buFontTx/>
              <a:buChar char="-"/>
            </a:pPr>
            <a:r>
              <a:rPr lang="en-IN" sz="1600" dirty="0"/>
              <a:t>Authorization &amp; Authentication</a:t>
            </a:r>
          </a:p>
          <a:p>
            <a:pPr marL="895243" lvl="1" indent="-285750">
              <a:buFontTx/>
              <a:buChar char="-"/>
            </a:pPr>
            <a:endParaRPr lang="en-IN" sz="1600" dirty="0"/>
          </a:p>
        </p:txBody>
      </p:sp>
      <p:sp>
        <p:nvSpPr>
          <p:cNvPr id="4" name="TextBox 3">
            <a:extLst>
              <a:ext uri="{FF2B5EF4-FFF2-40B4-BE49-F238E27FC236}">
                <a16:creationId xmlns:a16="http://schemas.microsoft.com/office/drawing/2014/main" xmlns="" id="{873093A0-5B0C-4A35-90A0-B9FFC703FEA2}"/>
              </a:ext>
            </a:extLst>
          </p:cNvPr>
          <p:cNvSpPr txBox="1"/>
          <p:nvPr/>
        </p:nvSpPr>
        <p:spPr>
          <a:xfrm>
            <a:off x="6269868" y="1192695"/>
            <a:ext cx="4996069" cy="55092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600" dirty="0"/>
              <a:t>Next-Gen Offering :</a:t>
            </a:r>
          </a:p>
          <a:p>
            <a:pPr marL="285750" indent="-285750">
              <a:buFontTx/>
              <a:buChar char="-"/>
            </a:pPr>
            <a:r>
              <a:rPr lang="en-IN" sz="1600" dirty="0"/>
              <a:t>Hybrid Cloud</a:t>
            </a:r>
          </a:p>
          <a:p>
            <a:pPr marL="895243" lvl="1" indent="-285750">
              <a:buFontTx/>
              <a:buChar char="-"/>
            </a:pPr>
            <a:r>
              <a:rPr lang="en-IN" sz="1600" dirty="0"/>
              <a:t>Public Cloud Native messaging</a:t>
            </a:r>
          </a:p>
          <a:p>
            <a:pPr marL="895243" lvl="1" indent="-285750">
              <a:buFontTx/>
              <a:buChar char="-"/>
            </a:pPr>
            <a:r>
              <a:rPr lang="en-IN" sz="1600" dirty="0"/>
              <a:t>Integration for modern Applications (IAAS / PAAS / SAAS ) and for micro-services</a:t>
            </a:r>
          </a:p>
          <a:p>
            <a:pPr marL="895243" lvl="1" indent="-285750">
              <a:buFontTx/>
              <a:buChar char="-"/>
            </a:pPr>
            <a:r>
              <a:rPr lang="en-IN" sz="1600" dirty="0"/>
              <a:t>Integration Platform As A Service</a:t>
            </a:r>
          </a:p>
          <a:p>
            <a:pPr marL="285750" indent="-285750">
              <a:buFontTx/>
              <a:buChar char="-"/>
            </a:pPr>
            <a:r>
              <a:rPr lang="en-IN" sz="1600" dirty="0"/>
              <a:t>Gateway </a:t>
            </a:r>
          </a:p>
          <a:p>
            <a:pPr marL="895243" lvl="1" indent="-285750">
              <a:buFontTx/>
              <a:buChar char="-"/>
            </a:pPr>
            <a:r>
              <a:rPr lang="en-IN" sz="1600" dirty="0"/>
              <a:t>Send/Receive messages between Cloud Native &amp; On-Premise Messaging Backbone</a:t>
            </a:r>
          </a:p>
          <a:p>
            <a:pPr marL="285750" indent="-285750">
              <a:buFontTx/>
              <a:buChar char="-"/>
            </a:pPr>
            <a:r>
              <a:rPr lang="en-IN" sz="1600" dirty="0"/>
              <a:t>API Management</a:t>
            </a:r>
          </a:p>
          <a:p>
            <a:pPr marL="895243" lvl="1" indent="-285750">
              <a:buFontTx/>
              <a:buChar char="-"/>
            </a:pPr>
            <a:r>
              <a:rPr lang="en-IN" sz="1600" dirty="0"/>
              <a:t>Manage / Monetize / Analytics / Products</a:t>
            </a:r>
          </a:p>
          <a:p>
            <a:pPr marL="895243" lvl="1" indent="-285750">
              <a:buFontTx/>
              <a:buChar char="-"/>
            </a:pPr>
            <a:r>
              <a:rPr lang="en-IN" sz="1600" dirty="0"/>
              <a:t>Secure , Compose , Cache &amp; Control API’s &amp; Events</a:t>
            </a:r>
          </a:p>
          <a:p>
            <a:pPr marL="285750" indent="-285750">
              <a:buFontTx/>
              <a:buChar char="-"/>
            </a:pPr>
            <a:r>
              <a:rPr lang="en-IN" sz="1600" dirty="0"/>
              <a:t>Portals</a:t>
            </a:r>
          </a:p>
          <a:p>
            <a:pPr marL="895243" lvl="1" indent="-285750">
              <a:buFontTx/>
              <a:buChar char="-"/>
            </a:pPr>
            <a:r>
              <a:rPr lang="en-IN" sz="1600" dirty="0"/>
              <a:t>Service Catalogue</a:t>
            </a:r>
          </a:p>
          <a:p>
            <a:pPr marL="895243" lvl="1" indent="-285750">
              <a:buFontTx/>
              <a:buChar char="-"/>
            </a:pPr>
            <a:r>
              <a:rPr lang="en-IN" sz="1600" dirty="0"/>
              <a:t>Centralized Governance </a:t>
            </a:r>
          </a:p>
          <a:p>
            <a:pPr marL="895243" lvl="1" indent="-285750">
              <a:buFontTx/>
              <a:buChar char="-"/>
            </a:pPr>
            <a:r>
              <a:rPr lang="en-IN" sz="1600" dirty="0"/>
              <a:t>Developer Portal for API</a:t>
            </a:r>
          </a:p>
          <a:p>
            <a:pPr marL="895243" lvl="1" indent="-285750">
              <a:buFontTx/>
              <a:buChar char="-"/>
            </a:pPr>
            <a:r>
              <a:rPr lang="en-IN" sz="1600" dirty="0"/>
              <a:t>Automated Provisioning and Configuration</a:t>
            </a:r>
          </a:p>
          <a:p>
            <a:pPr marL="285750" indent="-285750">
              <a:buFontTx/>
              <a:buChar char="-"/>
            </a:pPr>
            <a:r>
              <a:rPr lang="en-IN" sz="1600" dirty="0"/>
              <a:t>Compliance &amp; Data Protection</a:t>
            </a:r>
          </a:p>
          <a:p>
            <a:pPr marL="285750" indent="-285750">
              <a:buFontTx/>
              <a:buChar char="-"/>
            </a:pPr>
            <a:r>
              <a:rPr lang="en-IN" sz="1600" b="1" dirty="0"/>
              <a:t>New Protocols</a:t>
            </a:r>
          </a:p>
          <a:p>
            <a:pPr marL="895243" lvl="1" indent="-285750">
              <a:buFontTx/>
              <a:buChar char="-"/>
            </a:pPr>
            <a:r>
              <a:rPr lang="en-IN" sz="1600" b="1" dirty="0"/>
              <a:t>RESTFUL API’s</a:t>
            </a:r>
          </a:p>
          <a:p>
            <a:pPr marL="895243" lvl="1" indent="-285750">
              <a:buFontTx/>
              <a:buChar char="-"/>
            </a:pPr>
            <a:r>
              <a:rPr lang="en-IN" sz="1600" b="1" dirty="0"/>
              <a:t>JSON</a:t>
            </a:r>
          </a:p>
        </p:txBody>
      </p:sp>
      <p:sp>
        <p:nvSpPr>
          <p:cNvPr id="5" name="Title 1">
            <a:extLst>
              <a:ext uri="{FF2B5EF4-FFF2-40B4-BE49-F238E27FC236}">
                <a16:creationId xmlns:a16="http://schemas.microsoft.com/office/drawing/2014/main" xmlns="" id="{6BACC6BC-A65F-4F33-8A94-999B11DCED2A}"/>
              </a:ext>
            </a:extLst>
          </p:cNvPr>
          <p:cNvSpPr txBox="1">
            <a:spLocks/>
          </p:cNvSpPr>
          <p:nvPr/>
        </p:nvSpPr>
        <p:spPr>
          <a:xfrm>
            <a:off x="674544" y="0"/>
            <a:ext cx="115174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a:lstStyle>
          <a:p>
            <a:r>
              <a:rPr lang="en-US" sz="1800" dirty="0"/>
              <a:t>IBM – HCL – BlueBarricade Blockchain Services Architecture and Infrastructure in GSSD Futuristic Roadmap perquisites </a:t>
            </a:r>
          </a:p>
        </p:txBody>
      </p:sp>
    </p:spTree>
    <p:extLst>
      <p:ext uri="{BB962C8B-B14F-4D97-AF65-F5344CB8AC3E}">
        <p14:creationId xmlns:p14="http://schemas.microsoft.com/office/powerpoint/2010/main" val="135299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672370" y="626452"/>
            <a:ext cx="8712628"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45" name="TextBox 44"/>
          <p:cNvSpPr txBox="1"/>
          <p:nvPr/>
        </p:nvSpPr>
        <p:spPr>
          <a:xfrm>
            <a:off x="1662486" y="129752"/>
            <a:ext cx="2834110"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51" hangingPunct="0"/>
            <a:r>
              <a:rPr lang="en-US" sz="3094" dirty="0" err="1">
                <a:solidFill>
                  <a:srgbClr val="00B050"/>
                </a:solidFill>
                <a:latin typeface="+mj-lt"/>
                <a:ea typeface="+mj-ea"/>
                <a:cs typeface="+mj-cs"/>
                <a:sym typeface="Helvetica Neue"/>
              </a:rPr>
              <a:t>GreenBay</a:t>
            </a:r>
            <a:r>
              <a:rPr lang="en-US" sz="3094" dirty="0">
                <a:solidFill>
                  <a:srgbClr val="00B050"/>
                </a:solidFill>
                <a:latin typeface="+mj-lt"/>
                <a:ea typeface="+mj-ea"/>
                <a:cs typeface="+mj-cs"/>
                <a:sym typeface="Helvetica Neue"/>
              </a:rPr>
              <a:t> System</a:t>
            </a:r>
          </a:p>
        </p:txBody>
      </p:sp>
      <p:sp>
        <p:nvSpPr>
          <p:cNvPr id="126" name="Rectangle 125"/>
          <p:cNvSpPr/>
          <p:nvPr/>
        </p:nvSpPr>
        <p:spPr>
          <a:xfrm>
            <a:off x="2359500" y="1565476"/>
            <a:ext cx="2890240" cy="758990"/>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406" dirty="0">
                <a:solidFill>
                  <a:schemeClr val="bg1"/>
                </a:solidFill>
              </a:rPr>
              <a:t>Greenbaydonation.com</a:t>
            </a:r>
            <a:endParaRPr lang="en-US" sz="844" dirty="0">
              <a:solidFill>
                <a:schemeClr val="bg1"/>
              </a:solidFill>
            </a:endParaRPr>
          </a:p>
        </p:txBody>
      </p:sp>
      <p:sp>
        <p:nvSpPr>
          <p:cNvPr id="41" name="Rectangle 40"/>
          <p:cNvSpPr/>
          <p:nvPr/>
        </p:nvSpPr>
        <p:spPr>
          <a:xfrm>
            <a:off x="2359500" y="3263489"/>
            <a:ext cx="2890240" cy="758990"/>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406" dirty="0">
                <a:solidFill>
                  <a:schemeClr val="bg1"/>
                </a:solidFill>
              </a:rPr>
              <a:t>Greenbaypayment.com</a:t>
            </a:r>
            <a:endParaRPr lang="en-US" sz="844" dirty="0">
              <a:solidFill>
                <a:schemeClr val="bg1"/>
              </a:solidFill>
            </a:endParaRPr>
          </a:p>
        </p:txBody>
      </p:sp>
      <p:sp>
        <p:nvSpPr>
          <p:cNvPr id="42" name="Rectangle 41"/>
          <p:cNvSpPr/>
          <p:nvPr/>
        </p:nvSpPr>
        <p:spPr>
          <a:xfrm>
            <a:off x="6505623" y="3263489"/>
            <a:ext cx="2890240" cy="758990"/>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406" dirty="0">
                <a:solidFill>
                  <a:schemeClr val="bg1"/>
                </a:solidFill>
              </a:rPr>
              <a:t>Greenbayproject.com</a:t>
            </a:r>
            <a:endParaRPr lang="en-US" sz="844" dirty="0">
              <a:solidFill>
                <a:schemeClr val="bg1"/>
              </a:solidFill>
            </a:endParaRPr>
          </a:p>
        </p:txBody>
      </p:sp>
      <p:sp>
        <p:nvSpPr>
          <p:cNvPr id="43" name="Rectangle 42"/>
          <p:cNvSpPr/>
          <p:nvPr/>
        </p:nvSpPr>
        <p:spPr>
          <a:xfrm>
            <a:off x="6505623" y="1540747"/>
            <a:ext cx="2890240" cy="758990"/>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406" dirty="0">
                <a:solidFill>
                  <a:schemeClr val="bg1"/>
                </a:solidFill>
              </a:rPr>
              <a:t>Greenbaytransfer.com</a:t>
            </a:r>
            <a:endParaRPr lang="en-US" sz="844" dirty="0">
              <a:solidFill>
                <a:schemeClr val="bg1"/>
              </a:solidFill>
            </a:endParaRPr>
          </a:p>
        </p:txBody>
      </p:sp>
    </p:spTree>
    <p:extLst>
      <p:ext uri="{BB962C8B-B14F-4D97-AF65-F5344CB8AC3E}">
        <p14:creationId xmlns:p14="http://schemas.microsoft.com/office/powerpoint/2010/main" val="21454421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672370" y="626452"/>
            <a:ext cx="8712628"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45" name="TextBox 44"/>
          <p:cNvSpPr txBox="1"/>
          <p:nvPr/>
        </p:nvSpPr>
        <p:spPr>
          <a:xfrm>
            <a:off x="1662486" y="129752"/>
            <a:ext cx="2834110"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51" hangingPunct="0"/>
            <a:r>
              <a:rPr lang="en-US" sz="3094" dirty="0" err="1">
                <a:solidFill>
                  <a:srgbClr val="00B050"/>
                </a:solidFill>
                <a:latin typeface="+mj-lt"/>
                <a:ea typeface="+mj-ea"/>
                <a:cs typeface="+mj-cs"/>
                <a:sym typeface="Helvetica Neue"/>
              </a:rPr>
              <a:t>GreenBay</a:t>
            </a:r>
            <a:r>
              <a:rPr lang="en-US" sz="3094" dirty="0">
                <a:solidFill>
                  <a:srgbClr val="00B050"/>
                </a:solidFill>
                <a:latin typeface="+mj-lt"/>
                <a:ea typeface="+mj-ea"/>
                <a:cs typeface="+mj-cs"/>
                <a:sym typeface="Helvetica Neue"/>
              </a:rPr>
              <a:t> System</a:t>
            </a:r>
          </a:p>
        </p:txBody>
      </p:sp>
      <p:sp>
        <p:nvSpPr>
          <p:cNvPr id="2" name="Rectangle 1"/>
          <p:cNvSpPr/>
          <p:nvPr/>
        </p:nvSpPr>
        <p:spPr>
          <a:xfrm>
            <a:off x="1977355" y="1512510"/>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www.greenbaydonation.com</a:t>
            </a:r>
          </a:p>
        </p:txBody>
      </p:sp>
      <p:sp>
        <p:nvSpPr>
          <p:cNvPr id="3" name="Rectangle 2"/>
          <p:cNvSpPr/>
          <p:nvPr/>
        </p:nvSpPr>
        <p:spPr>
          <a:xfrm>
            <a:off x="1758921" y="1339411"/>
            <a:ext cx="2777820" cy="1926730"/>
          </a:xfrm>
          <a:prstGeom prst="rect">
            <a:avLst/>
          </a:prstGeom>
          <a:no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5" name="TextBox 4"/>
          <p:cNvSpPr txBox="1"/>
          <p:nvPr/>
        </p:nvSpPr>
        <p:spPr>
          <a:xfrm>
            <a:off x="2370124" y="978882"/>
            <a:ext cx="1438022"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err="1">
                <a:solidFill>
                  <a:srgbClr val="000000"/>
                </a:solidFill>
              </a:rPr>
              <a:t>Greenbaydonation</a:t>
            </a:r>
            <a:endParaRPr lang="en-US" sz="1406" dirty="0">
              <a:solidFill>
                <a:srgbClr val="414141"/>
              </a:solidFill>
              <a:sym typeface="Helvetica Neue"/>
            </a:endParaRPr>
          </a:p>
        </p:txBody>
      </p:sp>
      <p:sp>
        <p:nvSpPr>
          <p:cNvPr id="12" name="Rectangle 11"/>
          <p:cNvSpPr/>
          <p:nvPr/>
        </p:nvSpPr>
        <p:spPr>
          <a:xfrm>
            <a:off x="1977355" y="2064777"/>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admin.greenbaydonation.com</a:t>
            </a:r>
          </a:p>
        </p:txBody>
      </p:sp>
      <p:sp>
        <p:nvSpPr>
          <p:cNvPr id="13" name="Rectangle 12"/>
          <p:cNvSpPr/>
          <p:nvPr/>
        </p:nvSpPr>
        <p:spPr>
          <a:xfrm>
            <a:off x="5002458" y="1512510"/>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www.greenbaytransfer.com</a:t>
            </a:r>
          </a:p>
        </p:txBody>
      </p:sp>
      <p:sp>
        <p:nvSpPr>
          <p:cNvPr id="14" name="Rectangle 13"/>
          <p:cNvSpPr/>
          <p:nvPr/>
        </p:nvSpPr>
        <p:spPr>
          <a:xfrm>
            <a:off x="4784024" y="1339412"/>
            <a:ext cx="2777820" cy="1926729"/>
          </a:xfrm>
          <a:prstGeom prst="rect">
            <a:avLst/>
          </a:prstGeom>
          <a:no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15" name="TextBox 14"/>
          <p:cNvSpPr txBox="1"/>
          <p:nvPr/>
        </p:nvSpPr>
        <p:spPr>
          <a:xfrm>
            <a:off x="5436367" y="978882"/>
            <a:ext cx="1352679"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err="1">
                <a:solidFill>
                  <a:srgbClr val="000000"/>
                </a:solidFill>
              </a:rPr>
              <a:t>Greenbaytransfer</a:t>
            </a:r>
            <a:endParaRPr lang="en-US" sz="1406" dirty="0">
              <a:solidFill>
                <a:srgbClr val="414141"/>
              </a:solidFill>
              <a:sym typeface="Helvetica Neue"/>
            </a:endParaRPr>
          </a:p>
        </p:txBody>
      </p:sp>
      <p:sp>
        <p:nvSpPr>
          <p:cNvPr id="16" name="Rectangle 15"/>
          <p:cNvSpPr/>
          <p:nvPr/>
        </p:nvSpPr>
        <p:spPr>
          <a:xfrm>
            <a:off x="5002458" y="2064777"/>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admin.greenbaytransfer.com</a:t>
            </a:r>
          </a:p>
        </p:txBody>
      </p:sp>
      <p:sp>
        <p:nvSpPr>
          <p:cNvPr id="19" name="Rectangle 18"/>
          <p:cNvSpPr/>
          <p:nvPr/>
        </p:nvSpPr>
        <p:spPr>
          <a:xfrm>
            <a:off x="1977355" y="2608801"/>
            <a:ext cx="2373923" cy="517213"/>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GreenbayDonation</a:t>
            </a:r>
            <a:endParaRPr lang="en-US" sz="1266" dirty="0">
              <a:solidFill>
                <a:srgbClr val="000000"/>
              </a:solidFill>
            </a:endParaRPr>
          </a:p>
          <a:p>
            <a:pPr defTabSz="642915" latinLnBrk="1" hangingPunct="0"/>
            <a:r>
              <a:rPr lang="en-US" sz="1266" dirty="0">
                <a:solidFill>
                  <a:srgbClr val="000000"/>
                </a:solidFill>
              </a:rPr>
              <a:t>iOS/Android</a:t>
            </a:r>
          </a:p>
        </p:txBody>
      </p:sp>
      <p:sp>
        <p:nvSpPr>
          <p:cNvPr id="20" name="Rectangle 19"/>
          <p:cNvSpPr/>
          <p:nvPr/>
        </p:nvSpPr>
        <p:spPr>
          <a:xfrm>
            <a:off x="5002459" y="2608801"/>
            <a:ext cx="2373923" cy="517213"/>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GreenbayTransfer</a:t>
            </a:r>
            <a:endParaRPr lang="en-US" sz="1266" dirty="0">
              <a:solidFill>
                <a:srgbClr val="000000"/>
              </a:solidFill>
            </a:endParaRPr>
          </a:p>
          <a:p>
            <a:pPr defTabSz="642915" latinLnBrk="1" hangingPunct="0"/>
            <a:r>
              <a:rPr lang="en-US" sz="1266" dirty="0">
                <a:solidFill>
                  <a:srgbClr val="000000"/>
                </a:solidFill>
              </a:rPr>
              <a:t>iOS/Android</a:t>
            </a:r>
          </a:p>
        </p:txBody>
      </p:sp>
      <p:sp>
        <p:nvSpPr>
          <p:cNvPr id="24" name="Rectangle 23"/>
          <p:cNvSpPr/>
          <p:nvPr/>
        </p:nvSpPr>
        <p:spPr>
          <a:xfrm>
            <a:off x="7912163" y="1512510"/>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www.greenbayproject.com</a:t>
            </a:r>
          </a:p>
        </p:txBody>
      </p:sp>
      <p:sp>
        <p:nvSpPr>
          <p:cNvPr id="25" name="Rectangle 24"/>
          <p:cNvSpPr/>
          <p:nvPr/>
        </p:nvSpPr>
        <p:spPr>
          <a:xfrm>
            <a:off x="7693729" y="1339412"/>
            <a:ext cx="2777820" cy="752154"/>
          </a:xfrm>
          <a:prstGeom prst="rect">
            <a:avLst/>
          </a:prstGeom>
          <a:no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26" name="TextBox 25"/>
          <p:cNvSpPr txBox="1"/>
          <p:nvPr/>
        </p:nvSpPr>
        <p:spPr>
          <a:xfrm>
            <a:off x="8380450" y="978882"/>
            <a:ext cx="1299459"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err="1">
                <a:solidFill>
                  <a:srgbClr val="000000"/>
                </a:solidFill>
              </a:rPr>
              <a:t>Greenbayproject</a:t>
            </a:r>
            <a:endParaRPr lang="en-US" sz="1406" dirty="0">
              <a:solidFill>
                <a:srgbClr val="414141"/>
              </a:solidFill>
              <a:sym typeface="Helvetica Neue"/>
            </a:endParaRPr>
          </a:p>
        </p:txBody>
      </p:sp>
      <p:sp>
        <p:nvSpPr>
          <p:cNvPr id="29" name="Rectangle 28"/>
          <p:cNvSpPr/>
          <p:nvPr/>
        </p:nvSpPr>
        <p:spPr>
          <a:xfrm>
            <a:off x="7912163" y="2682986"/>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www.greenbaypayment.com</a:t>
            </a:r>
          </a:p>
        </p:txBody>
      </p:sp>
      <p:sp>
        <p:nvSpPr>
          <p:cNvPr id="30" name="Rectangle 29"/>
          <p:cNvSpPr/>
          <p:nvPr/>
        </p:nvSpPr>
        <p:spPr>
          <a:xfrm>
            <a:off x="7693729" y="2509888"/>
            <a:ext cx="2777820" cy="752154"/>
          </a:xfrm>
          <a:prstGeom prst="rect">
            <a:avLst/>
          </a:prstGeom>
          <a:noFill/>
          <a:ln w="25400" cap="flat">
            <a:solidFill>
              <a:srgbClr val="92D05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31" name="TextBox 30"/>
          <p:cNvSpPr txBox="1"/>
          <p:nvPr/>
        </p:nvSpPr>
        <p:spPr>
          <a:xfrm>
            <a:off x="8305498" y="2149358"/>
            <a:ext cx="1427187"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sz="1406" dirty="0" err="1">
                <a:solidFill>
                  <a:srgbClr val="000000"/>
                </a:solidFill>
              </a:rPr>
              <a:t>Greenbaypayment</a:t>
            </a:r>
            <a:endParaRPr lang="en-US" sz="1406" dirty="0">
              <a:solidFill>
                <a:srgbClr val="414141"/>
              </a:solidFill>
              <a:sym typeface="Helvetica Neue"/>
            </a:endParaRPr>
          </a:p>
        </p:txBody>
      </p:sp>
      <p:sp>
        <p:nvSpPr>
          <p:cNvPr id="37" name="Rectangle 36"/>
          <p:cNvSpPr/>
          <p:nvPr/>
        </p:nvSpPr>
        <p:spPr>
          <a:xfrm>
            <a:off x="4990093" y="4234668"/>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Greenbay</a:t>
            </a:r>
            <a:r>
              <a:rPr lang="en-US" sz="1266" dirty="0">
                <a:solidFill>
                  <a:srgbClr val="000000"/>
                </a:solidFill>
              </a:rPr>
              <a:t> Backend</a:t>
            </a:r>
          </a:p>
        </p:txBody>
      </p:sp>
      <p:sp>
        <p:nvSpPr>
          <p:cNvPr id="38" name="Rectangle 37"/>
          <p:cNvSpPr/>
          <p:nvPr/>
        </p:nvSpPr>
        <p:spPr>
          <a:xfrm>
            <a:off x="4990093" y="5075265"/>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EWallet</a:t>
            </a:r>
            <a:r>
              <a:rPr lang="en-US" sz="1266" dirty="0">
                <a:solidFill>
                  <a:srgbClr val="000000"/>
                </a:solidFill>
              </a:rPr>
              <a:t> Backend</a:t>
            </a:r>
          </a:p>
        </p:txBody>
      </p:sp>
      <p:sp>
        <p:nvSpPr>
          <p:cNvPr id="44" name="Rectangle 43"/>
          <p:cNvSpPr/>
          <p:nvPr/>
        </p:nvSpPr>
        <p:spPr>
          <a:xfrm>
            <a:off x="4990093" y="5841845"/>
            <a:ext cx="2373923" cy="436868"/>
          </a:xfrm>
          <a:prstGeom prst="rect">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Blockchain</a:t>
            </a:r>
            <a:r>
              <a:rPr lang="en-US" sz="1266" dirty="0">
                <a:solidFill>
                  <a:srgbClr val="000000"/>
                </a:solidFill>
              </a:rPr>
              <a:t> Service</a:t>
            </a:r>
          </a:p>
        </p:txBody>
      </p:sp>
      <p:cxnSp>
        <p:nvCxnSpPr>
          <p:cNvPr id="7" name="Elbow Connector 6"/>
          <p:cNvCxnSpPr>
            <a:stCxn id="3" idx="2"/>
            <a:endCxn id="37" idx="0"/>
          </p:cNvCxnSpPr>
          <p:nvPr/>
        </p:nvCxnSpPr>
        <p:spPr>
          <a:xfrm rot="16200000" flipH="1">
            <a:off x="4178179" y="2235792"/>
            <a:ext cx="968527" cy="3029224"/>
          </a:xfrm>
          <a:prstGeom prst="bentConnector3">
            <a:avLst/>
          </a:prstGeom>
          <a:noFill/>
          <a:ln w="25400" cap="flat">
            <a:solidFill>
              <a:schemeClr val="accent1"/>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cxnSp>
        <p:nvCxnSpPr>
          <p:cNvPr id="10" name="Elbow Connector 9"/>
          <p:cNvCxnSpPr>
            <a:stCxn id="14" idx="2"/>
            <a:endCxn id="37" idx="0"/>
          </p:cNvCxnSpPr>
          <p:nvPr/>
        </p:nvCxnSpPr>
        <p:spPr>
          <a:xfrm rot="16200000" flipH="1">
            <a:off x="5690730" y="3748344"/>
            <a:ext cx="968527" cy="4121"/>
          </a:xfrm>
          <a:prstGeom prst="bentConnector3">
            <a:avLst/>
          </a:prstGeom>
          <a:noFill/>
          <a:ln w="25400" cap="flat">
            <a:solidFill>
              <a:schemeClr val="accent1"/>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cxnSp>
        <p:nvCxnSpPr>
          <p:cNvPr id="48" name="Elbow Connector 47"/>
          <p:cNvCxnSpPr>
            <a:stCxn id="37" idx="2"/>
            <a:endCxn id="38" idx="0"/>
          </p:cNvCxnSpPr>
          <p:nvPr/>
        </p:nvCxnSpPr>
        <p:spPr>
          <a:xfrm rot="5400000">
            <a:off x="5975190" y="4873400"/>
            <a:ext cx="403730" cy="8930"/>
          </a:xfrm>
          <a:prstGeom prst="bentConnector3">
            <a:avLst/>
          </a:prstGeom>
          <a:noFill/>
          <a:ln w="25400" cap="flat">
            <a:solidFill>
              <a:schemeClr val="accent1"/>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cxnSp>
        <p:nvCxnSpPr>
          <p:cNvPr id="50" name="Elbow Connector 49"/>
          <p:cNvCxnSpPr>
            <a:stCxn id="38" idx="2"/>
            <a:endCxn id="44" idx="0"/>
          </p:cNvCxnSpPr>
          <p:nvPr/>
        </p:nvCxnSpPr>
        <p:spPr>
          <a:xfrm rot="5400000">
            <a:off x="6012199" y="5676989"/>
            <a:ext cx="329712" cy="8930"/>
          </a:xfrm>
          <a:prstGeom prst="bentConnector3">
            <a:avLst/>
          </a:prstGeom>
          <a:noFill/>
          <a:ln w="25400" cap="flat">
            <a:solidFill>
              <a:schemeClr val="accent1"/>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792755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672370" y="626452"/>
            <a:ext cx="8712628"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5" name="TextBox 4"/>
          <p:cNvSpPr txBox="1"/>
          <p:nvPr/>
        </p:nvSpPr>
        <p:spPr>
          <a:xfrm>
            <a:off x="8830906" y="238019"/>
            <a:ext cx="1564147"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B050"/>
                </a:solidFill>
                <a:latin typeface="+mj-lt"/>
                <a:ea typeface="+mj-ea"/>
                <a:cs typeface="+mj-cs"/>
                <a:sym typeface="Helvetica Neue"/>
              </a:rPr>
              <a:t>S/W Architecture</a:t>
            </a:r>
          </a:p>
        </p:txBody>
      </p:sp>
      <p:sp>
        <p:nvSpPr>
          <p:cNvPr id="45" name="TextBox 44"/>
          <p:cNvSpPr txBox="1"/>
          <p:nvPr/>
        </p:nvSpPr>
        <p:spPr>
          <a:xfrm>
            <a:off x="1662486" y="129752"/>
            <a:ext cx="3079562"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51" hangingPunct="0"/>
            <a:r>
              <a:rPr lang="en-US" sz="3094" dirty="0" err="1">
                <a:solidFill>
                  <a:srgbClr val="00B050"/>
                </a:solidFill>
                <a:latin typeface="+mj-lt"/>
                <a:ea typeface="+mj-ea"/>
                <a:cs typeface="+mj-cs"/>
                <a:sym typeface="Helvetica Neue"/>
              </a:rPr>
              <a:t>GreenbayDonation</a:t>
            </a:r>
            <a:endParaRPr lang="en-US" sz="3094" dirty="0">
              <a:solidFill>
                <a:srgbClr val="00B050"/>
              </a:solidFill>
              <a:latin typeface="+mj-lt"/>
              <a:ea typeface="+mj-ea"/>
              <a:cs typeface="+mj-cs"/>
              <a:sym typeface="Helvetica Neue"/>
            </a:endParaRPr>
          </a:p>
        </p:txBody>
      </p:sp>
      <p:sp>
        <p:nvSpPr>
          <p:cNvPr id="47" name="Rectangle 46"/>
          <p:cNvSpPr/>
          <p:nvPr/>
        </p:nvSpPr>
        <p:spPr>
          <a:xfrm>
            <a:off x="6325942" y="1718348"/>
            <a:ext cx="2105419" cy="1062866"/>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66">
              <a:solidFill>
                <a:schemeClr val="bg1"/>
              </a:solidFill>
            </a:endParaRPr>
          </a:p>
        </p:txBody>
      </p:sp>
      <p:sp>
        <p:nvSpPr>
          <p:cNvPr id="49" name="Rectangle 48"/>
          <p:cNvSpPr/>
          <p:nvPr/>
        </p:nvSpPr>
        <p:spPr>
          <a:xfrm>
            <a:off x="6368147" y="2265006"/>
            <a:ext cx="2019424" cy="433005"/>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Node + Express </a:t>
            </a:r>
            <a:r>
              <a:rPr lang="en-US" sz="1266" dirty="0" err="1">
                <a:solidFill>
                  <a:schemeClr val="bg1"/>
                </a:solidFill>
              </a:rPr>
              <a:t>Microservice</a:t>
            </a:r>
            <a:endParaRPr lang="en-US" sz="1266" dirty="0">
              <a:solidFill>
                <a:schemeClr val="bg1"/>
              </a:solidFill>
            </a:endParaRPr>
          </a:p>
        </p:txBody>
      </p:sp>
      <p:sp>
        <p:nvSpPr>
          <p:cNvPr id="56" name="Rectangle 55"/>
          <p:cNvSpPr/>
          <p:nvPr/>
        </p:nvSpPr>
        <p:spPr>
          <a:xfrm>
            <a:off x="6368753" y="1780589"/>
            <a:ext cx="2018817" cy="375047"/>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APIs</a:t>
            </a:r>
          </a:p>
        </p:txBody>
      </p:sp>
      <p:sp>
        <p:nvSpPr>
          <p:cNvPr id="59" name="TextBox 39"/>
          <p:cNvSpPr txBox="1"/>
          <p:nvPr/>
        </p:nvSpPr>
        <p:spPr>
          <a:xfrm>
            <a:off x="6508884" y="1186471"/>
            <a:ext cx="1739535" cy="351956"/>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87" dirty="0">
                <a:solidFill>
                  <a:srgbClr val="00B050"/>
                </a:solidFill>
              </a:rPr>
              <a:t>Backend API</a:t>
            </a:r>
          </a:p>
        </p:txBody>
      </p:sp>
      <p:sp>
        <p:nvSpPr>
          <p:cNvPr id="60" name="Rectangle 59"/>
          <p:cNvSpPr/>
          <p:nvPr/>
        </p:nvSpPr>
        <p:spPr>
          <a:xfrm>
            <a:off x="8651504" y="1720421"/>
            <a:ext cx="1733494" cy="535781"/>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IBM DB2</a:t>
            </a:r>
          </a:p>
        </p:txBody>
      </p:sp>
      <p:sp>
        <p:nvSpPr>
          <p:cNvPr id="62" name="Rectangle 61"/>
          <p:cNvSpPr/>
          <p:nvPr/>
        </p:nvSpPr>
        <p:spPr>
          <a:xfrm>
            <a:off x="8651505" y="2471205"/>
            <a:ext cx="1733493" cy="619841"/>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File Storage</a:t>
            </a:r>
          </a:p>
          <a:p>
            <a:pPr algn="ctr"/>
            <a:r>
              <a:rPr lang="en-US" sz="844" dirty="0">
                <a:solidFill>
                  <a:schemeClr val="bg1"/>
                </a:solidFill>
              </a:rPr>
              <a:t>(AWS S3 storage)</a:t>
            </a:r>
          </a:p>
        </p:txBody>
      </p:sp>
      <p:sp>
        <p:nvSpPr>
          <p:cNvPr id="63" name="TextBox 43"/>
          <p:cNvSpPr txBox="1"/>
          <p:nvPr/>
        </p:nvSpPr>
        <p:spPr>
          <a:xfrm>
            <a:off x="8913747" y="1193276"/>
            <a:ext cx="1046953" cy="351956"/>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87" dirty="0">
                <a:solidFill>
                  <a:srgbClr val="00B050"/>
                </a:solidFill>
              </a:rPr>
              <a:t>DB Server</a:t>
            </a:r>
          </a:p>
        </p:txBody>
      </p:sp>
      <p:sp>
        <p:nvSpPr>
          <p:cNvPr id="69" name="TextBox 58"/>
          <p:cNvSpPr txBox="1"/>
          <p:nvPr/>
        </p:nvSpPr>
        <p:spPr>
          <a:xfrm>
            <a:off x="3978260" y="1193276"/>
            <a:ext cx="1959208" cy="351956"/>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87" dirty="0">
                <a:solidFill>
                  <a:srgbClr val="00B050"/>
                </a:solidFill>
              </a:rPr>
              <a:t>Web</a:t>
            </a:r>
          </a:p>
        </p:txBody>
      </p:sp>
      <p:sp>
        <p:nvSpPr>
          <p:cNvPr id="94" name="TextBox 93"/>
          <p:cNvSpPr txBox="1"/>
          <p:nvPr/>
        </p:nvSpPr>
        <p:spPr>
          <a:xfrm>
            <a:off x="2617122" y="1186503"/>
            <a:ext cx="418385"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B050"/>
                </a:solidFill>
                <a:latin typeface="+mj-lt"/>
                <a:ea typeface="+mj-ea"/>
                <a:cs typeface="+mj-cs"/>
                <a:sym typeface="Helvetica Neue"/>
              </a:rPr>
              <a:t>App</a:t>
            </a:r>
          </a:p>
        </p:txBody>
      </p:sp>
      <p:sp>
        <p:nvSpPr>
          <p:cNvPr id="97" name="Rectangle 96"/>
          <p:cNvSpPr/>
          <p:nvPr/>
        </p:nvSpPr>
        <p:spPr>
          <a:xfrm>
            <a:off x="1782586" y="3311280"/>
            <a:ext cx="1959379" cy="556927"/>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iOS/</a:t>
            </a:r>
            <a:r>
              <a:rPr lang="en-US" sz="1266" dirty="0" err="1">
                <a:solidFill>
                  <a:schemeClr val="bg1"/>
                </a:solidFill>
              </a:rPr>
              <a:t>Androd</a:t>
            </a:r>
            <a:endParaRPr lang="en-US" sz="1266" dirty="0">
              <a:solidFill>
                <a:schemeClr val="bg1"/>
              </a:solidFill>
            </a:endParaRPr>
          </a:p>
        </p:txBody>
      </p:sp>
      <p:sp>
        <p:nvSpPr>
          <p:cNvPr id="99" name="Rectangle 98"/>
          <p:cNvSpPr/>
          <p:nvPr/>
        </p:nvSpPr>
        <p:spPr>
          <a:xfrm>
            <a:off x="1780181" y="2837859"/>
            <a:ext cx="1961693" cy="412140"/>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React Native</a:t>
            </a:r>
          </a:p>
          <a:p>
            <a:pPr defTabSz="642915" latinLnBrk="1" hangingPunct="0"/>
            <a:r>
              <a:rPr lang="en-US" sz="844" dirty="0">
                <a:solidFill>
                  <a:schemeClr val="bg1"/>
                </a:solidFill>
              </a:rPr>
              <a:t>Redux/Flex Route</a:t>
            </a:r>
          </a:p>
        </p:txBody>
      </p:sp>
      <p:sp>
        <p:nvSpPr>
          <p:cNvPr id="126" name="Rectangle 125"/>
          <p:cNvSpPr/>
          <p:nvPr/>
        </p:nvSpPr>
        <p:spPr>
          <a:xfrm>
            <a:off x="1790826" y="1674890"/>
            <a:ext cx="1945376" cy="520031"/>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406" dirty="0" err="1">
                <a:solidFill>
                  <a:schemeClr val="bg1"/>
                </a:solidFill>
              </a:rPr>
              <a:t>Greenbay</a:t>
            </a:r>
            <a:r>
              <a:rPr lang="en-US" sz="1406" dirty="0">
                <a:solidFill>
                  <a:schemeClr val="bg1"/>
                </a:solidFill>
              </a:rPr>
              <a:t> Features</a:t>
            </a:r>
            <a:endParaRPr lang="en-US" sz="844" dirty="0">
              <a:solidFill>
                <a:schemeClr val="bg1"/>
              </a:solidFill>
            </a:endParaRPr>
          </a:p>
        </p:txBody>
      </p:sp>
      <p:sp>
        <p:nvSpPr>
          <p:cNvPr id="127" name="Rectangle 126"/>
          <p:cNvSpPr/>
          <p:nvPr/>
        </p:nvSpPr>
        <p:spPr>
          <a:xfrm>
            <a:off x="1790829" y="2256203"/>
            <a:ext cx="1951046" cy="525011"/>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125" dirty="0">
                <a:solidFill>
                  <a:schemeClr val="bg1"/>
                </a:solidFill>
              </a:rPr>
              <a:t>Framework</a:t>
            </a:r>
            <a:endParaRPr lang="en-US" sz="1266" dirty="0">
              <a:solidFill>
                <a:schemeClr val="bg1"/>
              </a:solidFill>
            </a:endParaRPr>
          </a:p>
          <a:p>
            <a:pPr defTabSz="642915" latinLnBrk="1" hangingPunct="0"/>
            <a:endParaRPr lang="en-US" sz="422" dirty="0">
              <a:solidFill>
                <a:schemeClr val="bg1"/>
              </a:solidFill>
            </a:endParaRPr>
          </a:p>
          <a:p>
            <a:pPr defTabSz="642915" latinLnBrk="1" hangingPunct="0"/>
            <a:r>
              <a:rPr lang="en-US" sz="844" dirty="0">
                <a:solidFill>
                  <a:schemeClr val="bg1"/>
                </a:solidFill>
              </a:rPr>
              <a:t>Views/Components/Actions/</a:t>
            </a:r>
          </a:p>
          <a:p>
            <a:pPr defTabSz="642915" latinLnBrk="1" hangingPunct="0"/>
            <a:r>
              <a:rPr lang="en-US" sz="844" dirty="0">
                <a:solidFill>
                  <a:schemeClr val="bg1"/>
                </a:solidFill>
              </a:rPr>
              <a:t>Services/</a:t>
            </a:r>
            <a:r>
              <a:rPr lang="en-US" sz="844" dirty="0" err="1">
                <a:solidFill>
                  <a:schemeClr val="bg1"/>
                </a:solidFill>
              </a:rPr>
              <a:t>APis</a:t>
            </a:r>
            <a:endParaRPr lang="en-US" sz="844" dirty="0">
              <a:solidFill>
                <a:schemeClr val="bg1"/>
              </a:solidFill>
            </a:endParaRPr>
          </a:p>
        </p:txBody>
      </p:sp>
      <p:sp>
        <p:nvSpPr>
          <p:cNvPr id="128" name="Rectangle 127"/>
          <p:cNvSpPr/>
          <p:nvPr/>
        </p:nvSpPr>
        <p:spPr>
          <a:xfrm>
            <a:off x="3956346" y="2579978"/>
            <a:ext cx="2035969" cy="656050"/>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Admin Panel</a:t>
            </a:r>
          </a:p>
          <a:p>
            <a:pPr defTabSz="642915" latinLnBrk="1" hangingPunct="0"/>
            <a:r>
              <a:rPr lang="en-US" sz="1266" dirty="0">
                <a:solidFill>
                  <a:schemeClr val="bg1"/>
                </a:solidFill>
              </a:rPr>
              <a:t>(</a:t>
            </a:r>
            <a:r>
              <a:rPr lang="en-US" sz="1266" dirty="0" err="1">
                <a:solidFill>
                  <a:schemeClr val="bg1"/>
                </a:solidFill>
              </a:rPr>
              <a:t>Laravel</a:t>
            </a:r>
            <a:r>
              <a:rPr lang="en-US" sz="1266" dirty="0">
                <a:solidFill>
                  <a:schemeClr val="bg1"/>
                </a:solidFill>
              </a:rPr>
              <a:t>)</a:t>
            </a:r>
          </a:p>
        </p:txBody>
      </p:sp>
      <p:sp>
        <p:nvSpPr>
          <p:cNvPr id="129" name="Rectangle 128"/>
          <p:cNvSpPr/>
          <p:nvPr/>
        </p:nvSpPr>
        <p:spPr>
          <a:xfrm>
            <a:off x="3956346" y="1736475"/>
            <a:ext cx="2035969" cy="696466"/>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Front Web</a:t>
            </a:r>
          </a:p>
          <a:p>
            <a:pPr defTabSz="642915" latinLnBrk="1" hangingPunct="0"/>
            <a:r>
              <a:rPr lang="en-US" sz="1266" dirty="0">
                <a:solidFill>
                  <a:schemeClr val="bg1"/>
                </a:solidFill>
              </a:rPr>
              <a:t>(React JS)</a:t>
            </a:r>
          </a:p>
        </p:txBody>
      </p:sp>
      <p:sp>
        <p:nvSpPr>
          <p:cNvPr id="130" name="TextBox 129"/>
          <p:cNvSpPr txBox="1"/>
          <p:nvPr/>
        </p:nvSpPr>
        <p:spPr>
          <a:xfrm>
            <a:off x="7209954" y="5522691"/>
            <a:ext cx="69191"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dirty="0">
              <a:solidFill>
                <a:srgbClr val="414141"/>
              </a:solidFill>
              <a:latin typeface="+mj-lt"/>
              <a:ea typeface="+mj-ea"/>
              <a:cs typeface="+mj-cs"/>
              <a:sym typeface="Helvetica Neue"/>
            </a:endParaRPr>
          </a:p>
        </p:txBody>
      </p:sp>
      <p:cxnSp>
        <p:nvCxnSpPr>
          <p:cNvPr id="131" name="Straight Connector 130"/>
          <p:cNvCxnSpPr/>
          <p:nvPr/>
        </p:nvCxnSpPr>
        <p:spPr>
          <a:xfrm>
            <a:off x="1672370" y="5487998"/>
            <a:ext cx="8885726" cy="0"/>
          </a:xfrm>
          <a:prstGeom prst="line">
            <a:avLst/>
          </a:prstGeom>
          <a:noFill/>
          <a:ln w="6350" cap="flat">
            <a:solidFill>
              <a:schemeClr val="bg2">
                <a:lumMod val="60000"/>
                <a:lumOff val="40000"/>
              </a:schemeClr>
            </a:solidFill>
            <a:prstDash val="solid"/>
            <a:round/>
          </a:ln>
          <a:effectLst/>
          <a:sp3d/>
        </p:spPr>
        <p:style>
          <a:lnRef idx="0">
            <a:scrgbClr r="0" g="0" b="0"/>
          </a:lnRef>
          <a:fillRef idx="0">
            <a:scrgbClr r="0" g="0" b="0"/>
          </a:fillRef>
          <a:effectRef idx="0">
            <a:scrgbClr r="0" g="0" b="0"/>
          </a:effectRef>
          <a:fontRef idx="none"/>
        </p:style>
      </p:cxnSp>
      <p:sp>
        <p:nvSpPr>
          <p:cNvPr id="132" name="Rectangle 131"/>
          <p:cNvSpPr/>
          <p:nvPr/>
        </p:nvSpPr>
        <p:spPr>
          <a:xfrm>
            <a:off x="1790826" y="5666660"/>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Paypal</a:t>
            </a:r>
            <a:endParaRPr lang="en-US" sz="1266" dirty="0">
              <a:solidFill>
                <a:schemeClr val="bg1"/>
              </a:solidFill>
            </a:endParaRPr>
          </a:p>
        </p:txBody>
      </p:sp>
      <p:sp>
        <p:nvSpPr>
          <p:cNvPr id="133" name="Rectangle 132"/>
          <p:cNvSpPr/>
          <p:nvPr/>
        </p:nvSpPr>
        <p:spPr>
          <a:xfrm>
            <a:off x="3332227" y="5666660"/>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Stripe</a:t>
            </a:r>
          </a:p>
        </p:txBody>
      </p:sp>
      <p:sp>
        <p:nvSpPr>
          <p:cNvPr id="134" name="Rectangle 133"/>
          <p:cNvSpPr/>
          <p:nvPr/>
        </p:nvSpPr>
        <p:spPr>
          <a:xfrm>
            <a:off x="487362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Sendgrid</a:t>
            </a:r>
            <a:endParaRPr lang="en-US" sz="1266" dirty="0">
              <a:solidFill>
                <a:schemeClr val="bg1"/>
              </a:solidFill>
            </a:endParaRPr>
          </a:p>
        </p:txBody>
      </p:sp>
      <p:sp>
        <p:nvSpPr>
          <p:cNvPr id="30" name="Rectangle 29"/>
          <p:cNvSpPr/>
          <p:nvPr/>
        </p:nvSpPr>
        <p:spPr>
          <a:xfrm>
            <a:off x="638205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Onesignal</a:t>
            </a:r>
            <a:endParaRPr lang="en-US" sz="1266" dirty="0">
              <a:solidFill>
                <a:schemeClr val="bg1"/>
              </a:solidFill>
            </a:endParaRPr>
          </a:p>
        </p:txBody>
      </p:sp>
      <p:sp>
        <p:nvSpPr>
          <p:cNvPr id="31" name="Rectangle 30"/>
          <p:cNvSpPr/>
          <p:nvPr/>
        </p:nvSpPr>
        <p:spPr>
          <a:xfrm>
            <a:off x="789048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Twilio</a:t>
            </a:r>
            <a:endParaRPr lang="en-US" sz="1266" dirty="0">
              <a:solidFill>
                <a:schemeClr val="bg1"/>
              </a:solidFill>
            </a:endParaRPr>
          </a:p>
        </p:txBody>
      </p:sp>
      <p:sp>
        <p:nvSpPr>
          <p:cNvPr id="39" name="TextBox 39"/>
          <p:cNvSpPr txBox="1"/>
          <p:nvPr/>
        </p:nvSpPr>
        <p:spPr>
          <a:xfrm>
            <a:off x="6508884" y="3468948"/>
            <a:ext cx="1739535" cy="351956"/>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87" dirty="0" err="1">
                <a:solidFill>
                  <a:srgbClr val="00B050"/>
                </a:solidFill>
              </a:rPr>
              <a:t>Ewallet</a:t>
            </a:r>
            <a:r>
              <a:rPr lang="en-US" sz="1687" dirty="0">
                <a:solidFill>
                  <a:srgbClr val="00B050"/>
                </a:solidFill>
              </a:rPr>
              <a:t> API</a:t>
            </a:r>
          </a:p>
        </p:txBody>
      </p:sp>
      <p:sp>
        <p:nvSpPr>
          <p:cNvPr id="41" name="Rectangle 40"/>
          <p:cNvSpPr/>
          <p:nvPr/>
        </p:nvSpPr>
        <p:spPr>
          <a:xfrm>
            <a:off x="6325336" y="3905759"/>
            <a:ext cx="2105419" cy="1062866"/>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66">
              <a:solidFill>
                <a:schemeClr val="bg1"/>
              </a:solidFill>
            </a:endParaRPr>
          </a:p>
        </p:txBody>
      </p:sp>
      <p:sp>
        <p:nvSpPr>
          <p:cNvPr id="42" name="Rectangle 41"/>
          <p:cNvSpPr/>
          <p:nvPr/>
        </p:nvSpPr>
        <p:spPr>
          <a:xfrm>
            <a:off x="6367541" y="4452416"/>
            <a:ext cx="2019424" cy="433005"/>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Node + Express </a:t>
            </a:r>
            <a:r>
              <a:rPr lang="en-US" sz="1266" dirty="0" err="1">
                <a:solidFill>
                  <a:schemeClr val="bg1"/>
                </a:solidFill>
              </a:rPr>
              <a:t>Microservice</a:t>
            </a:r>
            <a:endParaRPr lang="en-US" sz="1266" dirty="0">
              <a:solidFill>
                <a:schemeClr val="bg1"/>
              </a:solidFill>
            </a:endParaRPr>
          </a:p>
        </p:txBody>
      </p:sp>
      <p:sp>
        <p:nvSpPr>
          <p:cNvPr id="43" name="Rectangle 42"/>
          <p:cNvSpPr/>
          <p:nvPr/>
        </p:nvSpPr>
        <p:spPr>
          <a:xfrm>
            <a:off x="6368147" y="3967999"/>
            <a:ext cx="2018817" cy="375047"/>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APIs</a:t>
            </a:r>
          </a:p>
        </p:txBody>
      </p:sp>
    </p:spTree>
    <p:extLst>
      <p:ext uri="{BB962C8B-B14F-4D97-AF65-F5344CB8AC3E}">
        <p14:creationId xmlns:p14="http://schemas.microsoft.com/office/powerpoint/2010/main" val="27096232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p:nvPr/>
        </p:nvCxnSpPr>
        <p:spPr>
          <a:xfrm>
            <a:off x="1672370" y="626452"/>
            <a:ext cx="8712628"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26" name="TextBox 25"/>
          <p:cNvSpPr txBox="1"/>
          <p:nvPr/>
        </p:nvSpPr>
        <p:spPr>
          <a:xfrm>
            <a:off x="8829303" y="238019"/>
            <a:ext cx="1567353"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solidFill>
                  <a:srgbClr val="00B050"/>
                </a:solidFill>
              </a:rPr>
              <a:t>H</a:t>
            </a:r>
            <a:r>
              <a:rPr lang="en-US" sz="1687" dirty="0">
                <a:solidFill>
                  <a:srgbClr val="00B050"/>
                </a:solidFill>
                <a:latin typeface="+mj-lt"/>
                <a:ea typeface="+mj-ea"/>
                <a:cs typeface="+mj-cs"/>
                <a:sym typeface="Helvetica Neue"/>
              </a:rPr>
              <a:t>/W Architecture</a:t>
            </a:r>
          </a:p>
        </p:txBody>
      </p:sp>
      <p:sp>
        <p:nvSpPr>
          <p:cNvPr id="27" name="TextBox 26"/>
          <p:cNvSpPr txBox="1"/>
          <p:nvPr/>
        </p:nvSpPr>
        <p:spPr>
          <a:xfrm>
            <a:off x="1662486" y="129752"/>
            <a:ext cx="3120791"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l"/>
            <a:r>
              <a:rPr lang="en-US" sz="3094" dirty="0" err="1">
                <a:solidFill>
                  <a:srgbClr val="00B050"/>
                </a:solidFill>
              </a:rPr>
              <a:t>GreenbayDonation</a:t>
            </a:r>
            <a:endParaRPr lang="en-US" sz="3094" dirty="0">
              <a:solidFill>
                <a:srgbClr val="00B050"/>
              </a:solidFill>
              <a:sym typeface="Helvetica Neue"/>
            </a:endParaRPr>
          </a:p>
        </p:txBody>
      </p:sp>
      <p:cxnSp>
        <p:nvCxnSpPr>
          <p:cNvPr id="36" name="Rak pil 2">
            <a:extLst>
              <a:ext uri="{FF2B5EF4-FFF2-40B4-BE49-F238E27FC236}">
                <a16:creationId xmlns:a16="http://schemas.microsoft.com/office/drawing/2014/main" xmlns="" id="{D937EE8F-A8A4-44FC-A5AD-A7E4CAF280D8}"/>
              </a:ext>
            </a:extLst>
          </p:cNvPr>
          <p:cNvCxnSpPr>
            <a:cxnSpLocks/>
          </p:cNvCxnSpPr>
          <p:nvPr/>
        </p:nvCxnSpPr>
        <p:spPr>
          <a:xfrm>
            <a:off x="8364343" y="-996776"/>
            <a:ext cx="379857" cy="82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picture containing vector graphics&#10;&#10;Description generated with high confidence">
            <a:extLst>
              <a:ext uri="{FF2B5EF4-FFF2-40B4-BE49-F238E27FC236}">
                <a16:creationId xmlns:a16="http://schemas.microsoft.com/office/drawing/2014/main" xmlns="" id="{C037A1D4-4B28-40B1-8A57-A5679489E124}"/>
              </a:ext>
            </a:extLst>
          </p:cNvPr>
          <p:cNvPicPr>
            <a:picLocks noChangeAspect="1"/>
          </p:cNvPicPr>
          <p:nvPr/>
        </p:nvPicPr>
        <p:blipFill>
          <a:blip r:embed="rId2"/>
          <a:stretch>
            <a:fillRect/>
          </a:stretch>
        </p:blipFill>
        <p:spPr>
          <a:xfrm>
            <a:off x="7567266" y="-851673"/>
            <a:ext cx="125513" cy="125513"/>
          </a:xfrm>
          <a:prstGeom prst="rect">
            <a:avLst/>
          </a:prstGeom>
          <a:solidFill>
            <a:schemeClr val="bg1"/>
          </a:solidFill>
        </p:spPr>
      </p:pic>
      <p:cxnSp>
        <p:nvCxnSpPr>
          <p:cNvPr id="86" name="Straight Connector 85"/>
          <p:cNvCxnSpPr/>
          <p:nvPr/>
        </p:nvCxnSpPr>
        <p:spPr>
          <a:xfrm>
            <a:off x="1672370" y="5522659"/>
            <a:ext cx="8885726" cy="0"/>
          </a:xfrm>
          <a:prstGeom prst="line">
            <a:avLst/>
          </a:prstGeom>
          <a:noFill/>
          <a:ln w="6350" cap="flat">
            <a:solidFill>
              <a:schemeClr val="bg2">
                <a:lumMod val="60000"/>
                <a:lumOff val="40000"/>
              </a:schemeClr>
            </a:solidFill>
            <a:prstDash val="solid"/>
            <a:round/>
          </a:ln>
          <a:effectLst/>
          <a:sp3d/>
        </p:spPr>
        <p:style>
          <a:lnRef idx="0">
            <a:scrgbClr r="0" g="0" b="0"/>
          </a:lnRef>
          <a:fillRef idx="0">
            <a:scrgbClr r="0" g="0" b="0"/>
          </a:fillRef>
          <a:effectRef idx="0">
            <a:scrgbClr r="0" g="0" b="0"/>
          </a:effectRef>
          <a:fontRef idx="none"/>
        </p:style>
      </p:cxnSp>
      <p:sp>
        <p:nvSpPr>
          <p:cNvPr id="99" name="Rectangle 98"/>
          <p:cNvSpPr/>
          <p:nvPr/>
        </p:nvSpPr>
        <p:spPr>
          <a:xfrm>
            <a:off x="7819246" y="2547733"/>
            <a:ext cx="2153613" cy="800682"/>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Greenbay</a:t>
            </a:r>
            <a:r>
              <a:rPr lang="en-US" sz="1266" dirty="0">
                <a:solidFill>
                  <a:schemeClr val="bg1"/>
                </a:solidFill>
              </a:rPr>
              <a:t> Backend </a:t>
            </a:r>
          </a:p>
          <a:p>
            <a:pPr defTabSz="642915" latinLnBrk="1" hangingPunct="0"/>
            <a:r>
              <a:rPr lang="en-US" sz="1266" dirty="0">
                <a:solidFill>
                  <a:schemeClr val="bg1"/>
                </a:solidFill>
              </a:rPr>
              <a:t>IBM Cluster</a:t>
            </a:r>
          </a:p>
        </p:txBody>
      </p:sp>
      <p:sp>
        <p:nvSpPr>
          <p:cNvPr id="100" name="Rectangle 99"/>
          <p:cNvSpPr/>
          <p:nvPr/>
        </p:nvSpPr>
        <p:spPr>
          <a:xfrm>
            <a:off x="4775729" y="1528344"/>
            <a:ext cx="2110153"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EC2</a:t>
            </a:r>
          </a:p>
          <a:p>
            <a:pPr defTabSz="642915" latinLnBrk="1" hangingPunct="0"/>
            <a:endParaRPr lang="en-US" sz="984" dirty="0">
              <a:solidFill>
                <a:schemeClr val="bg1"/>
              </a:solidFill>
            </a:endParaRPr>
          </a:p>
          <a:p>
            <a:pPr defTabSz="642915" latinLnBrk="1" hangingPunct="0"/>
            <a:r>
              <a:rPr lang="en-US" sz="984" dirty="0">
                <a:solidFill>
                  <a:schemeClr val="bg1"/>
                </a:solidFill>
              </a:rPr>
              <a:t>Front Web</a:t>
            </a:r>
          </a:p>
          <a:p>
            <a:pPr defTabSz="642915" latinLnBrk="1" hangingPunct="0"/>
            <a:r>
              <a:rPr lang="en-US" sz="984" dirty="0">
                <a:solidFill>
                  <a:schemeClr val="bg1"/>
                </a:solidFill>
              </a:rPr>
              <a:t>(www.greenbaydonation.com)</a:t>
            </a:r>
          </a:p>
        </p:txBody>
      </p:sp>
      <p:sp>
        <p:nvSpPr>
          <p:cNvPr id="101" name="Rectangle 100"/>
          <p:cNvSpPr/>
          <p:nvPr/>
        </p:nvSpPr>
        <p:spPr>
          <a:xfrm>
            <a:off x="4775729" y="2547734"/>
            <a:ext cx="2110153"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EC2</a:t>
            </a:r>
          </a:p>
          <a:p>
            <a:pPr defTabSz="642915" latinLnBrk="1" hangingPunct="0"/>
            <a:endParaRPr lang="en-US" sz="984" dirty="0">
              <a:solidFill>
                <a:schemeClr val="bg1"/>
              </a:solidFill>
            </a:endParaRPr>
          </a:p>
          <a:p>
            <a:pPr defTabSz="642915" latinLnBrk="1" hangingPunct="0"/>
            <a:r>
              <a:rPr lang="en-US" sz="984" dirty="0">
                <a:solidFill>
                  <a:schemeClr val="bg1"/>
                </a:solidFill>
              </a:rPr>
              <a:t>Admin Panel</a:t>
            </a:r>
          </a:p>
          <a:p>
            <a:pPr defTabSz="642915" latinLnBrk="1" hangingPunct="0"/>
            <a:r>
              <a:rPr lang="en-US" sz="984" dirty="0">
                <a:solidFill>
                  <a:schemeClr val="bg1"/>
                </a:solidFill>
              </a:rPr>
              <a:t>(admin.greenbaydonation.com)</a:t>
            </a:r>
          </a:p>
        </p:txBody>
      </p:sp>
      <p:sp>
        <p:nvSpPr>
          <p:cNvPr id="102" name="Rectangle 101"/>
          <p:cNvSpPr/>
          <p:nvPr/>
        </p:nvSpPr>
        <p:spPr>
          <a:xfrm>
            <a:off x="4775729" y="4608434"/>
            <a:ext cx="2110153" cy="657484"/>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S3 Storage</a:t>
            </a:r>
          </a:p>
        </p:txBody>
      </p:sp>
      <p:sp>
        <p:nvSpPr>
          <p:cNvPr id="103" name="Rectangle 102"/>
          <p:cNvSpPr/>
          <p:nvPr/>
        </p:nvSpPr>
        <p:spPr>
          <a:xfrm>
            <a:off x="2232172" y="1528344"/>
            <a:ext cx="1632072"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Greenbay</a:t>
            </a:r>
            <a:r>
              <a:rPr lang="en-US" sz="1266" dirty="0">
                <a:solidFill>
                  <a:schemeClr val="bg1"/>
                </a:solidFill>
              </a:rPr>
              <a:t> iOS</a:t>
            </a:r>
          </a:p>
          <a:p>
            <a:pPr defTabSz="642915" latinLnBrk="1" hangingPunct="0"/>
            <a:endParaRPr lang="en-US" sz="984" dirty="0">
              <a:solidFill>
                <a:schemeClr val="bg1"/>
              </a:solidFill>
            </a:endParaRPr>
          </a:p>
          <a:p>
            <a:pPr defTabSz="642915" latinLnBrk="1" hangingPunct="0"/>
            <a:r>
              <a:rPr lang="en-US" sz="984" dirty="0">
                <a:solidFill>
                  <a:schemeClr val="bg1"/>
                </a:solidFill>
              </a:rPr>
              <a:t>App Store</a:t>
            </a:r>
          </a:p>
        </p:txBody>
      </p:sp>
      <p:sp>
        <p:nvSpPr>
          <p:cNvPr id="104" name="Rectangle 103"/>
          <p:cNvSpPr/>
          <p:nvPr/>
        </p:nvSpPr>
        <p:spPr>
          <a:xfrm>
            <a:off x="2232172" y="2780116"/>
            <a:ext cx="1632072"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Greenbay</a:t>
            </a:r>
            <a:r>
              <a:rPr lang="en-US" sz="1266" dirty="0">
                <a:solidFill>
                  <a:schemeClr val="bg1"/>
                </a:solidFill>
              </a:rPr>
              <a:t> Android</a:t>
            </a:r>
          </a:p>
          <a:p>
            <a:pPr defTabSz="642915" latinLnBrk="1" hangingPunct="0"/>
            <a:endParaRPr lang="en-US" sz="984" dirty="0">
              <a:solidFill>
                <a:schemeClr val="bg1"/>
              </a:solidFill>
            </a:endParaRPr>
          </a:p>
          <a:p>
            <a:pPr defTabSz="642915" latinLnBrk="1" hangingPunct="0"/>
            <a:r>
              <a:rPr lang="en-US" sz="984" dirty="0">
                <a:solidFill>
                  <a:schemeClr val="bg1"/>
                </a:solidFill>
              </a:rPr>
              <a:t>Google Store</a:t>
            </a:r>
          </a:p>
        </p:txBody>
      </p:sp>
      <p:sp>
        <p:nvSpPr>
          <p:cNvPr id="3" name="Rectangle 2"/>
          <p:cNvSpPr/>
          <p:nvPr/>
        </p:nvSpPr>
        <p:spPr>
          <a:xfrm>
            <a:off x="4668572" y="1399531"/>
            <a:ext cx="2332709" cy="3977657"/>
          </a:xfrm>
          <a:prstGeom prst="rect">
            <a:avLst/>
          </a:prstGeom>
          <a:noFill/>
          <a:ln w="25400" cap="flat">
            <a:solidFill>
              <a:schemeClr val="bg1">
                <a:lumMod val="85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sp>
        <p:nvSpPr>
          <p:cNvPr id="4" name="TextBox 3"/>
          <p:cNvSpPr txBox="1"/>
          <p:nvPr/>
        </p:nvSpPr>
        <p:spPr>
          <a:xfrm>
            <a:off x="8485925" y="932362"/>
            <a:ext cx="820739"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406" dirty="0">
                <a:solidFill>
                  <a:srgbClr val="00B050"/>
                </a:solidFill>
                <a:latin typeface="+mj-lt"/>
                <a:ea typeface="+mj-ea"/>
                <a:cs typeface="+mj-cs"/>
                <a:sym typeface="Helvetica Neue"/>
              </a:rPr>
              <a:t>IBM Cloud</a:t>
            </a:r>
          </a:p>
        </p:txBody>
      </p:sp>
      <p:sp>
        <p:nvSpPr>
          <p:cNvPr id="105" name="Rectangle 104"/>
          <p:cNvSpPr/>
          <p:nvPr/>
        </p:nvSpPr>
        <p:spPr>
          <a:xfrm>
            <a:off x="7819764" y="1510438"/>
            <a:ext cx="2153060"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IBM DB2</a:t>
            </a:r>
          </a:p>
          <a:p>
            <a:pPr defTabSz="642915" latinLnBrk="1" hangingPunct="0"/>
            <a:endParaRPr lang="en-US" sz="281" dirty="0">
              <a:solidFill>
                <a:schemeClr val="bg1"/>
              </a:solidFill>
            </a:endParaRPr>
          </a:p>
        </p:txBody>
      </p:sp>
      <p:sp>
        <p:nvSpPr>
          <p:cNvPr id="106" name="TextBox 105"/>
          <p:cNvSpPr txBox="1"/>
          <p:nvPr/>
        </p:nvSpPr>
        <p:spPr>
          <a:xfrm>
            <a:off x="5627993" y="932362"/>
            <a:ext cx="405625"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406" dirty="0">
                <a:solidFill>
                  <a:srgbClr val="00B050"/>
                </a:solidFill>
                <a:latin typeface="+mj-lt"/>
                <a:ea typeface="+mj-ea"/>
                <a:cs typeface="+mj-cs"/>
                <a:sym typeface="Helvetica Neue"/>
              </a:rPr>
              <a:t>AWS</a:t>
            </a:r>
          </a:p>
        </p:txBody>
      </p:sp>
      <p:sp>
        <p:nvSpPr>
          <p:cNvPr id="107" name="Rectangle 106"/>
          <p:cNvSpPr/>
          <p:nvPr/>
        </p:nvSpPr>
        <p:spPr>
          <a:xfrm>
            <a:off x="7819246" y="3552499"/>
            <a:ext cx="2153613" cy="727064"/>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a:r>
              <a:rPr lang="en-US" sz="1266" dirty="0" err="1">
                <a:solidFill>
                  <a:schemeClr val="bg1"/>
                </a:solidFill>
              </a:rPr>
              <a:t>EWallet</a:t>
            </a:r>
            <a:endParaRPr lang="en-US" sz="1266" dirty="0">
              <a:solidFill>
                <a:schemeClr val="bg1"/>
              </a:solidFill>
            </a:endParaRPr>
          </a:p>
          <a:p>
            <a:pPr defTabSz="642915" latinLnBrk="1"/>
            <a:r>
              <a:rPr lang="en-US" sz="1266" dirty="0">
                <a:solidFill>
                  <a:schemeClr val="bg1"/>
                </a:solidFill>
              </a:rPr>
              <a:t>IBM Cluster</a:t>
            </a:r>
          </a:p>
        </p:txBody>
      </p:sp>
      <p:sp>
        <p:nvSpPr>
          <p:cNvPr id="109" name="TextBox 108"/>
          <p:cNvSpPr txBox="1"/>
          <p:nvPr/>
        </p:nvSpPr>
        <p:spPr>
          <a:xfrm>
            <a:off x="2565976" y="932362"/>
            <a:ext cx="815930"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406" dirty="0">
                <a:solidFill>
                  <a:srgbClr val="00B050"/>
                </a:solidFill>
                <a:latin typeface="+mj-lt"/>
                <a:ea typeface="+mj-ea"/>
                <a:cs typeface="+mj-cs"/>
                <a:sym typeface="Helvetica Neue"/>
              </a:rPr>
              <a:t>App Cloud</a:t>
            </a:r>
          </a:p>
        </p:txBody>
      </p:sp>
      <p:sp>
        <p:nvSpPr>
          <p:cNvPr id="110" name="Rectangle 109"/>
          <p:cNvSpPr/>
          <p:nvPr/>
        </p:nvSpPr>
        <p:spPr>
          <a:xfrm>
            <a:off x="7726646" y="1399531"/>
            <a:ext cx="2332709" cy="3977657"/>
          </a:xfrm>
          <a:prstGeom prst="rect">
            <a:avLst/>
          </a:prstGeom>
          <a:noFill/>
          <a:ln w="25400" cap="flat">
            <a:solidFill>
              <a:schemeClr val="bg1">
                <a:lumMod val="85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sp>
        <p:nvSpPr>
          <p:cNvPr id="28" name="TextBox 27"/>
          <p:cNvSpPr txBox="1"/>
          <p:nvPr/>
        </p:nvSpPr>
        <p:spPr>
          <a:xfrm>
            <a:off x="7209954" y="5522691"/>
            <a:ext cx="69191"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dirty="0">
              <a:solidFill>
                <a:srgbClr val="414141"/>
              </a:solidFill>
              <a:latin typeface="+mj-lt"/>
              <a:ea typeface="+mj-ea"/>
              <a:cs typeface="+mj-cs"/>
              <a:sym typeface="Helvetica Neue"/>
            </a:endParaRPr>
          </a:p>
        </p:txBody>
      </p:sp>
      <p:sp>
        <p:nvSpPr>
          <p:cNvPr id="29" name="Rectangle 28"/>
          <p:cNvSpPr/>
          <p:nvPr/>
        </p:nvSpPr>
        <p:spPr>
          <a:xfrm>
            <a:off x="1790826" y="5666660"/>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Paypal</a:t>
            </a:r>
            <a:endParaRPr lang="en-US" sz="1266" dirty="0">
              <a:solidFill>
                <a:schemeClr val="bg1"/>
              </a:solidFill>
            </a:endParaRPr>
          </a:p>
        </p:txBody>
      </p:sp>
      <p:sp>
        <p:nvSpPr>
          <p:cNvPr id="30" name="Rectangle 29"/>
          <p:cNvSpPr/>
          <p:nvPr/>
        </p:nvSpPr>
        <p:spPr>
          <a:xfrm>
            <a:off x="3332227" y="5666660"/>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Stripe</a:t>
            </a:r>
          </a:p>
        </p:txBody>
      </p:sp>
      <p:sp>
        <p:nvSpPr>
          <p:cNvPr id="31" name="Rectangle 30"/>
          <p:cNvSpPr/>
          <p:nvPr/>
        </p:nvSpPr>
        <p:spPr>
          <a:xfrm>
            <a:off x="487362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Sendgrid</a:t>
            </a:r>
            <a:endParaRPr lang="en-US" sz="1266" dirty="0">
              <a:solidFill>
                <a:schemeClr val="bg1"/>
              </a:solidFill>
            </a:endParaRPr>
          </a:p>
        </p:txBody>
      </p:sp>
      <p:sp>
        <p:nvSpPr>
          <p:cNvPr id="32" name="Rectangle 31"/>
          <p:cNvSpPr/>
          <p:nvPr/>
        </p:nvSpPr>
        <p:spPr>
          <a:xfrm>
            <a:off x="638205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Onesignal</a:t>
            </a:r>
            <a:endParaRPr lang="en-US" sz="1266" dirty="0">
              <a:solidFill>
                <a:schemeClr val="bg1"/>
              </a:solidFill>
            </a:endParaRPr>
          </a:p>
        </p:txBody>
      </p:sp>
      <p:sp>
        <p:nvSpPr>
          <p:cNvPr id="33" name="Rectangle 32"/>
          <p:cNvSpPr/>
          <p:nvPr/>
        </p:nvSpPr>
        <p:spPr>
          <a:xfrm>
            <a:off x="789048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Twilio</a:t>
            </a:r>
            <a:endParaRPr lang="en-US" sz="1266" dirty="0">
              <a:solidFill>
                <a:schemeClr val="bg1"/>
              </a:solidFill>
            </a:endParaRPr>
          </a:p>
        </p:txBody>
      </p:sp>
      <p:sp>
        <p:nvSpPr>
          <p:cNvPr id="38" name="Rectangle 37"/>
          <p:cNvSpPr/>
          <p:nvPr/>
        </p:nvSpPr>
        <p:spPr>
          <a:xfrm>
            <a:off x="4775729" y="3574855"/>
            <a:ext cx="2110153"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S3</a:t>
            </a:r>
          </a:p>
          <a:p>
            <a:pPr defTabSz="642915" latinLnBrk="1" hangingPunct="0"/>
            <a:r>
              <a:rPr lang="en-US" sz="984" dirty="0" err="1">
                <a:solidFill>
                  <a:schemeClr val="bg1"/>
                </a:solidFill>
              </a:rPr>
              <a:t>Blockchain</a:t>
            </a:r>
            <a:r>
              <a:rPr lang="en-US" sz="984" dirty="0">
                <a:solidFill>
                  <a:schemeClr val="bg1"/>
                </a:solidFill>
              </a:rPr>
              <a:t> Explorer</a:t>
            </a:r>
            <a:endParaRPr lang="en-US" sz="773" dirty="0">
              <a:solidFill>
                <a:schemeClr val="bg1"/>
              </a:solidFill>
            </a:endParaRPr>
          </a:p>
          <a:p>
            <a:pPr defTabSz="642915" latinLnBrk="1"/>
            <a:r>
              <a:rPr lang="en-US" sz="984" dirty="0">
                <a:solidFill>
                  <a:schemeClr val="bg1"/>
                </a:solidFill>
              </a:rPr>
              <a:t>(</a:t>
            </a:r>
            <a:r>
              <a:rPr lang="en-US" sz="844" dirty="0">
                <a:solidFill>
                  <a:schemeClr val="bg1"/>
                </a:solidFill>
              </a:rPr>
              <a:t>bluebarricade-blockchain-explorer.s3-website.us-east-2.amazonaws.com</a:t>
            </a:r>
            <a:r>
              <a:rPr lang="en-US" sz="984" dirty="0">
                <a:solidFill>
                  <a:schemeClr val="bg1"/>
                </a:solidFill>
              </a:rPr>
              <a:t>)</a:t>
            </a:r>
          </a:p>
        </p:txBody>
      </p:sp>
      <p:sp>
        <p:nvSpPr>
          <p:cNvPr id="39" name="Rectangle 38"/>
          <p:cNvSpPr/>
          <p:nvPr/>
        </p:nvSpPr>
        <p:spPr>
          <a:xfrm>
            <a:off x="7819246" y="4525148"/>
            <a:ext cx="2153613" cy="727064"/>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a:r>
              <a:rPr lang="en-US" sz="1266" dirty="0" err="1">
                <a:solidFill>
                  <a:schemeClr val="bg1"/>
                </a:solidFill>
              </a:rPr>
              <a:t>Blockchain</a:t>
            </a:r>
            <a:r>
              <a:rPr lang="en-US" sz="1266" dirty="0">
                <a:solidFill>
                  <a:schemeClr val="bg1"/>
                </a:solidFill>
              </a:rPr>
              <a:t> Service</a:t>
            </a:r>
          </a:p>
        </p:txBody>
      </p:sp>
    </p:spTree>
    <p:extLst>
      <p:ext uri="{BB962C8B-B14F-4D97-AF65-F5344CB8AC3E}">
        <p14:creationId xmlns:p14="http://schemas.microsoft.com/office/powerpoint/2010/main" val="423281693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672370" y="626452"/>
            <a:ext cx="8712628"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5" name="TextBox 4"/>
          <p:cNvSpPr txBox="1"/>
          <p:nvPr/>
        </p:nvSpPr>
        <p:spPr>
          <a:xfrm>
            <a:off x="8830906" y="238019"/>
            <a:ext cx="1564147"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B050"/>
                </a:solidFill>
                <a:latin typeface="+mj-lt"/>
                <a:ea typeface="+mj-ea"/>
                <a:cs typeface="+mj-cs"/>
                <a:sym typeface="Helvetica Neue"/>
              </a:rPr>
              <a:t>S/W Architecture</a:t>
            </a:r>
          </a:p>
        </p:txBody>
      </p:sp>
      <p:sp>
        <p:nvSpPr>
          <p:cNvPr id="45" name="TextBox 44"/>
          <p:cNvSpPr txBox="1"/>
          <p:nvPr/>
        </p:nvSpPr>
        <p:spPr>
          <a:xfrm>
            <a:off x="1662486" y="129752"/>
            <a:ext cx="2887202"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51" hangingPunct="0"/>
            <a:r>
              <a:rPr lang="en-US" sz="3094" dirty="0" err="1">
                <a:solidFill>
                  <a:srgbClr val="00B050"/>
                </a:solidFill>
                <a:latin typeface="+mj-lt"/>
                <a:ea typeface="+mj-ea"/>
                <a:cs typeface="+mj-cs"/>
                <a:sym typeface="Helvetica Neue"/>
              </a:rPr>
              <a:t>GreenbayTransfer</a:t>
            </a:r>
            <a:endParaRPr lang="en-US" sz="3094" dirty="0">
              <a:solidFill>
                <a:srgbClr val="00B050"/>
              </a:solidFill>
              <a:latin typeface="+mj-lt"/>
              <a:ea typeface="+mj-ea"/>
              <a:cs typeface="+mj-cs"/>
              <a:sym typeface="Helvetica Neue"/>
            </a:endParaRPr>
          </a:p>
        </p:txBody>
      </p:sp>
      <p:sp>
        <p:nvSpPr>
          <p:cNvPr id="47" name="Rectangle 46"/>
          <p:cNvSpPr/>
          <p:nvPr/>
        </p:nvSpPr>
        <p:spPr>
          <a:xfrm>
            <a:off x="6325942" y="1718348"/>
            <a:ext cx="2105419" cy="1062866"/>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66">
              <a:solidFill>
                <a:schemeClr val="bg1"/>
              </a:solidFill>
            </a:endParaRPr>
          </a:p>
        </p:txBody>
      </p:sp>
      <p:sp>
        <p:nvSpPr>
          <p:cNvPr id="49" name="Rectangle 48"/>
          <p:cNvSpPr/>
          <p:nvPr/>
        </p:nvSpPr>
        <p:spPr>
          <a:xfrm>
            <a:off x="6368147" y="2265006"/>
            <a:ext cx="2019424" cy="433005"/>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Node + Express </a:t>
            </a:r>
            <a:r>
              <a:rPr lang="en-US" sz="1266" dirty="0" err="1">
                <a:solidFill>
                  <a:schemeClr val="bg1"/>
                </a:solidFill>
              </a:rPr>
              <a:t>Microservice</a:t>
            </a:r>
            <a:endParaRPr lang="en-US" sz="1266" dirty="0">
              <a:solidFill>
                <a:schemeClr val="bg1"/>
              </a:solidFill>
            </a:endParaRPr>
          </a:p>
        </p:txBody>
      </p:sp>
      <p:sp>
        <p:nvSpPr>
          <p:cNvPr id="56" name="Rectangle 55"/>
          <p:cNvSpPr/>
          <p:nvPr/>
        </p:nvSpPr>
        <p:spPr>
          <a:xfrm>
            <a:off x="6368753" y="1780589"/>
            <a:ext cx="2018817" cy="375047"/>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APIs</a:t>
            </a:r>
          </a:p>
        </p:txBody>
      </p:sp>
      <p:sp>
        <p:nvSpPr>
          <p:cNvPr id="59" name="TextBox 39"/>
          <p:cNvSpPr txBox="1"/>
          <p:nvPr/>
        </p:nvSpPr>
        <p:spPr>
          <a:xfrm>
            <a:off x="6508884" y="1186471"/>
            <a:ext cx="1739535" cy="351956"/>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87" dirty="0">
                <a:solidFill>
                  <a:srgbClr val="00B050"/>
                </a:solidFill>
              </a:rPr>
              <a:t>Backend API</a:t>
            </a:r>
          </a:p>
        </p:txBody>
      </p:sp>
      <p:sp>
        <p:nvSpPr>
          <p:cNvPr id="60" name="Rectangle 59"/>
          <p:cNvSpPr/>
          <p:nvPr/>
        </p:nvSpPr>
        <p:spPr>
          <a:xfrm>
            <a:off x="8651504" y="1720421"/>
            <a:ext cx="1733494" cy="535781"/>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IBM DB2</a:t>
            </a:r>
          </a:p>
        </p:txBody>
      </p:sp>
      <p:sp>
        <p:nvSpPr>
          <p:cNvPr id="62" name="Rectangle 61"/>
          <p:cNvSpPr/>
          <p:nvPr/>
        </p:nvSpPr>
        <p:spPr>
          <a:xfrm>
            <a:off x="8651505" y="2471205"/>
            <a:ext cx="1733493" cy="619841"/>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File Storage</a:t>
            </a:r>
          </a:p>
          <a:p>
            <a:pPr algn="ctr"/>
            <a:r>
              <a:rPr lang="en-US" sz="844" dirty="0">
                <a:solidFill>
                  <a:schemeClr val="bg1"/>
                </a:solidFill>
              </a:rPr>
              <a:t>(AWS S3 storage)</a:t>
            </a:r>
          </a:p>
        </p:txBody>
      </p:sp>
      <p:sp>
        <p:nvSpPr>
          <p:cNvPr id="63" name="TextBox 43"/>
          <p:cNvSpPr txBox="1"/>
          <p:nvPr/>
        </p:nvSpPr>
        <p:spPr>
          <a:xfrm>
            <a:off x="8913747" y="1193276"/>
            <a:ext cx="1046953" cy="351956"/>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87" dirty="0">
                <a:solidFill>
                  <a:srgbClr val="00B050"/>
                </a:solidFill>
              </a:rPr>
              <a:t>DB Server</a:t>
            </a:r>
          </a:p>
        </p:txBody>
      </p:sp>
      <p:sp>
        <p:nvSpPr>
          <p:cNvPr id="69" name="TextBox 58"/>
          <p:cNvSpPr txBox="1"/>
          <p:nvPr/>
        </p:nvSpPr>
        <p:spPr>
          <a:xfrm>
            <a:off x="4069830" y="1193276"/>
            <a:ext cx="1959208" cy="351956"/>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87" dirty="0">
                <a:solidFill>
                  <a:srgbClr val="00B050"/>
                </a:solidFill>
              </a:rPr>
              <a:t>Web</a:t>
            </a:r>
          </a:p>
        </p:txBody>
      </p:sp>
      <p:sp>
        <p:nvSpPr>
          <p:cNvPr id="94" name="TextBox 93"/>
          <p:cNvSpPr txBox="1"/>
          <p:nvPr/>
        </p:nvSpPr>
        <p:spPr>
          <a:xfrm>
            <a:off x="2617122" y="1186503"/>
            <a:ext cx="418385"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B050"/>
                </a:solidFill>
                <a:latin typeface="+mj-lt"/>
                <a:ea typeface="+mj-ea"/>
                <a:cs typeface="+mj-cs"/>
                <a:sym typeface="Helvetica Neue"/>
              </a:rPr>
              <a:t>App</a:t>
            </a:r>
          </a:p>
        </p:txBody>
      </p:sp>
      <p:sp>
        <p:nvSpPr>
          <p:cNvPr id="97" name="Rectangle 96"/>
          <p:cNvSpPr/>
          <p:nvPr/>
        </p:nvSpPr>
        <p:spPr>
          <a:xfrm>
            <a:off x="1782586" y="3311280"/>
            <a:ext cx="1959379" cy="556927"/>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iOS/</a:t>
            </a:r>
            <a:r>
              <a:rPr lang="en-US" sz="1266" dirty="0" err="1">
                <a:solidFill>
                  <a:schemeClr val="bg1"/>
                </a:solidFill>
              </a:rPr>
              <a:t>Androd</a:t>
            </a:r>
            <a:endParaRPr lang="en-US" sz="1266" dirty="0">
              <a:solidFill>
                <a:schemeClr val="bg1"/>
              </a:solidFill>
            </a:endParaRPr>
          </a:p>
        </p:txBody>
      </p:sp>
      <p:sp>
        <p:nvSpPr>
          <p:cNvPr id="99" name="Rectangle 98"/>
          <p:cNvSpPr/>
          <p:nvPr/>
        </p:nvSpPr>
        <p:spPr>
          <a:xfrm>
            <a:off x="1780181" y="2837859"/>
            <a:ext cx="1961693" cy="412140"/>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React Native</a:t>
            </a:r>
          </a:p>
          <a:p>
            <a:pPr defTabSz="642915" latinLnBrk="1" hangingPunct="0"/>
            <a:r>
              <a:rPr lang="en-US" sz="844" dirty="0">
                <a:solidFill>
                  <a:schemeClr val="bg1"/>
                </a:solidFill>
              </a:rPr>
              <a:t>Redux/Flex Route</a:t>
            </a:r>
          </a:p>
        </p:txBody>
      </p:sp>
      <p:sp>
        <p:nvSpPr>
          <p:cNvPr id="126" name="Rectangle 125"/>
          <p:cNvSpPr/>
          <p:nvPr/>
        </p:nvSpPr>
        <p:spPr>
          <a:xfrm>
            <a:off x="1790826" y="1674890"/>
            <a:ext cx="1945376" cy="520031"/>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406" dirty="0" err="1">
                <a:solidFill>
                  <a:schemeClr val="bg1"/>
                </a:solidFill>
              </a:rPr>
              <a:t>Greenbay</a:t>
            </a:r>
            <a:r>
              <a:rPr lang="en-US" sz="1406" dirty="0">
                <a:solidFill>
                  <a:schemeClr val="bg1"/>
                </a:solidFill>
              </a:rPr>
              <a:t> Features</a:t>
            </a:r>
            <a:endParaRPr lang="en-US" sz="844" dirty="0">
              <a:solidFill>
                <a:schemeClr val="bg1"/>
              </a:solidFill>
            </a:endParaRPr>
          </a:p>
        </p:txBody>
      </p:sp>
      <p:sp>
        <p:nvSpPr>
          <p:cNvPr id="127" name="Rectangle 126"/>
          <p:cNvSpPr/>
          <p:nvPr/>
        </p:nvSpPr>
        <p:spPr>
          <a:xfrm>
            <a:off x="1790829" y="2256203"/>
            <a:ext cx="1951046" cy="525011"/>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125" dirty="0">
                <a:solidFill>
                  <a:schemeClr val="bg1"/>
                </a:solidFill>
              </a:rPr>
              <a:t>Framework</a:t>
            </a:r>
            <a:endParaRPr lang="en-US" sz="1266" dirty="0">
              <a:solidFill>
                <a:schemeClr val="bg1"/>
              </a:solidFill>
            </a:endParaRPr>
          </a:p>
          <a:p>
            <a:pPr defTabSz="642915" latinLnBrk="1" hangingPunct="0"/>
            <a:endParaRPr lang="en-US" sz="422" dirty="0">
              <a:solidFill>
                <a:schemeClr val="bg1"/>
              </a:solidFill>
            </a:endParaRPr>
          </a:p>
          <a:p>
            <a:pPr defTabSz="642915" latinLnBrk="1" hangingPunct="0"/>
            <a:r>
              <a:rPr lang="en-US" sz="844" dirty="0">
                <a:solidFill>
                  <a:schemeClr val="bg1"/>
                </a:solidFill>
              </a:rPr>
              <a:t>Views/Components/Actions/</a:t>
            </a:r>
          </a:p>
          <a:p>
            <a:pPr defTabSz="642915" latinLnBrk="1" hangingPunct="0"/>
            <a:r>
              <a:rPr lang="en-US" sz="844" dirty="0">
                <a:solidFill>
                  <a:schemeClr val="bg1"/>
                </a:solidFill>
              </a:rPr>
              <a:t>Services/</a:t>
            </a:r>
            <a:r>
              <a:rPr lang="en-US" sz="844" dirty="0" err="1">
                <a:solidFill>
                  <a:schemeClr val="bg1"/>
                </a:solidFill>
              </a:rPr>
              <a:t>APis</a:t>
            </a:r>
            <a:endParaRPr lang="en-US" sz="844" dirty="0">
              <a:solidFill>
                <a:schemeClr val="bg1"/>
              </a:solidFill>
            </a:endParaRPr>
          </a:p>
        </p:txBody>
      </p:sp>
      <p:sp>
        <p:nvSpPr>
          <p:cNvPr id="128" name="Rectangle 127"/>
          <p:cNvSpPr/>
          <p:nvPr/>
        </p:nvSpPr>
        <p:spPr>
          <a:xfrm>
            <a:off x="4069829" y="2579978"/>
            <a:ext cx="2035969" cy="656050"/>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Admin Panel</a:t>
            </a:r>
          </a:p>
          <a:p>
            <a:pPr defTabSz="642915" latinLnBrk="1" hangingPunct="0"/>
            <a:r>
              <a:rPr lang="en-US" sz="1266" dirty="0">
                <a:solidFill>
                  <a:schemeClr val="bg1"/>
                </a:solidFill>
              </a:rPr>
              <a:t>(</a:t>
            </a:r>
            <a:r>
              <a:rPr lang="en-US" sz="1266" dirty="0" err="1">
                <a:solidFill>
                  <a:schemeClr val="bg1"/>
                </a:solidFill>
              </a:rPr>
              <a:t>Laravel</a:t>
            </a:r>
            <a:r>
              <a:rPr lang="en-US" sz="1266" dirty="0">
                <a:solidFill>
                  <a:schemeClr val="bg1"/>
                </a:solidFill>
              </a:rPr>
              <a:t>)</a:t>
            </a:r>
          </a:p>
        </p:txBody>
      </p:sp>
      <p:sp>
        <p:nvSpPr>
          <p:cNvPr id="129" name="Rectangle 128"/>
          <p:cNvSpPr/>
          <p:nvPr/>
        </p:nvSpPr>
        <p:spPr>
          <a:xfrm>
            <a:off x="4069829" y="1736475"/>
            <a:ext cx="2035969" cy="696466"/>
          </a:xfrm>
          <a:prstGeom prst="rect">
            <a:avLst/>
          </a:prstGeom>
          <a:solidFill>
            <a:srgbClr val="00B050"/>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Front Web</a:t>
            </a:r>
          </a:p>
          <a:p>
            <a:pPr defTabSz="642915" latinLnBrk="1" hangingPunct="0"/>
            <a:r>
              <a:rPr lang="en-US" sz="1266" dirty="0">
                <a:solidFill>
                  <a:schemeClr val="bg1"/>
                </a:solidFill>
              </a:rPr>
              <a:t>(React JS)</a:t>
            </a:r>
          </a:p>
        </p:txBody>
      </p:sp>
      <p:sp>
        <p:nvSpPr>
          <p:cNvPr id="130" name="TextBox 129"/>
          <p:cNvSpPr txBox="1"/>
          <p:nvPr/>
        </p:nvSpPr>
        <p:spPr>
          <a:xfrm>
            <a:off x="7209954" y="5522691"/>
            <a:ext cx="69191"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dirty="0">
              <a:solidFill>
                <a:srgbClr val="414141"/>
              </a:solidFill>
              <a:latin typeface="+mj-lt"/>
              <a:ea typeface="+mj-ea"/>
              <a:cs typeface="+mj-cs"/>
              <a:sym typeface="Helvetica Neue"/>
            </a:endParaRPr>
          </a:p>
        </p:txBody>
      </p:sp>
      <p:cxnSp>
        <p:nvCxnSpPr>
          <p:cNvPr id="131" name="Straight Connector 130"/>
          <p:cNvCxnSpPr/>
          <p:nvPr/>
        </p:nvCxnSpPr>
        <p:spPr>
          <a:xfrm>
            <a:off x="1672370" y="5487998"/>
            <a:ext cx="8885726" cy="0"/>
          </a:xfrm>
          <a:prstGeom prst="line">
            <a:avLst/>
          </a:prstGeom>
          <a:noFill/>
          <a:ln w="6350" cap="flat">
            <a:solidFill>
              <a:schemeClr val="bg2">
                <a:lumMod val="60000"/>
                <a:lumOff val="40000"/>
              </a:schemeClr>
            </a:solidFill>
            <a:prstDash val="solid"/>
            <a:round/>
          </a:ln>
          <a:effectLst/>
          <a:sp3d/>
        </p:spPr>
        <p:style>
          <a:lnRef idx="0">
            <a:scrgbClr r="0" g="0" b="0"/>
          </a:lnRef>
          <a:fillRef idx="0">
            <a:scrgbClr r="0" g="0" b="0"/>
          </a:fillRef>
          <a:effectRef idx="0">
            <a:scrgbClr r="0" g="0" b="0"/>
          </a:effectRef>
          <a:fontRef idx="none"/>
        </p:style>
      </p:cxnSp>
      <p:sp>
        <p:nvSpPr>
          <p:cNvPr id="132" name="Rectangle 131"/>
          <p:cNvSpPr/>
          <p:nvPr/>
        </p:nvSpPr>
        <p:spPr>
          <a:xfrm>
            <a:off x="1790826" y="5666660"/>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Paypal</a:t>
            </a:r>
            <a:endParaRPr lang="en-US" sz="1266" dirty="0">
              <a:solidFill>
                <a:schemeClr val="bg1"/>
              </a:solidFill>
            </a:endParaRPr>
          </a:p>
        </p:txBody>
      </p:sp>
      <p:sp>
        <p:nvSpPr>
          <p:cNvPr id="133" name="Rectangle 132"/>
          <p:cNvSpPr/>
          <p:nvPr/>
        </p:nvSpPr>
        <p:spPr>
          <a:xfrm>
            <a:off x="3332227" y="5666660"/>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Stripe</a:t>
            </a:r>
          </a:p>
        </p:txBody>
      </p:sp>
      <p:sp>
        <p:nvSpPr>
          <p:cNvPr id="134" name="Rectangle 133"/>
          <p:cNvSpPr/>
          <p:nvPr/>
        </p:nvSpPr>
        <p:spPr>
          <a:xfrm>
            <a:off x="487362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Sendgrid</a:t>
            </a:r>
            <a:endParaRPr lang="en-US" sz="1266" dirty="0">
              <a:solidFill>
                <a:schemeClr val="bg1"/>
              </a:solidFill>
            </a:endParaRPr>
          </a:p>
        </p:txBody>
      </p:sp>
      <p:sp>
        <p:nvSpPr>
          <p:cNvPr id="30" name="Rectangle 29"/>
          <p:cNvSpPr/>
          <p:nvPr/>
        </p:nvSpPr>
        <p:spPr>
          <a:xfrm>
            <a:off x="638205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Onesignal</a:t>
            </a:r>
            <a:endParaRPr lang="en-US" sz="1266" dirty="0">
              <a:solidFill>
                <a:schemeClr val="bg1"/>
              </a:solidFill>
            </a:endParaRPr>
          </a:p>
        </p:txBody>
      </p:sp>
      <p:sp>
        <p:nvSpPr>
          <p:cNvPr id="31" name="Rectangle 30"/>
          <p:cNvSpPr/>
          <p:nvPr/>
        </p:nvSpPr>
        <p:spPr>
          <a:xfrm>
            <a:off x="789048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Twilio</a:t>
            </a:r>
            <a:endParaRPr lang="en-US" sz="1266" dirty="0">
              <a:solidFill>
                <a:schemeClr val="bg1"/>
              </a:solidFill>
            </a:endParaRPr>
          </a:p>
        </p:txBody>
      </p:sp>
      <p:sp>
        <p:nvSpPr>
          <p:cNvPr id="39" name="TextBox 39"/>
          <p:cNvSpPr txBox="1"/>
          <p:nvPr/>
        </p:nvSpPr>
        <p:spPr>
          <a:xfrm>
            <a:off x="6508884" y="3468948"/>
            <a:ext cx="1739535" cy="351956"/>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87" dirty="0" err="1">
                <a:solidFill>
                  <a:srgbClr val="00B050"/>
                </a:solidFill>
              </a:rPr>
              <a:t>EWallet</a:t>
            </a:r>
            <a:r>
              <a:rPr lang="en-US" sz="1687" dirty="0">
                <a:solidFill>
                  <a:srgbClr val="00B050"/>
                </a:solidFill>
              </a:rPr>
              <a:t> API</a:t>
            </a:r>
          </a:p>
        </p:txBody>
      </p:sp>
      <p:sp>
        <p:nvSpPr>
          <p:cNvPr id="41" name="Rectangle 40"/>
          <p:cNvSpPr/>
          <p:nvPr/>
        </p:nvSpPr>
        <p:spPr>
          <a:xfrm>
            <a:off x="6325336" y="3905759"/>
            <a:ext cx="2105419" cy="1062866"/>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66">
              <a:solidFill>
                <a:schemeClr val="bg1"/>
              </a:solidFill>
            </a:endParaRPr>
          </a:p>
        </p:txBody>
      </p:sp>
      <p:sp>
        <p:nvSpPr>
          <p:cNvPr id="42" name="Rectangle 41"/>
          <p:cNvSpPr/>
          <p:nvPr/>
        </p:nvSpPr>
        <p:spPr>
          <a:xfrm>
            <a:off x="6367541" y="4452416"/>
            <a:ext cx="2019424" cy="433005"/>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Node + Express </a:t>
            </a:r>
            <a:r>
              <a:rPr lang="en-US" sz="1266" dirty="0" err="1">
                <a:solidFill>
                  <a:schemeClr val="bg1"/>
                </a:solidFill>
              </a:rPr>
              <a:t>Microservice</a:t>
            </a:r>
            <a:endParaRPr lang="en-US" sz="1266" dirty="0">
              <a:solidFill>
                <a:schemeClr val="bg1"/>
              </a:solidFill>
            </a:endParaRPr>
          </a:p>
        </p:txBody>
      </p:sp>
      <p:sp>
        <p:nvSpPr>
          <p:cNvPr id="43" name="Rectangle 42"/>
          <p:cNvSpPr/>
          <p:nvPr/>
        </p:nvSpPr>
        <p:spPr>
          <a:xfrm>
            <a:off x="6368147" y="3967999"/>
            <a:ext cx="2018817" cy="375047"/>
          </a:xfrm>
          <a:prstGeom prst="rect">
            <a:avLst/>
          </a:prstGeom>
          <a:solidFill>
            <a:srgbClr val="00B05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66" dirty="0">
                <a:solidFill>
                  <a:schemeClr val="bg1"/>
                </a:solidFill>
              </a:rPr>
              <a:t>APIs</a:t>
            </a:r>
          </a:p>
        </p:txBody>
      </p:sp>
    </p:spTree>
    <p:extLst>
      <p:ext uri="{BB962C8B-B14F-4D97-AF65-F5344CB8AC3E}">
        <p14:creationId xmlns:p14="http://schemas.microsoft.com/office/powerpoint/2010/main" val="118327551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p:nvPr/>
        </p:nvCxnSpPr>
        <p:spPr>
          <a:xfrm>
            <a:off x="1672370" y="626452"/>
            <a:ext cx="8712628"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26" name="TextBox 25"/>
          <p:cNvSpPr txBox="1"/>
          <p:nvPr/>
        </p:nvSpPr>
        <p:spPr>
          <a:xfrm>
            <a:off x="8829303" y="238019"/>
            <a:ext cx="1567353"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solidFill>
                  <a:srgbClr val="00B050"/>
                </a:solidFill>
              </a:rPr>
              <a:t>H</a:t>
            </a:r>
            <a:r>
              <a:rPr lang="en-US" sz="1687" dirty="0">
                <a:solidFill>
                  <a:srgbClr val="00B050"/>
                </a:solidFill>
                <a:latin typeface="+mj-lt"/>
                <a:ea typeface="+mj-ea"/>
                <a:cs typeface="+mj-cs"/>
                <a:sym typeface="Helvetica Neue"/>
              </a:rPr>
              <a:t>/W Architecture</a:t>
            </a:r>
          </a:p>
        </p:txBody>
      </p:sp>
      <p:sp>
        <p:nvSpPr>
          <p:cNvPr id="27" name="TextBox 26"/>
          <p:cNvSpPr txBox="1"/>
          <p:nvPr/>
        </p:nvSpPr>
        <p:spPr>
          <a:xfrm>
            <a:off x="1662485" y="129752"/>
            <a:ext cx="2933881"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l"/>
            <a:r>
              <a:rPr lang="en-US" sz="3094" dirty="0" err="1">
                <a:solidFill>
                  <a:srgbClr val="00B050"/>
                </a:solidFill>
              </a:rPr>
              <a:t>GreenBayTransfer</a:t>
            </a:r>
            <a:endParaRPr lang="en-US" sz="3094" dirty="0">
              <a:solidFill>
                <a:srgbClr val="00B050"/>
              </a:solidFill>
              <a:sym typeface="Helvetica Neue"/>
            </a:endParaRPr>
          </a:p>
        </p:txBody>
      </p:sp>
      <p:cxnSp>
        <p:nvCxnSpPr>
          <p:cNvPr id="36" name="Rak pil 2">
            <a:extLst>
              <a:ext uri="{FF2B5EF4-FFF2-40B4-BE49-F238E27FC236}">
                <a16:creationId xmlns:a16="http://schemas.microsoft.com/office/drawing/2014/main" xmlns="" id="{D937EE8F-A8A4-44FC-A5AD-A7E4CAF280D8}"/>
              </a:ext>
            </a:extLst>
          </p:cNvPr>
          <p:cNvCxnSpPr>
            <a:cxnSpLocks/>
          </p:cNvCxnSpPr>
          <p:nvPr/>
        </p:nvCxnSpPr>
        <p:spPr>
          <a:xfrm>
            <a:off x="8364343" y="-996776"/>
            <a:ext cx="379857" cy="82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picture containing vector graphics&#10;&#10;Description generated with high confidence">
            <a:extLst>
              <a:ext uri="{FF2B5EF4-FFF2-40B4-BE49-F238E27FC236}">
                <a16:creationId xmlns:a16="http://schemas.microsoft.com/office/drawing/2014/main" xmlns="" id="{C037A1D4-4B28-40B1-8A57-A5679489E124}"/>
              </a:ext>
            </a:extLst>
          </p:cNvPr>
          <p:cNvPicPr>
            <a:picLocks noChangeAspect="1"/>
          </p:cNvPicPr>
          <p:nvPr/>
        </p:nvPicPr>
        <p:blipFill>
          <a:blip r:embed="rId2"/>
          <a:stretch>
            <a:fillRect/>
          </a:stretch>
        </p:blipFill>
        <p:spPr>
          <a:xfrm>
            <a:off x="7567266" y="-851673"/>
            <a:ext cx="125513" cy="125513"/>
          </a:xfrm>
          <a:prstGeom prst="rect">
            <a:avLst/>
          </a:prstGeom>
          <a:solidFill>
            <a:schemeClr val="bg1"/>
          </a:solidFill>
        </p:spPr>
      </p:pic>
      <p:cxnSp>
        <p:nvCxnSpPr>
          <p:cNvPr id="86" name="Straight Connector 85"/>
          <p:cNvCxnSpPr/>
          <p:nvPr/>
        </p:nvCxnSpPr>
        <p:spPr>
          <a:xfrm>
            <a:off x="1672370" y="5522659"/>
            <a:ext cx="8885726" cy="0"/>
          </a:xfrm>
          <a:prstGeom prst="line">
            <a:avLst/>
          </a:prstGeom>
          <a:noFill/>
          <a:ln w="6350" cap="flat">
            <a:solidFill>
              <a:schemeClr val="bg2">
                <a:lumMod val="60000"/>
                <a:lumOff val="40000"/>
              </a:schemeClr>
            </a:solidFill>
            <a:prstDash val="solid"/>
            <a:round/>
          </a:ln>
          <a:effectLst/>
          <a:sp3d/>
        </p:spPr>
        <p:style>
          <a:lnRef idx="0">
            <a:scrgbClr r="0" g="0" b="0"/>
          </a:lnRef>
          <a:fillRef idx="0">
            <a:scrgbClr r="0" g="0" b="0"/>
          </a:fillRef>
          <a:effectRef idx="0">
            <a:scrgbClr r="0" g="0" b="0"/>
          </a:effectRef>
          <a:fontRef idx="none"/>
        </p:style>
      </p:cxnSp>
      <p:sp>
        <p:nvSpPr>
          <p:cNvPr id="99" name="Rectangle 98"/>
          <p:cNvSpPr/>
          <p:nvPr/>
        </p:nvSpPr>
        <p:spPr>
          <a:xfrm>
            <a:off x="7819246" y="2511176"/>
            <a:ext cx="2153613" cy="800682"/>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Greenbay</a:t>
            </a:r>
            <a:r>
              <a:rPr lang="en-US" sz="1266" dirty="0">
                <a:solidFill>
                  <a:schemeClr val="bg1"/>
                </a:solidFill>
              </a:rPr>
              <a:t> Backend </a:t>
            </a:r>
          </a:p>
        </p:txBody>
      </p:sp>
      <p:sp>
        <p:nvSpPr>
          <p:cNvPr id="100" name="Rectangle 99"/>
          <p:cNvSpPr/>
          <p:nvPr/>
        </p:nvSpPr>
        <p:spPr>
          <a:xfrm>
            <a:off x="4775729" y="1528344"/>
            <a:ext cx="2110153"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EC2</a:t>
            </a:r>
          </a:p>
          <a:p>
            <a:pPr defTabSz="642915" latinLnBrk="1" hangingPunct="0"/>
            <a:endParaRPr lang="en-US" sz="984" dirty="0">
              <a:solidFill>
                <a:schemeClr val="bg1"/>
              </a:solidFill>
            </a:endParaRPr>
          </a:p>
          <a:p>
            <a:pPr defTabSz="642915" latinLnBrk="1" hangingPunct="0"/>
            <a:r>
              <a:rPr lang="en-US" sz="984" dirty="0">
                <a:solidFill>
                  <a:schemeClr val="bg1"/>
                </a:solidFill>
              </a:rPr>
              <a:t>Front Web</a:t>
            </a:r>
          </a:p>
          <a:p>
            <a:pPr defTabSz="642915" latinLnBrk="1" hangingPunct="0"/>
            <a:r>
              <a:rPr lang="en-US" sz="984" dirty="0">
                <a:solidFill>
                  <a:schemeClr val="bg1"/>
                </a:solidFill>
              </a:rPr>
              <a:t>(www.greenbaytransfer.com)</a:t>
            </a:r>
          </a:p>
        </p:txBody>
      </p:sp>
      <p:sp>
        <p:nvSpPr>
          <p:cNvPr id="101" name="Rectangle 100"/>
          <p:cNvSpPr/>
          <p:nvPr/>
        </p:nvSpPr>
        <p:spPr>
          <a:xfrm>
            <a:off x="4775729" y="2491409"/>
            <a:ext cx="2110153"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EC2</a:t>
            </a:r>
          </a:p>
          <a:p>
            <a:pPr defTabSz="642915" latinLnBrk="1" hangingPunct="0"/>
            <a:endParaRPr lang="en-US" sz="984" dirty="0">
              <a:solidFill>
                <a:schemeClr val="bg1"/>
              </a:solidFill>
            </a:endParaRPr>
          </a:p>
          <a:p>
            <a:pPr defTabSz="642915" latinLnBrk="1" hangingPunct="0"/>
            <a:r>
              <a:rPr lang="en-US" sz="984" dirty="0">
                <a:solidFill>
                  <a:schemeClr val="bg1"/>
                </a:solidFill>
              </a:rPr>
              <a:t>Admin Panel</a:t>
            </a:r>
          </a:p>
          <a:p>
            <a:pPr defTabSz="642915" latinLnBrk="1" hangingPunct="0"/>
            <a:r>
              <a:rPr lang="en-US" sz="984" dirty="0">
                <a:solidFill>
                  <a:schemeClr val="bg1"/>
                </a:solidFill>
              </a:rPr>
              <a:t>(admin.greenbaytransfer.com)</a:t>
            </a:r>
          </a:p>
        </p:txBody>
      </p:sp>
      <p:sp>
        <p:nvSpPr>
          <p:cNvPr id="102" name="Rectangle 101"/>
          <p:cNvSpPr/>
          <p:nvPr/>
        </p:nvSpPr>
        <p:spPr>
          <a:xfrm>
            <a:off x="4775729" y="4463698"/>
            <a:ext cx="2110153" cy="657484"/>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S3 Storage</a:t>
            </a:r>
          </a:p>
        </p:txBody>
      </p:sp>
      <p:sp>
        <p:nvSpPr>
          <p:cNvPr id="103" name="Rectangle 102"/>
          <p:cNvSpPr/>
          <p:nvPr/>
        </p:nvSpPr>
        <p:spPr>
          <a:xfrm>
            <a:off x="2232172" y="1528344"/>
            <a:ext cx="1632072"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Greenbay</a:t>
            </a:r>
            <a:r>
              <a:rPr lang="en-US" sz="1266" dirty="0">
                <a:solidFill>
                  <a:schemeClr val="bg1"/>
                </a:solidFill>
              </a:rPr>
              <a:t> iOS</a:t>
            </a:r>
          </a:p>
          <a:p>
            <a:pPr defTabSz="642915" latinLnBrk="1" hangingPunct="0"/>
            <a:endParaRPr lang="en-US" sz="984" dirty="0">
              <a:solidFill>
                <a:schemeClr val="bg1"/>
              </a:solidFill>
            </a:endParaRPr>
          </a:p>
          <a:p>
            <a:pPr defTabSz="642915" latinLnBrk="1" hangingPunct="0"/>
            <a:r>
              <a:rPr lang="en-US" sz="984" dirty="0">
                <a:solidFill>
                  <a:schemeClr val="bg1"/>
                </a:solidFill>
              </a:rPr>
              <a:t>App Store</a:t>
            </a:r>
          </a:p>
        </p:txBody>
      </p:sp>
      <p:sp>
        <p:nvSpPr>
          <p:cNvPr id="104" name="Rectangle 103"/>
          <p:cNvSpPr/>
          <p:nvPr/>
        </p:nvSpPr>
        <p:spPr>
          <a:xfrm>
            <a:off x="2232172" y="2780116"/>
            <a:ext cx="1632072"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Greenbay</a:t>
            </a:r>
            <a:r>
              <a:rPr lang="en-US" sz="1266" dirty="0">
                <a:solidFill>
                  <a:schemeClr val="bg1"/>
                </a:solidFill>
              </a:rPr>
              <a:t> Android</a:t>
            </a:r>
          </a:p>
          <a:p>
            <a:pPr defTabSz="642915" latinLnBrk="1" hangingPunct="0"/>
            <a:endParaRPr lang="en-US" sz="984" dirty="0">
              <a:solidFill>
                <a:schemeClr val="bg1"/>
              </a:solidFill>
            </a:endParaRPr>
          </a:p>
          <a:p>
            <a:pPr defTabSz="642915" latinLnBrk="1" hangingPunct="0"/>
            <a:r>
              <a:rPr lang="en-US" sz="984" dirty="0">
                <a:solidFill>
                  <a:schemeClr val="bg1"/>
                </a:solidFill>
              </a:rPr>
              <a:t>Google Store</a:t>
            </a:r>
          </a:p>
        </p:txBody>
      </p:sp>
      <p:sp>
        <p:nvSpPr>
          <p:cNvPr id="3" name="Rectangle 2"/>
          <p:cNvSpPr/>
          <p:nvPr/>
        </p:nvSpPr>
        <p:spPr>
          <a:xfrm>
            <a:off x="4668572" y="1399531"/>
            <a:ext cx="2332709" cy="3834640"/>
          </a:xfrm>
          <a:prstGeom prst="rect">
            <a:avLst/>
          </a:prstGeom>
          <a:noFill/>
          <a:ln w="25400" cap="flat">
            <a:solidFill>
              <a:schemeClr val="bg1">
                <a:lumMod val="85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sp>
        <p:nvSpPr>
          <p:cNvPr id="4" name="TextBox 3"/>
          <p:cNvSpPr txBox="1"/>
          <p:nvPr/>
        </p:nvSpPr>
        <p:spPr>
          <a:xfrm>
            <a:off x="8489932" y="932362"/>
            <a:ext cx="812724"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406" dirty="0">
                <a:solidFill>
                  <a:srgbClr val="00B050"/>
                </a:solidFill>
                <a:latin typeface="+mj-lt"/>
                <a:ea typeface="+mj-ea"/>
                <a:cs typeface="+mj-cs"/>
                <a:sym typeface="Helvetica Neue"/>
              </a:rPr>
              <a:t>HCL Cloud</a:t>
            </a:r>
          </a:p>
        </p:txBody>
      </p:sp>
      <p:sp>
        <p:nvSpPr>
          <p:cNvPr id="105" name="Rectangle 104"/>
          <p:cNvSpPr/>
          <p:nvPr/>
        </p:nvSpPr>
        <p:spPr>
          <a:xfrm>
            <a:off x="7819764" y="1510438"/>
            <a:ext cx="2153060"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DB2</a:t>
            </a:r>
          </a:p>
          <a:p>
            <a:pPr defTabSz="642915" latinLnBrk="1" hangingPunct="0"/>
            <a:endParaRPr lang="en-US" sz="281" dirty="0">
              <a:solidFill>
                <a:schemeClr val="bg1"/>
              </a:solidFill>
            </a:endParaRPr>
          </a:p>
        </p:txBody>
      </p:sp>
      <p:sp>
        <p:nvSpPr>
          <p:cNvPr id="106" name="TextBox 105"/>
          <p:cNvSpPr txBox="1"/>
          <p:nvPr/>
        </p:nvSpPr>
        <p:spPr>
          <a:xfrm>
            <a:off x="5565433" y="932362"/>
            <a:ext cx="405625"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406" dirty="0">
                <a:solidFill>
                  <a:srgbClr val="00B050"/>
                </a:solidFill>
                <a:latin typeface="+mj-lt"/>
                <a:ea typeface="+mj-ea"/>
                <a:cs typeface="+mj-cs"/>
                <a:sym typeface="Helvetica Neue"/>
              </a:rPr>
              <a:t>AWS</a:t>
            </a:r>
          </a:p>
        </p:txBody>
      </p:sp>
      <p:sp>
        <p:nvSpPr>
          <p:cNvPr id="107" name="Rectangle 106"/>
          <p:cNvSpPr/>
          <p:nvPr/>
        </p:nvSpPr>
        <p:spPr>
          <a:xfrm>
            <a:off x="7819246" y="3490518"/>
            <a:ext cx="2153613" cy="727064"/>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a:r>
              <a:rPr lang="en-US" sz="1266" dirty="0" err="1">
                <a:solidFill>
                  <a:schemeClr val="bg1"/>
                </a:solidFill>
              </a:rPr>
              <a:t>Ewallet</a:t>
            </a:r>
            <a:r>
              <a:rPr lang="en-US" sz="1266" dirty="0">
                <a:solidFill>
                  <a:schemeClr val="bg1"/>
                </a:solidFill>
              </a:rPr>
              <a:t> Backend</a:t>
            </a:r>
          </a:p>
        </p:txBody>
      </p:sp>
      <p:sp>
        <p:nvSpPr>
          <p:cNvPr id="109" name="TextBox 108"/>
          <p:cNvSpPr txBox="1"/>
          <p:nvPr/>
        </p:nvSpPr>
        <p:spPr>
          <a:xfrm>
            <a:off x="2565976" y="932362"/>
            <a:ext cx="815930"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406" dirty="0">
                <a:solidFill>
                  <a:srgbClr val="00B050"/>
                </a:solidFill>
                <a:latin typeface="+mj-lt"/>
                <a:ea typeface="+mj-ea"/>
                <a:cs typeface="+mj-cs"/>
                <a:sym typeface="Helvetica Neue"/>
              </a:rPr>
              <a:t>App Cloud</a:t>
            </a:r>
          </a:p>
        </p:txBody>
      </p:sp>
      <p:sp>
        <p:nvSpPr>
          <p:cNvPr id="110" name="Rectangle 109"/>
          <p:cNvSpPr/>
          <p:nvPr/>
        </p:nvSpPr>
        <p:spPr>
          <a:xfrm>
            <a:off x="7726646" y="1399531"/>
            <a:ext cx="2332709" cy="3834640"/>
          </a:xfrm>
          <a:prstGeom prst="rect">
            <a:avLst/>
          </a:prstGeom>
          <a:noFill/>
          <a:ln w="25400" cap="flat">
            <a:solidFill>
              <a:schemeClr val="bg1">
                <a:lumMod val="85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dirty="0">
              <a:solidFill>
                <a:srgbClr val="000000"/>
              </a:solidFill>
            </a:endParaRPr>
          </a:p>
        </p:txBody>
      </p:sp>
      <p:sp>
        <p:nvSpPr>
          <p:cNvPr id="28" name="TextBox 27"/>
          <p:cNvSpPr txBox="1"/>
          <p:nvPr/>
        </p:nvSpPr>
        <p:spPr>
          <a:xfrm>
            <a:off x="7209954" y="5522691"/>
            <a:ext cx="69191"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dirty="0">
              <a:solidFill>
                <a:srgbClr val="414141"/>
              </a:solidFill>
              <a:latin typeface="+mj-lt"/>
              <a:ea typeface="+mj-ea"/>
              <a:cs typeface="+mj-cs"/>
              <a:sym typeface="Helvetica Neue"/>
            </a:endParaRPr>
          </a:p>
        </p:txBody>
      </p:sp>
      <p:sp>
        <p:nvSpPr>
          <p:cNvPr id="29" name="Rectangle 28"/>
          <p:cNvSpPr/>
          <p:nvPr/>
        </p:nvSpPr>
        <p:spPr>
          <a:xfrm>
            <a:off x="1790826" y="5666660"/>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Paypal</a:t>
            </a:r>
            <a:endParaRPr lang="en-US" sz="1266" dirty="0">
              <a:solidFill>
                <a:schemeClr val="bg1"/>
              </a:solidFill>
            </a:endParaRPr>
          </a:p>
        </p:txBody>
      </p:sp>
      <p:sp>
        <p:nvSpPr>
          <p:cNvPr id="30" name="Rectangle 29"/>
          <p:cNvSpPr/>
          <p:nvPr/>
        </p:nvSpPr>
        <p:spPr>
          <a:xfrm>
            <a:off x="3332227" y="5666660"/>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Stripe</a:t>
            </a:r>
          </a:p>
        </p:txBody>
      </p:sp>
      <p:sp>
        <p:nvSpPr>
          <p:cNvPr id="31" name="Rectangle 30"/>
          <p:cNvSpPr/>
          <p:nvPr/>
        </p:nvSpPr>
        <p:spPr>
          <a:xfrm>
            <a:off x="487362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Sendgrid</a:t>
            </a:r>
            <a:endParaRPr lang="en-US" sz="1266" dirty="0">
              <a:solidFill>
                <a:schemeClr val="bg1"/>
              </a:solidFill>
            </a:endParaRPr>
          </a:p>
        </p:txBody>
      </p:sp>
      <p:sp>
        <p:nvSpPr>
          <p:cNvPr id="32" name="Rectangle 31"/>
          <p:cNvSpPr/>
          <p:nvPr/>
        </p:nvSpPr>
        <p:spPr>
          <a:xfrm>
            <a:off x="638205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Onesignal</a:t>
            </a:r>
            <a:endParaRPr lang="en-US" sz="1266" dirty="0">
              <a:solidFill>
                <a:schemeClr val="bg1"/>
              </a:solidFill>
            </a:endParaRPr>
          </a:p>
        </p:txBody>
      </p:sp>
      <p:sp>
        <p:nvSpPr>
          <p:cNvPr id="33" name="Rectangle 32"/>
          <p:cNvSpPr/>
          <p:nvPr/>
        </p:nvSpPr>
        <p:spPr>
          <a:xfrm>
            <a:off x="7890489" y="5668131"/>
            <a:ext cx="1335331" cy="364646"/>
          </a:xfrm>
          <a:prstGeom prst="rect">
            <a:avLst/>
          </a:prstGeom>
          <a:solidFill>
            <a:schemeClr val="accent2">
              <a:lumMod val="75000"/>
            </a:schemeClr>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Twilio</a:t>
            </a:r>
            <a:endParaRPr lang="en-US" sz="1266" dirty="0">
              <a:solidFill>
                <a:schemeClr val="bg1"/>
              </a:solidFill>
            </a:endParaRPr>
          </a:p>
        </p:txBody>
      </p:sp>
      <p:sp>
        <p:nvSpPr>
          <p:cNvPr id="38" name="Rectangle 37"/>
          <p:cNvSpPr/>
          <p:nvPr/>
        </p:nvSpPr>
        <p:spPr>
          <a:xfrm>
            <a:off x="4775729" y="3467716"/>
            <a:ext cx="2110153" cy="873735"/>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S3</a:t>
            </a:r>
          </a:p>
          <a:p>
            <a:pPr defTabSz="642915" latinLnBrk="1" hangingPunct="0"/>
            <a:r>
              <a:rPr lang="en-US" sz="984" dirty="0" err="1">
                <a:solidFill>
                  <a:schemeClr val="bg1"/>
                </a:solidFill>
              </a:rPr>
              <a:t>Blockchain</a:t>
            </a:r>
            <a:r>
              <a:rPr lang="en-US" sz="984" dirty="0">
                <a:solidFill>
                  <a:schemeClr val="bg1"/>
                </a:solidFill>
              </a:rPr>
              <a:t> Explorer</a:t>
            </a:r>
            <a:endParaRPr lang="en-US" sz="773" dirty="0">
              <a:solidFill>
                <a:schemeClr val="bg1"/>
              </a:solidFill>
            </a:endParaRPr>
          </a:p>
          <a:p>
            <a:pPr defTabSz="642915" latinLnBrk="1"/>
            <a:r>
              <a:rPr lang="en-US" sz="984" dirty="0">
                <a:solidFill>
                  <a:schemeClr val="bg1"/>
                </a:solidFill>
              </a:rPr>
              <a:t>(</a:t>
            </a:r>
            <a:r>
              <a:rPr lang="en-US" sz="844" dirty="0">
                <a:solidFill>
                  <a:schemeClr val="bg1"/>
                </a:solidFill>
              </a:rPr>
              <a:t>bluebarricade-blockchain-explorer.s3-website.us-east-2.amazonaws.com</a:t>
            </a:r>
            <a:r>
              <a:rPr lang="en-US" sz="984" dirty="0">
                <a:solidFill>
                  <a:schemeClr val="bg1"/>
                </a:solidFill>
              </a:rPr>
              <a:t>)</a:t>
            </a:r>
          </a:p>
        </p:txBody>
      </p:sp>
      <p:sp>
        <p:nvSpPr>
          <p:cNvPr id="39" name="Rectangle 38"/>
          <p:cNvSpPr/>
          <p:nvPr/>
        </p:nvSpPr>
        <p:spPr>
          <a:xfrm>
            <a:off x="7819246" y="4394118"/>
            <a:ext cx="2153613" cy="727064"/>
          </a:xfrm>
          <a:prstGeom prst="rect">
            <a:avLst/>
          </a:prstGeom>
          <a:solidFill>
            <a:srgbClr val="00B050"/>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a:r>
              <a:rPr lang="en-US" sz="1266" dirty="0" err="1">
                <a:solidFill>
                  <a:schemeClr val="bg1"/>
                </a:solidFill>
              </a:rPr>
              <a:t>Blockchain</a:t>
            </a:r>
            <a:r>
              <a:rPr lang="en-US" sz="1266" dirty="0">
                <a:solidFill>
                  <a:schemeClr val="bg1"/>
                </a:solidFill>
              </a:rPr>
              <a:t> Service</a:t>
            </a:r>
          </a:p>
        </p:txBody>
      </p:sp>
    </p:spTree>
    <p:extLst>
      <p:ext uri="{BB962C8B-B14F-4D97-AF65-F5344CB8AC3E}">
        <p14:creationId xmlns:p14="http://schemas.microsoft.com/office/powerpoint/2010/main" val="397180200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a:xfrm>
            <a:off x="6669903" y="1857229"/>
            <a:ext cx="1852224" cy="708879"/>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125" dirty="0">
                <a:solidFill>
                  <a:schemeClr val="bg1"/>
                </a:solidFill>
              </a:rPr>
              <a:t>Commons</a:t>
            </a:r>
            <a:endParaRPr lang="en-US" sz="1266" dirty="0">
              <a:solidFill>
                <a:schemeClr val="bg1"/>
              </a:solidFill>
            </a:endParaRPr>
          </a:p>
          <a:p>
            <a:pPr defTabSz="642915" latinLnBrk="1" hangingPunct="0"/>
            <a:endParaRPr lang="en-US" sz="422" dirty="0">
              <a:solidFill>
                <a:schemeClr val="bg1"/>
              </a:solidFill>
            </a:endParaRPr>
          </a:p>
          <a:p>
            <a:pPr defTabSz="642915" latinLnBrk="1" hangingPunct="0"/>
            <a:r>
              <a:rPr lang="en-US" sz="844" dirty="0" err="1">
                <a:solidFill>
                  <a:schemeClr val="bg1"/>
                </a:solidFill>
              </a:rPr>
              <a:t>Auth</a:t>
            </a:r>
            <a:r>
              <a:rPr lang="en-US" sz="844" dirty="0">
                <a:solidFill>
                  <a:schemeClr val="bg1"/>
                </a:solidFill>
              </a:rPr>
              <a:t>/Sockets/Files/</a:t>
            </a:r>
            <a:r>
              <a:rPr lang="en-US" sz="844" dirty="0" err="1">
                <a:solidFill>
                  <a:schemeClr val="bg1"/>
                </a:solidFill>
              </a:rPr>
              <a:t>Utils</a:t>
            </a:r>
            <a:endParaRPr lang="en-US" sz="844" dirty="0">
              <a:solidFill>
                <a:schemeClr val="bg1"/>
              </a:solidFill>
            </a:endParaRPr>
          </a:p>
        </p:txBody>
      </p:sp>
      <p:sp>
        <p:nvSpPr>
          <p:cNvPr id="95" name="Rectangle 94"/>
          <p:cNvSpPr/>
          <p:nvPr/>
        </p:nvSpPr>
        <p:spPr>
          <a:xfrm>
            <a:off x="6579232" y="1939657"/>
            <a:ext cx="1852224" cy="708879"/>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125" dirty="0">
                <a:solidFill>
                  <a:schemeClr val="bg1"/>
                </a:solidFill>
              </a:rPr>
              <a:t>Commons</a:t>
            </a:r>
            <a:endParaRPr lang="en-US" sz="1266" dirty="0">
              <a:solidFill>
                <a:schemeClr val="bg1"/>
              </a:solidFill>
            </a:endParaRPr>
          </a:p>
          <a:p>
            <a:pPr defTabSz="642915" latinLnBrk="1" hangingPunct="0"/>
            <a:endParaRPr lang="en-US" sz="422" dirty="0">
              <a:solidFill>
                <a:schemeClr val="bg1"/>
              </a:solidFill>
            </a:endParaRPr>
          </a:p>
          <a:p>
            <a:pPr defTabSz="642915" latinLnBrk="1" hangingPunct="0"/>
            <a:r>
              <a:rPr lang="en-US" sz="844" dirty="0" err="1">
                <a:solidFill>
                  <a:schemeClr val="bg1"/>
                </a:solidFill>
              </a:rPr>
              <a:t>Auth</a:t>
            </a:r>
            <a:r>
              <a:rPr lang="en-US" sz="844" dirty="0">
                <a:solidFill>
                  <a:schemeClr val="bg1"/>
                </a:solidFill>
              </a:rPr>
              <a:t>/Sockets/Files/</a:t>
            </a:r>
            <a:r>
              <a:rPr lang="en-US" sz="844" dirty="0" err="1">
                <a:solidFill>
                  <a:schemeClr val="bg1"/>
                </a:solidFill>
              </a:rPr>
              <a:t>Utils</a:t>
            </a:r>
            <a:endParaRPr lang="en-US" sz="844" dirty="0">
              <a:solidFill>
                <a:schemeClr val="bg1"/>
              </a:solidFill>
            </a:endParaRPr>
          </a:p>
        </p:txBody>
      </p:sp>
      <p:cxnSp>
        <p:nvCxnSpPr>
          <p:cNvPr id="4" name="Straight Connector 3"/>
          <p:cNvCxnSpPr/>
          <p:nvPr/>
        </p:nvCxnSpPr>
        <p:spPr>
          <a:xfrm>
            <a:off x="1672370" y="626452"/>
            <a:ext cx="8712628"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5" name="TextBox 4"/>
          <p:cNvSpPr txBox="1"/>
          <p:nvPr/>
        </p:nvSpPr>
        <p:spPr>
          <a:xfrm>
            <a:off x="8830906" y="238019"/>
            <a:ext cx="1564147"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414141"/>
                </a:solidFill>
                <a:latin typeface="+mj-lt"/>
                <a:ea typeface="+mj-ea"/>
                <a:cs typeface="+mj-cs"/>
                <a:sym typeface="Helvetica Neue"/>
              </a:rPr>
              <a:t>S/W Architecture</a:t>
            </a:r>
          </a:p>
        </p:txBody>
      </p:sp>
      <p:sp>
        <p:nvSpPr>
          <p:cNvPr id="6" name="Flowchart: Magnetic Disk 5"/>
          <p:cNvSpPr/>
          <p:nvPr/>
        </p:nvSpPr>
        <p:spPr>
          <a:xfrm>
            <a:off x="8957679" y="2952865"/>
            <a:ext cx="1310603" cy="684152"/>
          </a:xfrm>
          <a:prstGeom prst="flowChartMagneticDisk">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r>
              <a:rPr lang="en-US" sz="1266" dirty="0">
                <a:solidFill>
                  <a:schemeClr val="bg1"/>
                </a:solidFill>
              </a:rPr>
              <a:t>MongoDB</a:t>
            </a:r>
          </a:p>
        </p:txBody>
      </p:sp>
      <p:sp>
        <p:nvSpPr>
          <p:cNvPr id="7" name="Rectangle 6"/>
          <p:cNvSpPr/>
          <p:nvPr/>
        </p:nvSpPr>
        <p:spPr>
          <a:xfrm>
            <a:off x="6496805" y="4010313"/>
            <a:ext cx="2035969" cy="556927"/>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NodeJS+Express</a:t>
            </a:r>
            <a:endParaRPr lang="en-US" sz="1266" dirty="0">
              <a:solidFill>
                <a:schemeClr val="bg1"/>
              </a:solidFill>
            </a:endParaRPr>
          </a:p>
          <a:p>
            <a:pPr defTabSz="642915" latinLnBrk="1" hangingPunct="0"/>
            <a:r>
              <a:rPr lang="en-US" sz="1266" dirty="0">
                <a:solidFill>
                  <a:schemeClr val="bg1"/>
                </a:solidFill>
              </a:rPr>
              <a:t>(</a:t>
            </a:r>
            <a:r>
              <a:rPr lang="en-US" sz="1266" dirty="0" err="1">
                <a:solidFill>
                  <a:schemeClr val="bg1"/>
                </a:solidFill>
              </a:rPr>
              <a:t>Microservice</a:t>
            </a:r>
            <a:r>
              <a:rPr lang="en-US" sz="1266" dirty="0">
                <a:solidFill>
                  <a:schemeClr val="bg1"/>
                </a:solidFill>
              </a:rPr>
              <a:t> architecture)</a:t>
            </a:r>
          </a:p>
        </p:txBody>
      </p:sp>
      <p:sp>
        <p:nvSpPr>
          <p:cNvPr id="8" name="TextBox 7"/>
          <p:cNvSpPr txBox="1"/>
          <p:nvPr/>
        </p:nvSpPr>
        <p:spPr>
          <a:xfrm>
            <a:off x="6758561" y="1190870"/>
            <a:ext cx="1215718"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414141"/>
                </a:solidFill>
                <a:latin typeface="+mj-lt"/>
                <a:ea typeface="+mj-ea"/>
                <a:cs typeface="+mj-cs"/>
                <a:sym typeface="Helvetica Neue"/>
              </a:rPr>
              <a:t>API(Backend)</a:t>
            </a:r>
          </a:p>
        </p:txBody>
      </p:sp>
      <p:sp>
        <p:nvSpPr>
          <p:cNvPr id="48" name="TextBox 47"/>
          <p:cNvSpPr txBox="1"/>
          <p:nvPr/>
        </p:nvSpPr>
        <p:spPr>
          <a:xfrm>
            <a:off x="9138953" y="829266"/>
            <a:ext cx="879601"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414141"/>
                </a:solidFill>
                <a:latin typeface="+mj-lt"/>
                <a:ea typeface="+mj-ea"/>
                <a:cs typeface="+mj-cs"/>
                <a:sym typeface="Helvetica Neue"/>
              </a:rPr>
              <a:t>Database</a:t>
            </a:r>
          </a:p>
        </p:txBody>
      </p:sp>
      <p:sp>
        <p:nvSpPr>
          <p:cNvPr id="65" name="TextBox 64"/>
          <p:cNvSpPr txBox="1"/>
          <p:nvPr/>
        </p:nvSpPr>
        <p:spPr>
          <a:xfrm>
            <a:off x="2444024" y="1186503"/>
            <a:ext cx="418385"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414141"/>
                </a:solidFill>
                <a:latin typeface="+mj-lt"/>
                <a:ea typeface="+mj-ea"/>
                <a:cs typeface="+mj-cs"/>
                <a:sym typeface="Helvetica Neue"/>
              </a:rPr>
              <a:t>App</a:t>
            </a:r>
          </a:p>
        </p:txBody>
      </p:sp>
      <p:sp>
        <p:nvSpPr>
          <p:cNvPr id="66" name="TextBox 65"/>
          <p:cNvSpPr txBox="1"/>
          <p:nvPr/>
        </p:nvSpPr>
        <p:spPr>
          <a:xfrm>
            <a:off x="4887102" y="1186503"/>
            <a:ext cx="474555"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414141"/>
                </a:solidFill>
                <a:latin typeface="+mj-lt"/>
                <a:ea typeface="+mj-ea"/>
                <a:cs typeface="+mj-cs"/>
                <a:sym typeface="Helvetica Neue"/>
              </a:rPr>
              <a:t>Web</a:t>
            </a:r>
          </a:p>
        </p:txBody>
      </p:sp>
      <p:sp>
        <p:nvSpPr>
          <p:cNvPr id="67" name="Rectangle 66"/>
          <p:cNvSpPr/>
          <p:nvPr/>
        </p:nvSpPr>
        <p:spPr>
          <a:xfrm>
            <a:off x="6496805" y="3627562"/>
            <a:ext cx="1011459" cy="321469"/>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JWT </a:t>
            </a:r>
            <a:r>
              <a:rPr lang="en-US" sz="1266" dirty="0" err="1">
                <a:solidFill>
                  <a:schemeClr val="bg1"/>
                </a:solidFill>
              </a:rPr>
              <a:t>Auth</a:t>
            </a:r>
            <a:endParaRPr lang="en-US" sz="1266" dirty="0">
              <a:solidFill>
                <a:schemeClr val="bg1"/>
              </a:solidFill>
            </a:endParaRPr>
          </a:p>
        </p:txBody>
      </p:sp>
      <p:sp>
        <p:nvSpPr>
          <p:cNvPr id="71" name="Rectangle 70"/>
          <p:cNvSpPr/>
          <p:nvPr/>
        </p:nvSpPr>
        <p:spPr>
          <a:xfrm>
            <a:off x="7576612" y="3627562"/>
            <a:ext cx="956163" cy="321469"/>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Mongoose</a:t>
            </a:r>
          </a:p>
        </p:txBody>
      </p:sp>
      <p:sp>
        <p:nvSpPr>
          <p:cNvPr id="72" name="Rectangle 71"/>
          <p:cNvSpPr/>
          <p:nvPr/>
        </p:nvSpPr>
        <p:spPr>
          <a:xfrm>
            <a:off x="7576612" y="2828012"/>
            <a:ext cx="956162" cy="708880"/>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125" dirty="0">
                <a:solidFill>
                  <a:schemeClr val="bg1"/>
                </a:solidFill>
              </a:rPr>
              <a:t>3</a:t>
            </a:r>
            <a:r>
              <a:rPr lang="en-US" sz="1125" baseline="30000" dirty="0">
                <a:solidFill>
                  <a:schemeClr val="bg1"/>
                </a:solidFill>
              </a:rPr>
              <a:t>rd</a:t>
            </a:r>
            <a:r>
              <a:rPr lang="en-US" sz="1125" dirty="0">
                <a:solidFill>
                  <a:schemeClr val="bg1"/>
                </a:solidFill>
              </a:rPr>
              <a:t> Party</a:t>
            </a:r>
          </a:p>
          <a:p>
            <a:pPr defTabSz="642915" latinLnBrk="1" hangingPunct="0"/>
            <a:r>
              <a:rPr lang="en-US" sz="1125" dirty="0">
                <a:solidFill>
                  <a:schemeClr val="bg1"/>
                </a:solidFill>
              </a:rPr>
              <a:t>Payment Gateways</a:t>
            </a:r>
          </a:p>
          <a:p>
            <a:pPr defTabSz="642915" latinLnBrk="1" hangingPunct="0"/>
            <a:r>
              <a:rPr lang="en-US" sz="773" dirty="0">
                <a:solidFill>
                  <a:schemeClr val="bg1"/>
                </a:solidFill>
              </a:rPr>
              <a:t>(</a:t>
            </a:r>
            <a:r>
              <a:rPr lang="en-US" sz="773" dirty="0" err="1">
                <a:solidFill>
                  <a:schemeClr val="bg1"/>
                </a:solidFill>
              </a:rPr>
              <a:t>paypal</a:t>
            </a:r>
            <a:r>
              <a:rPr lang="en-US" sz="773" dirty="0">
                <a:solidFill>
                  <a:schemeClr val="bg1"/>
                </a:solidFill>
              </a:rPr>
              <a:t>/stripe </a:t>
            </a:r>
            <a:r>
              <a:rPr lang="en-US" sz="773" dirty="0" err="1">
                <a:solidFill>
                  <a:schemeClr val="bg1"/>
                </a:solidFill>
              </a:rPr>
              <a:t>etc</a:t>
            </a:r>
            <a:r>
              <a:rPr lang="en-US" sz="773" dirty="0">
                <a:solidFill>
                  <a:schemeClr val="bg1"/>
                </a:solidFill>
              </a:rPr>
              <a:t>)</a:t>
            </a:r>
          </a:p>
        </p:txBody>
      </p:sp>
      <p:sp>
        <p:nvSpPr>
          <p:cNvPr id="74" name="Rectangle 73"/>
          <p:cNvSpPr/>
          <p:nvPr/>
        </p:nvSpPr>
        <p:spPr>
          <a:xfrm>
            <a:off x="6496805" y="2828013"/>
            <a:ext cx="1011459" cy="708879"/>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125" dirty="0">
                <a:solidFill>
                  <a:schemeClr val="bg1"/>
                </a:solidFill>
              </a:rPr>
              <a:t>Commons</a:t>
            </a:r>
            <a:endParaRPr lang="en-US" sz="1266" dirty="0">
              <a:solidFill>
                <a:schemeClr val="bg1"/>
              </a:solidFill>
            </a:endParaRPr>
          </a:p>
          <a:p>
            <a:pPr defTabSz="642915" latinLnBrk="1" hangingPunct="0"/>
            <a:endParaRPr lang="en-US" sz="422" dirty="0">
              <a:solidFill>
                <a:schemeClr val="bg1"/>
              </a:solidFill>
            </a:endParaRPr>
          </a:p>
          <a:p>
            <a:pPr defTabSz="642915" latinLnBrk="1" hangingPunct="0"/>
            <a:r>
              <a:rPr lang="en-US" sz="844" dirty="0" err="1">
                <a:solidFill>
                  <a:schemeClr val="bg1"/>
                </a:solidFill>
              </a:rPr>
              <a:t>Auth</a:t>
            </a:r>
            <a:r>
              <a:rPr lang="en-US" sz="844" dirty="0">
                <a:solidFill>
                  <a:schemeClr val="bg1"/>
                </a:solidFill>
              </a:rPr>
              <a:t>/Sockets/Files/</a:t>
            </a:r>
            <a:r>
              <a:rPr lang="en-US" sz="844" dirty="0" err="1">
                <a:solidFill>
                  <a:schemeClr val="bg1"/>
                </a:solidFill>
              </a:rPr>
              <a:t>Utils</a:t>
            </a:r>
            <a:endParaRPr lang="en-US" sz="844" dirty="0">
              <a:solidFill>
                <a:schemeClr val="bg1"/>
              </a:solidFill>
            </a:endParaRPr>
          </a:p>
        </p:txBody>
      </p:sp>
      <p:sp>
        <p:nvSpPr>
          <p:cNvPr id="93" name="Rectangle 92"/>
          <p:cNvSpPr/>
          <p:nvPr/>
        </p:nvSpPr>
        <p:spPr>
          <a:xfrm>
            <a:off x="6496804" y="2013842"/>
            <a:ext cx="1852224" cy="708879"/>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406" dirty="0">
                <a:solidFill>
                  <a:schemeClr val="bg1"/>
                </a:solidFill>
              </a:rPr>
              <a:t>Modules</a:t>
            </a:r>
            <a:endParaRPr lang="en-US" sz="1266" dirty="0">
              <a:solidFill>
                <a:schemeClr val="bg1"/>
              </a:solidFill>
            </a:endParaRPr>
          </a:p>
          <a:p>
            <a:pPr defTabSz="642915" latinLnBrk="1" hangingPunct="0"/>
            <a:endParaRPr lang="en-US" sz="422" dirty="0">
              <a:solidFill>
                <a:schemeClr val="bg1"/>
              </a:solidFill>
            </a:endParaRPr>
          </a:p>
          <a:p>
            <a:pPr defTabSz="642915" latinLnBrk="1" hangingPunct="0"/>
            <a:r>
              <a:rPr lang="en-US" sz="844" dirty="0">
                <a:solidFill>
                  <a:schemeClr val="bg1"/>
                </a:solidFill>
              </a:rPr>
              <a:t>Giveback/Donation/E-Wallet/</a:t>
            </a:r>
          </a:p>
          <a:p>
            <a:pPr defTabSz="642915" latinLnBrk="1" hangingPunct="0"/>
            <a:r>
              <a:rPr lang="en-US" sz="844" dirty="0" err="1">
                <a:solidFill>
                  <a:schemeClr val="bg1"/>
                </a:solidFill>
              </a:rPr>
              <a:t>WebStamp</a:t>
            </a:r>
            <a:r>
              <a:rPr lang="en-US" sz="844" dirty="0">
                <a:solidFill>
                  <a:schemeClr val="bg1"/>
                </a:solidFill>
              </a:rPr>
              <a:t>/Greets/</a:t>
            </a:r>
          </a:p>
          <a:p>
            <a:pPr defTabSz="642915" latinLnBrk="1" hangingPunct="0"/>
            <a:r>
              <a:rPr lang="en-US" sz="844" dirty="0">
                <a:solidFill>
                  <a:schemeClr val="bg1"/>
                </a:solidFill>
              </a:rPr>
              <a:t>Streaming Chat/Games</a:t>
            </a:r>
          </a:p>
        </p:txBody>
      </p:sp>
      <p:sp>
        <p:nvSpPr>
          <p:cNvPr id="9" name="Rectangle 8"/>
          <p:cNvSpPr/>
          <p:nvPr/>
        </p:nvSpPr>
        <p:spPr>
          <a:xfrm>
            <a:off x="8957679" y="2206008"/>
            <a:ext cx="1310603" cy="635626"/>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Cloud</a:t>
            </a:r>
          </a:p>
          <a:p>
            <a:pPr defTabSz="642915" latinLnBrk="1" hangingPunct="0"/>
            <a:r>
              <a:rPr lang="en-US" sz="1266" dirty="0">
                <a:solidFill>
                  <a:schemeClr val="bg1"/>
                </a:solidFill>
              </a:rPr>
              <a:t>File Storage</a:t>
            </a:r>
          </a:p>
        </p:txBody>
      </p:sp>
      <p:sp>
        <p:nvSpPr>
          <p:cNvPr id="98" name="Rectangle 97"/>
          <p:cNvSpPr/>
          <p:nvPr/>
        </p:nvSpPr>
        <p:spPr>
          <a:xfrm>
            <a:off x="1674775" y="4010313"/>
            <a:ext cx="1959379" cy="556927"/>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iOS/</a:t>
            </a:r>
            <a:r>
              <a:rPr lang="en-US" sz="1266" dirty="0" err="1">
                <a:solidFill>
                  <a:schemeClr val="bg1"/>
                </a:solidFill>
              </a:rPr>
              <a:t>Androd</a:t>
            </a:r>
            <a:endParaRPr lang="en-US" sz="1266" dirty="0">
              <a:solidFill>
                <a:schemeClr val="bg1"/>
              </a:solidFill>
            </a:endParaRPr>
          </a:p>
        </p:txBody>
      </p:sp>
      <p:sp>
        <p:nvSpPr>
          <p:cNvPr id="101" name="Rectangle 100"/>
          <p:cNvSpPr/>
          <p:nvPr/>
        </p:nvSpPr>
        <p:spPr>
          <a:xfrm>
            <a:off x="1672370" y="3536891"/>
            <a:ext cx="1961693" cy="412140"/>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React Native</a:t>
            </a:r>
          </a:p>
          <a:p>
            <a:pPr defTabSz="642915" latinLnBrk="1" hangingPunct="0"/>
            <a:r>
              <a:rPr lang="en-US" sz="844" dirty="0">
                <a:solidFill>
                  <a:schemeClr val="bg1"/>
                </a:solidFill>
              </a:rPr>
              <a:t>Redux/Flex Route</a:t>
            </a:r>
          </a:p>
        </p:txBody>
      </p:sp>
      <p:sp>
        <p:nvSpPr>
          <p:cNvPr id="103" name="Rectangle 102"/>
          <p:cNvSpPr/>
          <p:nvPr/>
        </p:nvSpPr>
        <p:spPr>
          <a:xfrm>
            <a:off x="1856115" y="2028462"/>
            <a:ext cx="1777949" cy="708879"/>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125" dirty="0">
                <a:solidFill>
                  <a:schemeClr val="bg1"/>
                </a:solidFill>
              </a:rPr>
              <a:t>Commons</a:t>
            </a:r>
            <a:endParaRPr lang="en-US" sz="1266" dirty="0">
              <a:solidFill>
                <a:schemeClr val="bg1"/>
              </a:solidFill>
            </a:endParaRPr>
          </a:p>
          <a:p>
            <a:pPr defTabSz="642915" latinLnBrk="1" hangingPunct="0"/>
            <a:endParaRPr lang="en-US" sz="422" dirty="0">
              <a:solidFill>
                <a:schemeClr val="bg1"/>
              </a:solidFill>
            </a:endParaRPr>
          </a:p>
          <a:p>
            <a:pPr defTabSz="642915" latinLnBrk="1" hangingPunct="0"/>
            <a:r>
              <a:rPr lang="en-US" sz="844" dirty="0" err="1">
                <a:solidFill>
                  <a:schemeClr val="bg1"/>
                </a:solidFill>
              </a:rPr>
              <a:t>Auth</a:t>
            </a:r>
            <a:r>
              <a:rPr lang="en-US" sz="844" dirty="0">
                <a:solidFill>
                  <a:schemeClr val="bg1"/>
                </a:solidFill>
              </a:rPr>
              <a:t>/Sockets/Files/</a:t>
            </a:r>
            <a:r>
              <a:rPr lang="en-US" sz="844" dirty="0" err="1">
                <a:solidFill>
                  <a:schemeClr val="bg1"/>
                </a:solidFill>
              </a:rPr>
              <a:t>Utils</a:t>
            </a:r>
            <a:endParaRPr lang="en-US" sz="844" dirty="0">
              <a:solidFill>
                <a:schemeClr val="bg1"/>
              </a:solidFill>
            </a:endParaRPr>
          </a:p>
        </p:txBody>
      </p:sp>
      <p:sp>
        <p:nvSpPr>
          <p:cNvPr id="104" name="Rectangle 103"/>
          <p:cNvSpPr/>
          <p:nvPr/>
        </p:nvSpPr>
        <p:spPr>
          <a:xfrm>
            <a:off x="1765444" y="2110890"/>
            <a:ext cx="1777949" cy="708879"/>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125" dirty="0">
                <a:solidFill>
                  <a:schemeClr val="bg1"/>
                </a:solidFill>
              </a:rPr>
              <a:t>Commons</a:t>
            </a:r>
            <a:endParaRPr lang="en-US" sz="1266" dirty="0">
              <a:solidFill>
                <a:schemeClr val="bg1"/>
              </a:solidFill>
            </a:endParaRPr>
          </a:p>
          <a:p>
            <a:pPr defTabSz="642915" latinLnBrk="1" hangingPunct="0"/>
            <a:endParaRPr lang="en-US" sz="422" dirty="0">
              <a:solidFill>
                <a:schemeClr val="bg1"/>
              </a:solidFill>
            </a:endParaRPr>
          </a:p>
          <a:p>
            <a:pPr defTabSz="642915" latinLnBrk="1" hangingPunct="0"/>
            <a:r>
              <a:rPr lang="en-US" sz="844" dirty="0" err="1">
                <a:solidFill>
                  <a:schemeClr val="bg1"/>
                </a:solidFill>
              </a:rPr>
              <a:t>Auth</a:t>
            </a:r>
            <a:r>
              <a:rPr lang="en-US" sz="844" dirty="0">
                <a:solidFill>
                  <a:schemeClr val="bg1"/>
                </a:solidFill>
              </a:rPr>
              <a:t>/Sockets/Files/</a:t>
            </a:r>
            <a:r>
              <a:rPr lang="en-US" sz="844" dirty="0" err="1">
                <a:solidFill>
                  <a:schemeClr val="bg1"/>
                </a:solidFill>
              </a:rPr>
              <a:t>Utils</a:t>
            </a:r>
            <a:endParaRPr lang="en-US" sz="844" dirty="0">
              <a:solidFill>
                <a:schemeClr val="bg1"/>
              </a:solidFill>
            </a:endParaRPr>
          </a:p>
        </p:txBody>
      </p:sp>
      <p:sp>
        <p:nvSpPr>
          <p:cNvPr id="105" name="Rectangle 104"/>
          <p:cNvSpPr/>
          <p:nvPr/>
        </p:nvSpPr>
        <p:spPr>
          <a:xfrm>
            <a:off x="1683016" y="2185075"/>
            <a:ext cx="1777949" cy="708879"/>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406" dirty="0">
                <a:solidFill>
                  <a:schemeClr val="bg1"/>
                </a:solidFill>
              </a:rPr>
              <a:t>Modules</a:t>
            </a:r>
            <a:endParaRPr lang="en-US" sz="1266" dirty="0">
              <a:solidFill>
                <a:schemeClr val="bg1"/>
              </a:solidFill>
            </a:endParaRPr>
          </a:p>
          <a:p>
            <a:pPr defTabSz="642915" latinLnBrk="1" hangingPunct="0"/>
            <a:endParaRPr lang="en-US" sz="422" dirty="0">
              <a:solidFill>
                <a:schemeClr val="bg1"/>
              </a:solidFill>
            </a:endParaRPr>
          </a:p>
          <a:p>
            <a:pPr defTabSz="642915" latinLnBrk="1" hangingPunct="0"/>
            <a:r>
              <a:rPr lang="en-US" sz="844" dirty="0">
                <a:solidFill>
                  <a:schemeClr val="bg1"/>
                </a:solidFill>
              </a:rPr>
              <a:t>Giveback/Donation/E-Wallet/</a:t>
            </a:r>
          </a:p>
          <a:p>
            <a:pPr defTabSz="642915" latinLnBrk="1" hangingPunct="0"/>
            <a:r>
              <a:rPr lang="en-US" sz="844" dirty="0" err="1">
                <a:solidFill>
                  <a:schemeClr val="bg1"/>
                </a:solidFill>
              </a:rPr>
              <a:t>WebStamp</a:t>
            </a:r>
            <a:r>
              <a:rPr lang="en-US" sz="844" dirty="0">
                <a:solidFill>
                  <a:schemeClr val="bg1"/>
                </a:solidFill>
              </a:rPr>
              <a:t>/Greets/</a:t>
            </a:r>
          </a:p>
          <a:p>
            <a:pPr defTabSz="642915" latinLnBrk="1" hangingPunct="0"/>
            <a:r>
              <a:rPr lang="en-US" sz="844" dirty="0">
                <a:solidFill>
                  <a:schemeClr val="bg1"/>
                </a:solidFill>
              </a:rPr>
              <a:t>Streaming Chat/Games</a:t>
            </a:r>
          </a:p>
        </p:txBody>
      </p:sp>
      <p:sp>
        <p:nvSpPr>
          <p:cNvPr id="106" name="Rectangle 105"/>
          <p:cNvSpPr/>
          <p:nvPr/>
        </p:nvSpPr>
        <p:spPr>
          <a:xfrm>
            <a:off x="1683018" y="2955236"/>
            <a:ext cx="1951046" cy="525011"/>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125" dirty="0">
                <a:solidFill>
                  <a:schemeClr val="bg1"/>
                </a:solidFill>
              </a:rPr>
              <a:t>Framework</a:t>
            </a:r>
            <a:endParaRPr lang="en-US" sz="1266" dirty="0">
              <a:solidFill>
                <a:schemeClr val="bg1"/>
              </a:solidFill>
            </a:endParaRPr>
          </a:p>
          <a:p>
            <a:pPr defTabSz="642915" latinLnBrk="1" hangingPunct="0"/>
            <a:endParaRPr lang="en-US" sz="422" dirty="0">
              <a:solidFill>
                <a:schemeClr val="bg1"/>
              </a:solidFill>
            </a:endParaRPr>
          </a:p>
          <a:p>
            <a:pPr defTabSz="642915" latinLnBrk="1" hangingPunct="0"/>
            <a:r>
              <a:rPr lang="en-US" sz="844" dirty="0">
                <a:solidFill>
                  <a:schemeClr val="bg1"/>
                </a:solidFill>
              </a:rPr>
              <a:t>Views/Components/Actions/</a:t>
            </a:r>
          </a:p>
          <a:p>
            <a:pPr defTabSz="642915" latinLnBrk="1" hangingPunct="0"/>
            <a:r>
              <a:rPr lang="en-US" sz="844" dirty="0">
                <a:solidFill>
                  <a:schemeClr val="bg1"/>
                </a:solidFill>
              </a:rPr>
              <a:t>Services/</a:t>
            </a:r>
            <a:r>
              <a:rPr lang="en-US" sz="844" dirty="0" err="1">
                <a:solidFill>
                  <a:schemeClr val="bg1"/>
                </a:solidFill>
              </a:rPr>
              <a:t>APis</a:t>
            </a:r>
            <a:endParaRPr lang="en-US" sz="844" dirty="0">
              <a:solidFill>
                <a:schemeClr val="bg1"/>
              </a:solidFill>
            </a:endParaRPr>
          </a:p>
        </p:txBody>
      </p:sp>
      <p:sp>
        <p:nvSpPr>
          <p:cNvPr id="107" name="Rectangle 106"/>
          <p:cNvSpPr/>
          <p:nvPr/>
        </p:nvSpPr>
        <p:spPr>
          <a:xfrm>
            <a:off x="8957679" y="1400080"/>
            <a:ext cx="1310603" cy="635626"/>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Redis</a:t>
            </a:r>
            <a:endParaRPr lang="en-US" sz="1266" dirty="0">
              <a:solidFill>
                <a:schemeClr val="bg1"/>
              </a:solidFill>
            </a:endParaRPr>
          </a:p>
          <a:p>
            <a:pPr defTabSz="642915" latinLnBrk="1" hangingPunct="0"/>
            <a:r>
              <a:rPr lang="en-US" sz="1266" dirty="0">
                <a:solidFill>
                  <a:schemeClr val="bg1"/>
                </a:solidFill>
              </a:rPr>
              <a:t>Server</a:t>
            </a:r>
          </a:p>
        </p:txBody>
      </p:sp>
      <p:sp>
        <p:nvSpPr>
          <p:cNvPr id="108" name="TextBox 107"/>
          <p:cNvSpPr txBox="1"/>
          <p:nvPr/>
        </p:nvSpPr>
        <p:spPr>
          <a:xfrm>
            <a:off x="7209954" y="5173826"/>
            <a:ext cx="69191"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dirty="0">
              <a:solidFill>
                <a:srgbClr val="414141"/>
              </a:solidFill>
              <a:latin typeface="+mj-lt"/>
              <a:ea typeface="+mj-ea"/>
              <a:cs typeface="+mj-cs"/>
              <a:sym typeface="Helvetica Neue"/>
            </a:endParaRPr>
          </a:p>
        </p:txBody>
      </p:sp>
      <p:sp>
        <p:nvSpPr>
          <p:cNvPr id="109" name="Rectangle 108"/>
          <p:cNvSpPr/>
          <p:nvPr/>
        </p:nvSpPr>
        <p:spPr>
          <a:xfrm>
            <a:off x="8957678" y="4265725"/>
            <a:ext cx="1353135" cy="684789"/>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SRS/Nginx</a:t>
            </a:r>
          </a:p>
        </p:txBody>
      </p:sp>
      <p:sp>
        <p:nvSpPr>
          <p:cNvPr id="110" name="TextBox 109"/>
          <p:cNvSpPr txBox="1"/>
          <p:nvPr/>
        </p:nvSpPr>
        <p:spPr>
          <a:xfrm>
            <a:off x="9004695" y="3719684"/>
            <a:ext cx="1263587" cy="5913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687" dirty="0">
                <a:solidFill>
                  <a:srgbClr val="414141"/>
                </a:solidFill>
                <a:latin typeface="+mj-lt"/>
                <a:ea typeface="+mj-ea"/>
                <a:cs typeface="+mj-cs"/>
                <a:sym typeface="Helvetica Neue"/>
              </a:rPr>
              <a:t>Stream Server</a:t>
            </a:r>
          </a:p>
        </p:txBody>
      </p:sp>
      <p:sp>
        <p:nvSpPr>
          <p:cNvPr id="111" name="Rectangle 110"/>
          <p:cNvSpPr/>
          <p:nvPr/>
        </p:nvSpPr>
        <p:spPr>
          <a:xfrm>
            <a:off x="4106396" y="3719620"/>
            <a:ext cx="2035969" cy="656050"/>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Admin Panel</a:t>
            </a:r>
          </a:p>
          <a:p>
            <a:pPr defTabSz="642915" latinLnBrk="1" hangingPunct="0"/>
            <a:r>
              <a:rPr lang="en-US" sz="1266" dirty="0">
                <a:solidFill>
                  <a:schemeClr val="bg1"/>
                </a:solidFill>
              </a:rPr>
              <a:t>(React JS)</a:t>
            </a:r>
          </a:p>
        </p:txBody>
      </p:sp>
      <p:sp>
        <p:nvSpPr>
          <p:cNvPr id="112" name="Rectangle 111"/>
          <p:cNvSpPr/>
          <p:nvPr/>
        </p:nvSpPr>
        <p:spPr>
          <a:xfrm>
            <a:off x="4106396" y="1859683"/>
            <a:ext cx="2035969" cy="651229"/>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WebStamp</a:t>
            </a:r>
            <a:endParaRPr lang="en-US" sz="1266" dirty="0">
              <a:solidFill>
                <a:schemeClr val="bg1"/>
              </a:solidFill>
            </a:endParaRPr>
          </a:p>
          <a:p>
            <a:pPr defTabSz="642915" latinLnBrk="1" hangingPunct="0"/>
            <a:r>
              <a:rPr lang="en-US" sz="1266" dirty="0">
                <a:solidFill>
                  <a:schemeClr val="bg1"/>
                </a:solidFill>
              </a:rPr>
              <a:t>(React JS)</a:t>
            </a:r>
          </a:p>
        </p:txBody>
      </p:sp>
      <p:sp>
        <p:nvSpPr>
          <p:cNvPr id="113" name="Rectangle 112"/>
          <p:cNvSpPr/>
          <p:nvPr/>
        </p:nvSpPr>
        <p:spPr>
          <a:xfrm>
            <a:off x="4106396" y="2780888"/>
            <a:ext cx="2035969" cy="696466"/>
          </a:xfrm>
          <a:prstGeom prst="rect">
            <a:avLst/>
          </a:prstGeom>
          <a:solidFill>
            <a:schemeClr val="bg2"/>
          </a:solidFill>
          <a:ln w="25400" cap="flat">
            <a:solidFill>
              <a:schemeClr val="accent1"/>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Homepage</a:t>
            </a:r>
          </a:p>
          <a:p>
            <a:pPr defTabSz="642915" latinLnBrk="1" hangingPunct="0"/>
            <a:r>
              <a:rPr lang="en-US" sz="1266" dirty="0">
                <a:solidFill>
                  <a:schemeClr val="bg1"/>
                </a:solidFill>
              </a:rPr>
              <a:t>(</a:t>
            </a:r>
            <a:r>
              <a:rPr lang="en-US" sz="1266" dirty="0" err="1">
                <a:solidFill>
                  <a:schemeClr val="bg1"/>
                </a:solidFill>
              </a:rPr>
              <a:t>Wordpress</a:t>
            </a:r>
            <a:r>
              <a:rPr lang="en-US" sz="1266" dirty="0">
                <a:solidFill>
                  <a:schemeClr val="bg1"/>
                </a:solidFill>
              </a:rPr>
              <a:t>/React JS)</a:t>
            </a:r>
          </a:p>
        </p:txBody>
      </p:sp>
      <p:cxnSp>
        <p:nvCxnSpPr>
          <p:cNvPr id="11" name="Straight Connector 10"/>
          <p:cNvCxnSpPr/>
          <p:nvPr/>
        </p:nvCxnSpPr>
        <p:spPr>
          <a:xfrm>
            <a:off x="1672370" y="5139134"/>
            <a:ext cx="8885726" cy="0"/>
          </a:xfrm>
          <a:prstGeom prst="line">
            <a:avLst/>
          </a:prstGeom>
          <a:noFill/>
          <a:ln w="6350" cap="flat">
            <a:solidFill>
              <a:schemeClr val="bg2">
                <a:lumMod val="60000"/>
                <a:lumOff val="40000"/>
              </a:schemeClr>
            </a:solidFill>
            <a:prstDash val="solid"/>
            <a:round/>
          </a:ln>
          <a:effectLst/>
          <a:sp3d/>
        </p:spPr>
        <p:style>
          <a:lnRef idx="0">
            <a:scrgbClr r="0" g="0" b="0"/>
          </a:lnRef>
          <a:fillRef idx="0">
            <a:scrgbClr r="0" g="0" b="0"/>
          </a:fillRef>
          <a:effectRef idx="0">
            <a:scrgbClr r="0" g="0" b="0"/>
          </a:effectRef>
          <a:fontRef idx="none"/>
        </p:style>
      </p:cxnSp>
      <p:sp>
        <p:nvSpPr>
          <p:cNvPr id="114" name="Rectangle 113"/>
          <p:cNvSpPr/>
          <p:nvPr/>
        </p:nvSpPr>
        <p:spPr>
          <a:xfrm>
            <a:off x="1672370" y="5317796"/>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Paypal</a:t>
            </a:r>
            <a:endParaRPr lang="en-US" sz="1266" dirty="0">
              <a:solidFill>
                <a:schemeClr val="bg1"/>
              </a:solidFill>
            </a:endParaRPr>
          </a:p>
        </p:txBody>
      </p:sp>
      <p:sp>
        <p:nvSpPr>
          <p:cNvPr id="115" name="Rectangle 114"/>
          <p:cNvSpPr/>
          <p:nvPr/>
        </p:nvSpPr>
        <p:spPr>
          <a:xfrm>
            <a:off x="3213771" y="5317796"/>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Stripe</a:t>
            </a:r>
          </a:p>
        </p:txBody>
      </p:sp>
      <p:sp>
        <p:nvSpPr>
          <p:cNvPr id="116" name="Rectangle 115"/>
          <p:cNvSpPr/>
          <p:nvPr/>
        </p:nvSpPr>
        <p:spPr>
          <a:xfrm>
            <a:off x="4746930" y="5317796"/>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ApplePay</a:t>
            </a:r>
            <a:endParaRPr lang="en-US" sz="1266" dirty="0">
              <a:solidFill>
                <a:schemeClr val="bg1"/>
              </a:solidFill>
            </a:endParaRPr>
          </a:p>
        </p:txBody>
      </p:sp>
      <p:sp>
        <p:nvSpPr>
          <p:cNvPr id="117" name="Rectangle 116"/>
          <p:cNvSpPr/>
          <p:nvPr/>
        </p:nvSpPr>
        <p:spPr>
          <a:xfrm>
            <a:off x="4746930" y="5776988"/>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GooglePay</a:t>
            </a:r>
            <a:endParaRPr lang="en-US" sz="1266" dirty="0">
              <a:solidFill>
                <a:schemeClr val="bg1"/>
              </a:solidFill>
            </a:endParaRPr>
          </a:p>
        </p:txBody>
      </p:sp>
      <p:sp>
        <p:nvSpPr>
          <p:cNvPr id="118" name="Rectangle 117"/>
          <p:cNvSpPr/>
          <p:nvPr/>
        </p:nvSpPr>
        <p:spPr>
          <a:xfrm>
            <a:off x="1672370" y="5787634"/>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Wexin</a:t>
            </a:r>
            <a:endParaRPr lang="en-US" sz="1266" dirty="0">
              <a:solidFill>
                <a:schemeClr val="bg1"/>
              </a:solidFill>
            </a:endParaRPr>
          </a:p>
        </p:txBody>
      </p:sp>
      <p:sp>
        <p:nvSpPr>
          <p:cNvPr id="119" name="Rectangle 118"/>
          <p:cNvSpPr/>
          <p:nvPr/>
        </p:nvSpPr>
        <p:spPr>
          <a:xfrm>
            <a:off x="3213771" y="5779392"/>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Alipay</a:t>
            </a:r>
            <a:endParaRPr lang="en-US" sz="1266" dirty="0">
              <a:solidFill>
                <a:schemeClr val="bg1"/>
              </a:solidFill>
            </a:endParaRPr>
          </a:p>
        </p:txBody>
      </p:sp>
      <p:sp>
        <p:nvSpPr>
          <p:cNvPr id="120" name="Rectangle 119"/>
          <p:cNvSpPr/>
          <p:nvPr/>
        </p:nvSpPr>
        <p:spPr>
          <a:xfrm>
            <a:off x="6280090" y="5319266"/>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Twitter</a:t>
            </a:r>
          </a:p>
        </p:txBody>
      </p:sp>
      <p:sp>
        <p:nvSpPr>
          <p:cNvPr id="121" name="Rectangle 120"/>
          <p:cNvSpPr/>
          <p:nvPr/>
        </p:nvSpPr>
        <p:spPr>
          <a:xfrm>
            <a:off x="7788520" y="5319266"/>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Facebook</a:t>
            </a:r>
          </a:p>
        </p:txBody>
      </p:sp>
      <p:sp>
        <p:nvSpPr>
          <p:cNvPr id="122" name="Rectangle 121"/>
          <p:cNvSpPr/>
          <p:nvPr/>
        </p:nvSpPr>
        <p:spPr>
          <a:xfrm>
            <a:off x="9247493" y="5789105"/>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Twillio</a:t>
            </a:r>
            <a:endParaRPr lang="en-US" sz="1266" dirty="0">
              <a:solidFill>
                <a:schemeClr val="bg1"/>
              </a:solidFill>
            </a:endParaRPr>
          </a:p>
        </p:txBody>
      </p:sp>
      <p:sp>
        <p:nvSpPr>
          <p:cNvPr id="123" name="Rectangle 122"/>
          <p:cNvSpPr/>
          <p:nvPr/>
        </p:nvSpPr>
        <p:spPr>
          <a:xfrm>
            <a:off x="6280090" y="5780862"/>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Youtube</a:t>
            </a:r>
            <a:endParaRPr lang="en-US" sz="1266" dirty="0">
              <a:solidFill>
                <a:schemeClr val="bg1"/>
              </a:solidFill>
            </a:endParaRPr>
          </a:p>
        </p:txBody>
      </p:sp>
      <p:sp>
        <p:nvSpPr>
          <p:cNvPr id="124" name="Rectangle 123"/>
          <p:cNvSpPr/>
          <p:nvPr/>
        </p:nvSpPr>
        <p:spPr>
          <a:xfrm>
            <a:off x="9247493" y="5319266"/>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Mailgun</a:t>
            </a:r>
            <a:endParaRPr lang="en-US" sz="1266" dirty="0">
              <a:solidFill>
                <a:schemeClr val="bg1"/>
              </a:solidFill>
            </a:endParaRPr>
          </a:p>
        </p:txBody>
      </p:sp>
      <p:sp>
        <p:nvSpPr>
          <p:cNvPr id="125" name="Rectangle 124"/>
          <p:cNvSpPr/>
          <p:nvPr/>
        </p:nvSpPr>
        <p:spPr>
          <a:xfrm>
            <a:off x="7788520" y="5780862"/>
            <a:ext cx="1335331" cy="364646"/>
          </a:xfrm>
          <a:prstGeom prst="rect">
            <a:avLst/>
          </a:prstGeom>
          <a:solidFill>
            <a:schemeClr val="bg2"/>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Twitch</a:t>
            </a:r>
          </a:p>
        </p:txBody>
      </p:sp>
      <p:sp>
        <p:nvSpPr>
          <p:cNvPr id="45" name="TextBox 44"/>
          <p:cNvSpPr txBox="1"/>
          <p:nvPr/>
        </p:nvSpPr>
        <p:spPr>
          <a:xfrm>
            <a:off x="1760093" y="62579"/>
            <a:ext cx="1024319"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3094" dirty="0">
                <a:latin typeface="+mj-lt"/>
                <a:ea typeface="+mj-ea"/>
                <a:cs typeface="+mj-cs"/>
                <a:sym typeface="Helvetica Neue"/>
              </a:rPr>
              <a:t>Music</a:t>
            </a:r>
          </a:p>
        </p:txBody>
      </p:sp>
    </p:spTree>
    <p:extLst>
      <p:ext uri="{BB962C8B-B14F-4D97-AF65-F5344CB8AC3E}">
        <p14:creationId xmlns:p14="http://schemas.microsoft.com/office/powerpoint/2010/main" val="421099135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p:cNvSpPr txBox="1"/>
          <p:nvPr/>
        </p:nvSpPr>
        <p:spPr>
          <a:xfrm>
            <a:off x="7209954" y="5173826"/>
            <a:ext cx="69191"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1687" dirty="0">
              <a:solidFill>
                <a:srgbClr val="414141"/>
              </a:solidFill>
              <a:latin typeface="+mj-lt"/>
              <a:ea typeface="+mj-ea"/>
              <a:cs typeface="+mj-cs"/>
              <a:sym typeface="Helvetica Neue"/>
            </a:endParaRPr>
          </a:p>
        </p:txBody>
      </p:sp>
      <p:cxnSp>
        <p:nvCxnSpPr>
          <p:cNvPr id="11" name="Straight Connector 10"/>
          <p:cNvCxnSpPr/>
          <p:nvPr/>
        </p:nvCxnSpPr>
        <p:spPr>
          <a:xfrm>
            <a:off x="1672370" y="5139134"/>
            <a:ext cx="8885726" cy="0"/>
          </a:xfrm>
          <a:prstGeom prst="line">
            <a:avLst/>
          </a:prstGeom>
          <a:noFill/>
          <a:ln w="6350" cap="flat">
            <a:solidFill>
              <a:schemeClr val="bg2">
                <a:lumMod val="60000"/>
                <a:lumOff val="40000"/>
              </a:schemeClr>
            </a:solidFill>
            <a:prstDash val="solid"/>
            <a:round/>
          </a:ln>
          <a:effectLst/>
          <a:sp3d/>
        </p:spPr>
        <p:style>
          <a:lnRef idx="0">
            <a:scrgbClr r="0" g="0" b="0"/>
          </a:lnRef>
          <a:fillRef idx="0">
            <a:scrgbClr r="0" g="0" b="0"/>
          </a:fillRef>
          <a:effectRef idx="0">
            <a:scrgbClr r="0" g="0" b="0"/>
          </a:effectRef>
          <a:fontRef idx="none"/>
        </p:style>
      </p:cxnSp>
      <p:sp>
        <p:nvSpPr>
          <p:cNvPr id="114" name="Rectangle 113"/>
          <p:cNvSpPr/>
          <p:nvPr/>
        </p:nvSpPr>
        <p:spPr>
          <a:xfrm>
            <a:off x="1672370" y="5317796"/>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Paypal</a:t>
            </a:r>
            <a:endParaRPr lang="en-US" sz="1266" dirty="0">
              <a:solidFill>
                <a:srgbClr val="000000"/>
              </a:solidFill>
            </a:endParaRPr>
          </a:p>
        </p:txBody>
      </p:sp>
      <p:sp>
        <p:nvSpPr>
          <p:cNvPr id="115" name="Rectangle 114"/>
          <p:cNvSpPr/>
          <p:nvPr/>
        </p:nvSpPr>
        <p:spPr>
          <a:xfrm>
            <a:off x="3213771" y="5317796"/>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Stripe</a:t>
            </a:r>
          </a:p>
        </p:txBody>
      </p:sp>
      <p:sp>
        <p:nvSpPr>
          <p:cNvPr id="116" name="Rectangle 115"/>
          <p:cNvSpPr/>
          <p:nvPr/>
        </p:nvSpPr>
        <p:spPr>
          <a:xfrm>
            <a:off x="4746930" y="5317796"/>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ApplePay</a:t>
            </a:r>
            <a:endParaRPr lang="en-US" sz="1266" dirty="0">
              <a:solidFill>
                <a:srgbClr val="000000"/>
              </a:solidFill>
            </a:endParaRPr>
          </a:p>
        </p:txBody>
      </p:sp>
      <p:sp>
        <p:nvSpPr>
          <p:cNvPr id="117" name="Rectangle 116"/>
          <p:cNvSpPr/>
          <p:nvPr/>
        </p:nvSpPr>
        <p:spPr>
          <a:xfrm>
            <a:off x="4746930" y="5776988"/>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GooglePay</a:t>
            </a:r>
            <a:endParaRPr lang="en-US" sz="1266" dirty="0">
              <a:solidFill>
                <a:srgbClr val="000000"/>
              </a:solidFill>
            </a:endParaRPr>
          </a:p>
        </p:txBody>
      </p:sp>
      <p:sp>
        <p:nvSpPr>
          <p:cNvPr id="118" name="Rectangle 117"/>
          <p:cNvSpPr/>
          <p:nvPr/>
        </p:nvSpPr>
        <p:spPr>
          <a:xfrm>
            <a:off x="1672370" y="5787634"/>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Wexin</a:t>
            </a:r>
            <a:endParaRPr lang="en-US" sz="1266" dirty="0">
              <a:solidFill>
                <a:srgbClr val="000000"/>
              </a:solidFill>
            </a:endParaRPr>
          </a:p>
        </p:txBody>
      </p:sp>
      <p:sp>
        <p:nvSpPr>
          <p:cNvPr id="119" name="Rectangle 118"/>
          <p:cNvSpPr/>
          <p:nvPr/>
        </p:nvSpPr>
        <p:spPr>
          <a:xfrm>
            <a:off x="3213771" y="5779392"/>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Alipay</a:t>
            </a:r>
            <a:endParaRPr lang="en-US" sz="1266" dirty="0">
              <a:solidFill>
                <a:srgbClr val="000000"/>
              </a:solidFill>
            </a:endParaRPr>
          </a:p>
        </p:txBody>
      </p:sp>
      <p:sp>
        <p:nvSpPr>
          <p:cNvPr id="120" name="Rectangle 119"/>
          <p:cNvSpPr/>
          <p:nvPr/>
        </p:nvSpPr>
        <p:spPr>
          <a:xfrm>
            <a:off x="6280090" y="5319266"/>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Twitter</a:t>
            </a:r>
          </a:p>
        </p:txBody>
      </p:sp>
      <p:sp>
        <p:nvSpPr>
          <p:cNvPr id="121" name="Rectangle 120"/>
          <p:cNvSpPr/>
          <p:nvPr/>
        </p:nvSpPr>
        <p:spPr>
          <a:xfrm>
            <a:off x="7788520" y="5319266"/>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Facebook</a:t>
            </a:r>
          </a:p>
        </p:txBody>
      </p:sp>
      <p:sp>
        <p:nvSpPr>
          <p:cNvPr id="122" name="Rectangle 121"/>
          <p:cNvSpPr/>
          <p:nvPr/>
        </p:nvSpPr>
        <p:spPr>
          <a:xfrm>
            <a:off x="9247493" y="5789105"/>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Twillio</a:t>
            </a:r>
            <a:endParaRPr lang="en-US" sz="1266" dirty="0">
              <a:solidFill>
                <a:srgbClr val="000000"/>
              </a:solidFill>
            </a:endParaRPr>
          </a:p>
        </p:txBody>
      </p:sp>
      <p:sp>
        <p:nvSpPr>
          <p:cNvPr id="123" name="Rectangle 122"/>
          <p:cNvSpPr/>
          <p:nvPr/>
        </p:nvSpPr>
        <p:spPr>
          <a:xfrm>
            <a:off x="6280090" y="5780862"/>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Youtube</a:t>
            </a:r>
            <a:endParaRPr lang="en-US" sz="1266" dirty="0">
              <a:solidFill>
                <a:srgbClr val="000000"/>
              </a:solidFill>
            </a:endParaRPr>
          </a:p>
        </p:txBody>
      </p:sp>
      <p:sp>
        <p:nvSpPr>
          <p:cNvPr id="124" name="Rectangle 123"/>
          <p:cNvSpPr/>
          <p:nvPr/>
        </p:nvSpPr>
        <p:spPr>
          <a:xfrm>
            <a:off x="9247493" y="5319266"/>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rgbClr val="000000"/>
                </a:solidFill>
              </a:rPr>
              <a:t>Mailgun</a:t>
            </a:r>
            <a:endParaRPr lang="en-US" sz="1266" dirty="0">
              <a:solidFill>
                <a:srgbClr val="000000"/>
              </a:solidFill>
            </a:endParaRPr>
          </a:p>
        </p:txBody>
      </p:sp>
      <p:sp>
        <p:nvSpPr>
          <p:cNvPr id="125" name="Rectangle 124"/>
          <p:cNvSpPr/>
          <p:nvPr/>
        </p:nvSpPr>
        <p:spPr>
          <a:xfrm>
            <a:off x="7788520" y="5780862"/>
            <a:ext cx="1335331" cy="364646"/>
          </a:xfrm>
          <a:prstGeom prst="rect">
            <a:avLst/>
          </a:prstGeom>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rgbClr val="000000"/>
                </a:solidFill>
              </a:rPr>
              <a:t>Twitch</a:t>
            </a:r>
          </a:p>
        </p:txBody>
      </p:sp>
      <p:sp>
        <p:nvSpPr>
          <p:cNvPr id="2" name="Rectangle 1"/>
          <p:cNvSpPr/>
          <p:nvPr/>
        </p:nvSpPr>
        <p:spPr>
          <a:xfrm>
            <a:off x="7648393" y="1228176"/>
            <a:ext cx="1632072" cy="873735"/>
          </a:xfrm>
          <a:prstGeom prst="rect">
            <a:avLst/>
          </a:prstGeom>
          <a:solidFill>
            <a:schemeClr val="bg2"/>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S3</a:t>
            </a:r>
          </a:p>
          <a:p>
            <a:pPr defTabSz="642915" latinLnBrk="1" hangingPunct="0"/>
            <a:endParaRPr lang="en-US" sz="984" dirty="0">
              <a:solidFill>
                <a:schemeClr val="bg1"/>
              </a:solidFill>
            </a:endParaRPr>
          </a:p>
          <a:p>
            <a:pPr defTabSz="642915" latinLnBrk="1" hangingPunct="0"/>
            <a:r>
              <a:rPr lang="en-US" sz="984" dirty="0">
                <a:solidFill>
                  <a:schemeClr val="bg1"/>
                </a:solidFill>
              </a:rPr>
              <a:t>(Cloud Storage/</a:t>
            </a:r>
          </a:p>
          <a:p>
            <a:pPr defTabSz="642915" latinLnBrk="1" hangingPunct="0"/>
            <a:r>
              <a:rPr lang="en-US" sz="984" dirty="0">
                <a:solidFill>
                  <a:schemeClr val="bg1"/>
                </a:solidFill>
              </a:rPr>
              <a:t>Static Websites)</a:t>
            </a:r>
          </a:p>
        </p:txBody>
      </p:sp>
      <p:sp>
        <p:nvSpPr>
          <p:cNvPr id="46" name="Rectangle 45"/>
          <p:cNvSpPr/>
          <p:nvPr/>
        </p:nvSpPr>
        <p:spPr>
          <a:xfrm>
            <a:off x="5076643" y="1228176"/>
            <a:ext cx="1632072" cy="873735"/>
          </a:xfrm>
          <a:prstGeom prst="rect">
            <a:avLst/>
          </a:prstGeom>
          <a:solidFill>
            <a:schemeClr val="bg2"/>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EC2</a:t>
            </a:r>
          </a:p>
          <a:p>
            <a:pPr defTabSz="642915" latinLnBrk="1" hangingPunct="0"/>
            <a:endParaRPr lang="en-US" sz="984" dirty="0">
              <a:solidFill>
                <a:schemeClr val="bg1"/>
              </a:solidFill>
            </a:endParaRPr>
          </a:p>
          <a:p>
            <a:pPr defTabSz="642915" latinLnBrk="1" hangingPunct="0"/>
            <a:r>
              <a:rPr lang="en-US" sz="984" dirty="0">
                <a:solidFill>
                  <a:schemeClr val="bg1"/>
                </a:solidFill>
              </a:rPr>
              <a:t>Backend/Admin Panel</a:t>
            </a:r>
          </a:p>
          <a:p>
            <a:pPr defTabSz="642915" latinLnBrk="1" hangingPunct="0"/>
            <a:r>
              <a:rPr lang="en-US" sz="984" dirty="0">
                <a:solidFill>
                  <a:schemeClr val="bg1"/>
                </a:solidFill>
              </a:rPr>
              <a:t>Mongo DB/</a:t>
            </a:r>
            <a:r>
              <a:rPr lang="en-US" sz="984" dirty="0" err="1">
                <a:solidFill>
                  <a:schemeClr val="bg1"/>
                </a:solidFill>
              </a:rPr>
              <a:t>Redis</a:t>
            </a:r>
            <a:endParaRPr lang="en-US" sz="984" dirty="0">
              <a:solidFill>
                <a:schemeClr val="bg1"/>
              </a:solidFill>
            </a:endParaRPr>
          </a:p>
        </p:txBody>
      </p:sp>
      <p:sp>
        <p:nvSpPr>
          <p:cNvPr id="47" name="Rectangle 46"/>
          <p:cNvSpPr/>
          <p:nvPr/>
        </p:nvSpPr>
        <p:spPr>
          <a:xfrm>
            <a:off x="5076643" y="2291496"/>
            <a:ext cx="1632072" cy="873735"/>
          </a:xfrm>
          <a:prstGeom prst="rect">
            <a:avLst/>
          </a:prstGeom>
          <a:solidFill>
            <a:schemeClr val="bg2"/>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EC2</a:t>
            </a:r>
          </a:p>
          <a:p>
            <a:pPr defTabSz="642915" latinLnBrk="1" hangingPunct="0"/>
            <a:endParaRPr lang="en-US" sz="984" dirty="0">
              <a:solidFill>
                <a:schemeClr val="bg1"/>
              </a:solidFill>
            </a:endParaRPr>
          </a:p>
          <a:p>
            <a:pPr defTabSz="642915" latinLnBrk="1" hangingPunct="0"/>
            <a:r>
              <a:rPr lang="en-US" sz="984" dirty="0">
                <a:solidFill>
                  <a:schemeClr val="bg1"/>
                </a:solidFill>
              </a:rPr>
              <a:t>Home Page/</a:t>
            </a:r>
            <a:r>
              <a:rPr lang="en-US" sz="984" dirty="0" err="1">
                <a:solidFill>
                  <a:schemeClr val="bg1"/>
                </a:solidFill>
              </a:rPr>
              <a:t>WebStamp</a:t>
            </a:r>
            <a:endParaRPr lang="en-US" sz="984" dirty="0">
              <a:solidFill>
                <a:schemeClr val="bg1"/>
              </a:solidFill>
            </a:endParaRPr>
          </a:p>
        </p:txBody>
      </p:sp>
      <p:sp>
        <p:nvSpPr>
          <p:cNvPr id="49" name="Rectangle 48"/>
          <p:cNvSpPr/>
          <p:nvPr/>
        </p:nvSpPr>
        <p:spPr>
          <a:xfrm>
            <a:off x="5076643" y="3412515"/>
            <a:ext cx="1632072" cy="873735"/>
          </a:xfrm>
          <a:prstGeom prst="rect">
            <a:avLst/>
          </a:prstGeom>
          <a:solidFill>
            <a:schemeClr val="bg2"/>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Amazon EC2</a:t>
            </a:r>
          </a:p>
          <a:p>
            <a:pPr defTabSz="642915" latinLnBrk="1" hangingPunct="0"/>
            <a:endParaRPr lang="en-US" sz="1266" dirty="0">
              <a:solidFill>
                <a:schemeClr val="bg1"/>
              </a:solidFill>
            </a:endParaRPr>
          </a:p>
          <a:p>
            <a:pPr defTabSz="642915" latinLnBrk="1" hangingPunct="0"/>
            <a:r>
              <a:rPr lang="en-US" sz="984" dirty="0">
                <a:solidFill>
                  <a:schemeClr val="bg1"/>
                </a:solidFill>
              </a:rPr>
              <a:t>Video Streaming Server</a:t>
            </a:r>
          </a:p>
        </p:txBody>
      </p:sp>
      <p:sp>
        <p:nvSpPr>
          <p:cNvPr id="50" name="Rectangle 49"/>
          <p:cNvSpPr/>
          <p:nvPr/>
        </p:nvSpPr>
        <p:spPr>
          <a:xfrm>
            <a:off x="2504892" y="1228176"/>
            <a:ext cx="1632072" cy="873735"/>
          </a:xfrm>
          <a:prstGeom prst="rect">
            <a:avLst/>
          </a:prstGeom>
          <a:solidFill>
            <a:schemeClr val="bg2"/>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EsBoz</a:t>
            </a:r>
            <a:r>
              <a:rPr lang="en-US" sz="1266" dirty="0">
                <a:solidFill>
                  <a:schemeClr val="bg1"/>
                </a:solidFill>
              </a:rPr>
              <a:t> iOS</a:t>
            </a:r>
          </a:p>
          <a:p>
            <a:pPr defTabSz="642915" latinLnBrk="1" hangingPunct="0"/>
            <a:endParaRPr lang="en-US" sz="984" dirty="0">
              <a:solidFill>
                <a:schemeClr val="bg1"/>
              </a:solidFill>
            </a:endParaRPr>
          </a:p>
          <a:p>
            <a:pPr defTabSz="642915" latinLnBrk="1" hangingPunct="0"/>
            <a:r>
              <a:rPr lang="en-US" sz="984" dirty="0">
                <a:solidFill>
                  <a:schemeClr val="bg1"/>
                </a:solidFill>
              </a:rPr>
              <a:t>App Store</a:t>
            </a:r>
          </a:p>
        </p:txBody>
      </p:sp>
      <p:sp>
        <p:nvSpPr>
          <p:cNvPr id="51" name="Rectangle 50"/>
          <p:cNvSpPr/>
          <p:nvPr/>
        </p:nvSpPr>
        <p:spPr>
          <a:xfrm>
            <a:off x="2504892" y="2703635"/>
            <a:ext cx="1632072" cy="873735"/>
          </a:xfrm>
          <a:prstGeom prst="rect">
            <a:avLst/>
          </a:prstGeom>
          <a:solidFill>
            <a:schemeClr val="bg2"/>
          </a:solidFill>
          <a:ln w="25400" cap="flat">
            <a:solidFill>
              <a:schemeClr val="bg2">
                <a:lumMod val="60000"/>
                <a:lumOff val="40000"/>
              </a:schemeClr>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EsBoz</a:t>
            </a:r>
            <a:r>
              <a:rPr lang="en-US" sz="1266" dirty="0">
                <a:solidFill>
                  <a:schemeClr val="bg1"/>
                </a:solidFill>
              </a:rPr>
              <a:t> Android</a:t>
            </a:r>
          </a:p>
          <a:p>
            <a:pPr defTabSz="642915" latinLnBrk="1" hangingPunct="0"/>
            <a:endParaRPr lang="en-US" sz="984" dirty="0">
              <a:solidFill>
                <a:schemeClr val="bg1"/>
              </a:solidFill>
            </a:endParaRPr>
          </a:p>
          <a:p>
            <a:pPr defTabSz="642915" latinLnBrk="1" hangingPunct="0"/>
            <a:r>
              <a:rPr lang="en-US" sz="984" dirty="0">
                <a:solidFill>
                  <a:schemeClr val="bg1"/>
                </a:solidFill>
              </a:rPr>
              <a:t>Google Store</a:t>
            </a:r>
          </a:p>
        </p:txBody>
      </p:sp>
      <p:cxnSp>
        <p:nvCxnSpPr>
          <p:cNvPr id="25" name="Straight Connector 24"/>
          <p:cNvCxnSpPr/>
          <p:nvPr/>
        </p:nvCxnSpPr>
        <p:spPr>
          <a:xfrm>
            <a:off x="1672370" y="626452"/>
            <a:ext cx="8712628"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26" name="TextBox 25"/>
          <p:cNvSpPr txBox="1"/>
          <p:nvPr/>
        </p:nvSpPr>
        <p:spPr>
          <a:xfrm>
            <a:off x="8829303" y="238019"/>
            <a:ext cx="1567353"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t>H</a:t>
            </a:r>
            <a:r>
              <a:rPr lang="en-US" sz="1687" dirty="0">
                <a:solidFill>
                  <a:srgbClr val="414141"/>
                </a:solidFill>
                <a:latin typeface="+mj-lt"/>
                <a:ea typeface="+mj-ea"/>
                <a:cs typeface="+mj-cs"/>
                <a:sym typeface="Helvetica Neue"/>
              </a:rPr>
              <a:t>/W Architecture</a:t>
            </a:r>
          </a:p>
        </p:txBody>
      </p:sp>
      <p:sp>
        <p:nvSpPr>
          <p:cNvPr id="27" name="TextBox 26"/>
          <p:cNvSpPr txBox="1"/>
          <p:nvPr/>
        </p:nvSpPr>
        <p:spPr>
          <a:xfrm>
            <a:off x="1777437" y="129752"/>
            <a:ext cx="989631"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3094" dirty="0" err="1">
                <a:latin typeface="+mj-lt"/>
                <a:ea typeface="+mj-ea"/>
                <a:cs typeface="+mj-cs"/>
                <a:sym typeface="Helvetica Neue"/>
              </a:rPr>
              <a:t>EzBoz</a:t>
            </a:r>
            <a:endParaRPr lang="en-US" sz="3094" dirty="0">
              <a:latin typeface="+mj-lt"/>
              <a:ea typeface="+mj-ea"/>
              <a:cs typeface="+mj-cs"/>
              <a:sym typeface="Helvetica Neue"/>
            </a:endParaRPr>
          </a:p>
        </p:txBody>
      </p:sp>
    </p:spTree>
    <p:extLst>
      <p:ext uri="{BB962C8B-B14F-4D97-AF65-F5344CB8AC3E}">
        <p14:creationId xmlns:p14="http://schemas.microsoft.com/office/powerpoint/2010/main" val="5017277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672370" y="626452"/>
            <a:ext cx="8712628" cy="0"/>
          </a:xfrm>
          <a:prstGeom prst="line">
            <a:avLst/>
          </a:prstGeom>
          <a:noFill/>
          <a:ln w="25400" cap="flat">
            <a:solidFill>
              <a:srgbClr val="00B0F0"/>
            </a:solidFill>
            <a:prstDash val="solid"/>
            <a:round/>
          </a:ln>
          <a:effectLst/>
          <a:sp3d/>
        </p:spPr>
        <p:style>
          <a:lnRef idx="0">
            <a:scrgbClr r="0" g="0" b="0"/>
          </a:lnRef>
          <a:fillRef idx="0">
            <a:scrgbClr r="0" g="0" b="0"/>
          </a:fillRef>
          <a:effectRef idx="0">
            <a:scrgbClr r="0" g="0" b="0"/>
          </a:effectRef>
          <a:fontRef idx="none"/>
        </p:style>
      </p:cxnSp>
      <p:sp>
        <p:nvSpPr>
          <p:cNvPr id="5" name="TextBox 4"/>
          <p:cNvSpPr txBox="1"/>
          <p:nvPr/>
        </p:nvSpPr>
        <p:spPr>
          <a:xfrm>
            <a:off x="8830906" y="238019"/>
            <a:ext cx="1564147"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B0F0"/>
                </a:solidFill>
                <a:latin typeface="+mj-lt"/>
                <a:ea typeface="+mj-ea"/>
                <a:cs typeface="+mj-cs"/>
                <a:sym typeface="Helvetica Neue"/>
              </a:rPr>
              <a:t>S/W Architecture</a:t>
            </a:r>
          </a:p>
        </p:txBody>
      </p:sp>
      <p:sp>
        <p:nvSpPr>
          <p:cNvPr id="46" name="TextBox 45"/>
          <p:cNvSpPr txBox="1"/>
          <p:nvPr/>
        </p:nvSpPr>
        <p:spPr>
          <a:xfrm>
            <a:off x="1662486" y="129752"/>
            <a:ext cx="2321085"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l"/>
            <a:r>
              <a:rPr lang="en-US" sz="3094" dirty="0">
                <a:solidFill>
                  <a:srgbClr val="00B0F0"/>
                </a:solidFill>
              </a:rPr>
              <a:t>BlueBarricade</a:t>
            </a:r>
            <a:endParaRPr lang="en-US" sz="3094" dirty="0">
              <a:solidFill>
                <a:srgbClr val="00B0F0"/>
              </a:solidFill>
              <a:sym typeface="Helvetica Neue"/>
            </a:endParaRPr>
          </a:p>
        </p:txBody>
      </p:sp>
      <p:sp>
        <p:nvSpPr>
          <p:cNvPr id="2" name="TextBox 1"/>
          <p:cNvSpPr txBox="1"/>
          <p:nvPr/>
        </p:nvSpPr>
        <p:spPr>
          <a:xfrm>
            <a:off x="2236291" y="1433222"/>
            <a:ext cx="1130695"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a:solidFill>
                  <a:srgbClr val="00B0F0"/>
                </a:solidFill>
                <a:latin typeface="+mj-lt"/>
                <a:ea typeface="+mj-ea"/>
                <a:cs typeface="+mj-cs"/>
                <a:sym typeface="Helvetica Neue"/>
              </a:rPr>
              <a:t>Applications</a:t>
            </a:r>
          </a:p>
        </p:txBody>
      </p:sp>
      <p:sp>
        <p:nvSpPr>
          <p:cNvPr id="6" name="TextBox 5"/>
          <p:cNvSpPr txBox="1"/>
          <p:nvPr/>
        </p:nvSpPr>
        <p:spPr>
          <a:xfrm>
            <a:off x="4287853" y="1433222"/>
            <a:ext cx="885500"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err="1">
                <a:solidFill>
                  <a:srgbClr val="00B0F0"/>
                </a:solidFill>
                <a:latin typeface="+mj-lt"/>
                <a:ea typeface="+mj-ea"/>
                <a:cs typeface="+mj-cs"/>
                <a:sym typeface="Helvetica Neue"/>
              </a:rPr>
              <a:t>Backends</a:t>
            </a:r>
            <a:endParaRPr lang="en-US" sz="1687" dirty="0">
              <a:solidFill>
                <a:srgbClr val="00B0F0"/>
              </a:solidFill>
              <a:latin typeface="+mj-lt"/>
              <a:ea typeface="+mj-ea"/>
              <a:cs typeface="+mj-cs"/>
              <a:sym typeface="Helvetica Neue"/>
            </a:endParaRPr>
          </a:p>
        </p:txBody>
      </p:sp>
      <p:sp>
        <p:nvSpPr>
          <p:cNvPr id="7" name="TextBox 6"/>
          <p:cNvSpPr txBox="1"/>
          <p:nvPr/>
        </p:nvSpPr>
        <p:spPr>
          <a:xfrm>
            <a:off x="6402310" y="1424979"/>
            <a:ext cx="983732"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687" dirty="0" err="1">
                <a:solidFill>
                  <a:srgbClr val="00B0F0"/>
                </a:solidFill>
                <a:latin typeface="+mj-lt"/>
                <a:ea typeface="+mj-ea"/>
                <a:cs typeface="+mj-cs"/>
                <a:sym typeface="Helvetica Neue"/>
              </a:rPr>
              <a:t>Chaincode</a:t>
            </a:r>
            <a:endParaRPr lang="en-US" sz="1687" dirty="0">
              <a:solidFill>
                <a:srgbClr val="00B0F0"/>
              </a:solidFill>
              <a:latin typeface="+mj-lt"/>
              <a:ea typeface="+mj-ea"/>
              <a:cs typeface="+mj-cs"/>
              <a:sym typeface="Helvetica Neue"/>
            </a:endParaRPr>
          </a:p>
        </p:txBody>
      </p:sp>
      <p:sp>
        <p:nvSpPr>
          <p:cNvPr id="8" name="TextBox 7"/>
          <p:cNvSpPr txBox="1"/>
          <p:nvPr/>
        </p:nvSpPr>
        <p:spPr>
          <a:xfrm>
            <a:off x="8509972" y="1465635"/>
            <a:ext cx="775278" cy="266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err="1">
                <a:solidFill>
                  <a:srgbClr val="00B0F0"/>
                </a:solidFill>
              </a:rPr>
              <a:t>Blockchain</a:t>
            </a:r>
            <a:endParaRPr lang="en-US" sz="1687" dirty="0">
              <a:solidFill>
                <a:srgbClr val="00B0F0"/>
              </a:solidFill>
              <a:latin typeface="+mj-lt"/>
              <a:ea typeface="+mj-ea"/>
              <a:cs typeface="+mj-cs"/>
              <a:sym typeface="Helvetica Neue"/>
            </a:endParaRPr>
          </a:p>
        </p:txBody>
      </p:sp>
      <p:sp>
        <p:nvSpPr>
          <p:cNvPr id="9" name="Rectangle 8"/>
          <p:cNvSpPr/>
          <p:nvPr/>
        </p:nvSpPr>
        <p:spPr>
          <a:xfrm>
            <a:off x="1985601" y="2421274"/>
            <a:ext cx="1632072" cy="873735"/>
          </a:xfrm>
          <a:prstGeom prst="rect">
            <a:avLst/>
          </a:prstGeom>
          <a:solidFill>
            <a:srgbClr val="00B0F0"/>
          </a:solidFill>
          <a:ln w="25400" cap="flat">
            <a:no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Client Mobile App</a:t>
            </a:r>
          </a:p>
          <a:p>
            <a:pPr defTabSz="642915" latinLnBrk="1" hangingPunct="0"/>
            <a:r>
              <a:rPr lang="en-US" sz="1266" dirty="0">
                <a:solidFill>
                  <a:schemeClr val="bg1"/>
                </a:solidFill>
              </a:rPr>
              <a:t>(IOS/Android)</a:t>
            </a:r>
          </a:p>
          <a:p>
            <a:pPr defTabSz="642915" latinLnBrk="1" hangingPunct="0"/>
            <a:endParaRPr lang="en-US" sz="984" dirty="0">
              <a:solidFill>
                <a:schemeClr val="bg1"/>
              </a:solidFill>
            </a:endParaRPr>
          </a:p>
          <a:p>
            <a:pPr defTabSz="642915" latinLnBrk="1" hangingPunct="0"/>
            <a:r>
              <a:rPr lang="en-US" sz="984" dirty="0">
                <a:solidFill>
                  <a:schemeClr val="bg1"/>
                </a:solidFill>
              </a:rPr>
              <a:t>React Native,….</a:t>
            </a:r>
          </a:p>
        </p:txBody>
      </p:sp>
      <p:sp>
        <p:nvSpPr>
          <p:cNvPr id="10" name="Rectangle 9"/>
          <p:cNvSpPr/>
          <p:nvPr/>
        </p:nvSpPr>
        <p:spPr>
          <a:xfrm>
            <a:off x="1985601" y="3662776"/>
            <a:ext cx="1632072" cy="873735"/>
          </a:xfrm>
          <a:prstGeom prst="rect">
            <a:avLst/>
          </a:prstGeom>
          <a:solidFill>
            <a:srgbClr val="00B0F0"/>
          </a:solidFill>
          <a:ln w="25400" cap="flat">
            <a:no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Client Web App</a:t>
            </a:r>
          </a:p>
          <a:p>
            <a:pPr defTabSz="642915" latinLnBrk="1" hangingPunct="0"/>
            <a:endParaRPr lang="en-US" sz="984" dirty="0">
              <a:solidFill>
                <a:schemeClr val="bg1"/>
              </a:solidFill>
            </a:endParaRPr>
          </a:p>
          <a:p>
            <a:pPr defTabSz="642915" latinLnBrk="1" hangingPunct="0"/>
            <a:r>
              <a:rPr lang="en-US" sz="984" dirty="0" err="1">
                <a:solidFill>
                  <a:schemeClr val="bg1"/>
                </a:solidFill>
              </a:rPr>
              <a:t>ReactJS</a:t>
            </a:r>
            <a:r>
              <a:rPr lang="en-US" sz="984" dirty="0">
                <a:solidFill>
                  <a:schemeClr val="bg1"/>
                </a:solidFill>
              </a:rPr>
              <a:t>,….</a:t>
            </a:r>
          </a:p>
        </p:txBody>
      </p:sp>
      <p:sp>
        <p:nvSpPr>
          <p:cNvPr id="11" name="Rectangle 10"/>
          <p:cNvSpPr/>
          <p:nvPr/>
        </p:nvSpPr>
        <p:spPr>
          <a:xfrm>
            <a:off x="4005084" y="2421274"/>
            <a:ext cx="1632072" cy="873735"/>
          </a:xfrm>
          <a:prstGeom prst="rect">
            <a:avLst/>
          </a:prstGeom>
          <a:solidFill>
            <a:srgbClr val="00B0F0"/>
          </a:solidFill>
          <a:ln w="25400" cap="flat">
            <a:no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Backend</a:t>
            </a:r>
          </a:p>
          <a:p>
            <a:pPr defTabSz="642915" latinLnBrk="1" hangingPunct="0"/>
            <a:endParaRPr lang="en-US" sz="1266" dirty="0">
              <a:solidFill>
                <a:schemeClr val="bg1"/>
              </a:solidFill>
            </a:endParaRPr>
          </a:p>
          <a:p>
            <a:pPr defTabSz="642915" latinLnBrk="1" hangingPunct="0"/>
            <a:r>
              <a:rPr lang="en-US" sz="984" dirty="0" err="1">
                <a:solidFill>
                  <a:schemeClr val="bg1"/>
                </a:solidFill>
              </a:rPr>
              <a:t>Golang</a:t>
            </a:r>
            <a:r>
              <a:rPr lang="en-US" sz="984" dirty="0">
                <a:solidFill>
                  <a:schemeClr val="bg1"/>
                </a:solidFill>
              </a:rPr>
              <a:t>/</a:t>
            </a:r>
            <a:r>
              <a:rPr lang="en-US" sz="984" dirty="0" err="1">
                <a:solidFill>
                  <a:schemeClr val="bg1"/>
                </a:solidFill>
              </a:rPr>
              <a:t>Nodejs</a:t>
            </a:r>
            <a:endParaRPr lang="en-US" sz="984" dirty="0">
              <a:solidFill>
                <a:schemeClr val="bg1"/>
              </a:solidFill>
            </a:endParaRPr>
          </a:p>
        </p:txBody>
      </p:sp>
      <p:sp>
        <p:nvSpPr>
          <p:cNvPr id="13" name="Rectangle 12"/>
          <p:cNvSpPr/>
          <p:nvPr/>
        </p:nvSpPr>
        <p:spPr>
          <a:xfrm>
            <a:off x="6082267" y="2421273"/>
            <a:ext cx="1632072" cy="873735"/>
          </a:xfrm>
          <a:prstGeom prst="rect">
            <a:avLst/>
          </a:prstGeom>
          <a:solidFill>
            <a:srgbClr val="00B0F0"/>
          </a:solidFill>
          <a:ln w="25400" cap="flat">
            <a:no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Smart Contract</a:t>
            </a:r>
          </a:p>
          <a:p>
            <a:pPr defTabSz="642915" latinLnBrk="1" hangingPunct="0"/>
            <a:r>
              <a:rPr lang="en-US" sz="1266" dirty="0">
                <a:solidFill>
                  <a:schemeClr val="bg1"/>
                </a:solidFill>
              </a:rPr>
              <a:t>(Chain Code)</a:t>
            </a:r>
          </a:p>
          <a:p>
            <a:pPr defTabSz="642915" latinLnBrk="1" hangingPunct="0"/>
            <a:endParaRPr lang="en-US" sz="1266" dirty="0">
              <a:solidFill>
                <a:schemeClr val="bg1"/>
              </a:solidFill>
            </a:endParaRPr>
          </a:p>
          <a:p>
            <a:pPr defTabSz="642915" latinLnBrk="1" hangingPunct="0"/>
            <a:r>
              <a:rPr lang="en-US" sz="984" dirty="0" err="1">
                <a:solidFill>
                  <a:schemeClr val="bg1"/>
                </a:solidFill>
              </a:rPr>
              <a:t>Golang</a:t>
            </a:r>
            <a:r>
              <a:rPr lang="en-US" sz="984" dirty="0">
                <a:solidFill>
                  <a:schemeClr val="bg1"/>
                </a:solidFill>
              </a:rPr>
              <a:t>/</a:t>
            </a:r>
            <a:r>
              <a:rPr lang="en-US" sz="984" dirty="0" err="1">
                <a:solidFill>
                  <a:schemeClr val="bg1"/>
                </a:solidFill>
              </a:rPr>
              <a:t>Nodejs</a:t>
            </a:r>
            <a:endParaRPr lang="en-US" sz="984" dirty="0">
              <a:solidFill>
                <a:schemeClr val="bg1"/>
              </a:solidFill>
            </a:endParaRPr>
          </a:p>
        </p:txBody>
      </p:sp>
      <p:sp>
        <p:nvSpPr>
          <p:cNvPr id="14" name="Rectangle 13"/>
          <p:cNvSpPr/>
          <p:nvPr/>
        </p:nvSpPr>
        <p:spPr>
          <a:xfrm>
            <a:off x="8159450" y="2421272"/>
            <a:ext cx="1632072" cy="873735"/>
          </a:xfrm>
          <a:prstGeom prst="rect">
            <a:avLst/>
          </a:prstGeom>
          <a:solidFill>
            <a:srgbClr val="00B0F0"/>
          </a:solidFill>
          <a:ln w="25400" cap="flat">
            <a:no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endParaRPr lang="en-US" sz="1266" dirty="0">
              <a:solidFill>
                <a:schemeClr val="bg1"/>
              </a:solidFill>
            </a:endParaRPr>
          </a:p>
          <a:p>
            <a:pPr defTabSz="642915" latinLnBrk="1" hangingPunct="0"/>
            <a:r>
              <a:rPr lang="en-US" sz="1266" dirty="0" err="1">
                <a:solidFill>
                  <a:schemeClr val="bg1"/>
                </a:solidFill>
              </a:rPr>
              <a:t>Hyperledger</a:t>
            </a:r>
            <a:r>
              <a:rPr lang="en-US" sz="1266" dirty="0">
                <a:solidFill>
                  <a:schemeClr val="bg1"/>
                </a:solidFill>
              </a:rPr>
              <a:t> fabric</a:t>
            </a:r>
          </a:p>
          <a:p>
            <a:pPr defTabSz="642915" latinLnBrk="1" hangingPunct="0"/>
            <a:r>
              <a:rPr lang="en-US" sz="1266" dirty="0">
                <a:solidFill>
                  <a:schemeClr val="bg1"/>
                </a:solidFill>
              </a:rPr>
              <a:t>v1.3</a:t>
            </a:r>
          </a:p>
          <a:p>
            <a:pPr defTabSz="642915" latinLnBrk="1" hangingPunct="0"/>
            <a:endParaRPr lang="en-US" sz="1266" dirty="0">
              <a:solidFill>
                <a:schemeClr val="bg1"/>
              </a:solidFill>
            </a:endParaRPr>
          </a:p>
          <a:p>
            <a:pPr defTabSz="642915" latinLnBrk="1" hangingPunct="0"/>
            <a:endParaRPr lang="en-US" sz="984" dirty="0">
              <a:solidFill>
                <a:schemeClr val="bg1"/>
              </a:solidFill>
            </a:endParaRPr>
          </a:p>
        </p:txBody>
      </p:sp>
      <p:cxnSp>
        <p:nvCxnSpPr>
          <p:cNvPr id="15" name="Straight Connector 14"/>
          <p:cNvCxnSpPr/>
          <p:nvPr/>
        </p:nvCxnSpPr>
        <p:spPr>
          <a:xfrm>
            <a:off x="1633905" y="5139139"/>
            <a:ext cx="8885726" cy="0"/>
          </a:xfrm>
          <a:prstGeom prst="line">
            <a:avLst/>
          </a:prstGeom>
          <a:noFill/>
          <a:ln w="6350" cap="flat">
            <a:solidFill>
              <a:srgbClr val="00B0F0"/>
            </a:solidFill>
            <a:prstDash val="solid"/>
            <a:round/>
          </a:ln>
          <a:effectLst/>
          <a:sp3d/>
        </p:spPr>
        <p:style>
          <a:lnRef idx="0">
            <a:scrgbClr r="0" g="0" b="0"/>
          </a:lnRef>
          <a:fillRef idx="0">
            <a:scrgbClr r="0" g="0" b="0"/>
          </a:fillRef>
          <a:effectRef idx="0">
            <a:scrgbClr r="0" g="0" b="0"/>
          </a:effectRef>
          <a:fontRef idx="none"/>
        </p:style>
      </p:cxnSp>
      <p:sp>
        <p:nvSpPr>
          <p:cNvPr id="16" name="Rectangle 15"/>
          <p:cNvSpPr/>
          <p:nvPr/>
        </p:nvSpPr>
        <p:spPr>
          <a:xfrm>
            <a:off x="1985601" y="5377123"/>
            <a:ext cx="7970772" cy="364646"/>
          </a:xfrm>
          <a:prstGeom prst="rect">
            <a:avLst/>
          </a:prstGeom>
          <a:solidFill>
            <a:srgbClr val="00B0F0"/>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Third party services</a:t>
            </a:r>
          </a:p>
        </p:txBody>
      </p:sp>
      <p:sp>
        <p:nvSpPr>
          <p:cNvPr id="19" name="Rectangle 18"/>
          <p:cNvSpPr/>
          <p:nvPr/>
        </p:nvSpPr>
        <p:spPr>
          <a:xfrm>
            <a:off x="6082267" y="3959511"/>
            <a:ext cx="3709255" cy="515123"/>
          </a:xfrm>
          <a:prstGeom prst="rect">
            <a:avLst/>
          </a:prstGeom>
          <a:solidFill>
            <a:srgbClr val="00B0F0"/>
          </a:solidFill>
          <a:ln w="25400" cap="flat">
            <a:solidFill>
              <a:srgbClr val="00B0F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984" dirty="0">
                <a:solidFill>
                  <a:schemeClr val="bg1"/>
                </a:solidFill>
              </a:rPr>
              <a:t>Packager Docker, </a:t>
            </a:r>
            <a:r>
              <a:rPr lang="en-US" sz="984" dirty="0" err="1">
                <a:solidFill>
                  <a:schemeClr val="bg1"/>
                </a:solidFill>
              </a:rPr>
              <a:t>Kubernates</a:t>
            </a:r>
            <a:endParaRPr lang="en-US" sz="984" dirty="0">
              <a:solidFill>
                <a:schemeClr val="bg1"/>
              </a:solidFill>
            </a:endParaRPr>
          </a:p>
        </p:txBody>
      </p:sp>
    </p:spTree>
    <p:extLst>
      <p:ext uri="{BB962C8B-B14F-4D97-AF65-F5344CB8AC3E}">
        <p14:creationId xmlns:p14="http://schemas.microsoft.com/office/powerpoint/2010/main" val="26587067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DF8109E-023C-3D4F-A0D2-3CC55E3B88B6}"/>
              </a:ext>
            </a:extLst>
          </p:cNvPr>
          <p:cNvPicPr>
            <a:picLocks noChangeAspect="1"/>
          </p:cNvPicPr>
          <p:nvPr/>
        </p:nvPicPr>
        <p:blipFill>
          <a:blip r:embed="rId2"/>
          <a:stretch>
            <a:fillRect/>
          </a:stretch>
        </p:blipFill>
        <p:spPr>
          <a:xfrm>
            <a:off x="0" y="828674"/>
            <a:ext cx="12192000" cy="6029325"/>
          </a:xfrm>
          <a:prstGeom prst="rect">
            <a:avLst/>
          </a:prstGeom>
        </p:spPr>
      </p:pic>
      <p:sp>
        <p:nvSpPr>
          <p:cNvPr id="3" name="Title 1">
            <a:extLst>
              <a:ext uri="{FF2B5EF4-FFF2-40B4-BE49-F238E27FC236}">
                <a16:creationId xmlns:a16="http://schemas.microsoft.com/office/drawing/2014/main" xmlns="" id="{FA72F6F7-BB4C-43A8-9CEB-6541AB3FDE91}"/>
              </a:ext>
            </a:extLst>
          </p:cNvPr>
          <p:cNvSpPr>
            <a:spLocks noGrp="1"/>
          </p:cNvSpPr>
          <p:nvPr>
            <p:ph type="title"/>
          </p:nvPr>
        </p:nvSpPr>
        <p:spPr>
          <a:xfrm>
            <a:off x="4619625" y="-296863"/>
            <a:ext cx="10515600" cy="1325563"/>
          </a:xfrm>
        </p:spPr>
        <p:txBody>
          <a:bodyPr>
            <a:normAutofit/>
          </a:bodyPr>
          <a:lstStyle/>
          <a:p>
            <a:r>
              <a:rPr lang="en-US" sz="1800" dirty="0"/>
              <a:t>Blockchain in General </a:t>
            </a:r>
          </a:p>
        </p:txBody>
      </p:sp>
    </p:spTree>
    <p:extLst>
      <p:ext uri="{BB962C8B-B14F-4D97-AF65-F5344CB8AC3E}">
        <p14:creationId xmlns:p14="http://schemas.microsoft.com/office/powerpoint/2010/main" val="141369404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p:nvPr/>
        </p:nvCxnSpPr>
        <p:spPr>
          <a:xfrm>
            <a:off x="1672370" y="626452"/>
            <a:ext cx="8712628" cy="0"/>
          </a:xfrm>
          <a:prstGeom prst="line">
            <a:avLst/>
          </a:prstGeom>
          <a:noFill/>
          <a:ln w="25400" cap="flat">
            <a:solidFill>
              <a:srgbClr val="00B0F0"/>
            </a:solidFill>
            <a:prstDash val="solid"/>
            <a:round/>
          </a:ln>
          <a:effectLst/>
          <a:sp3d/>
        </p:spPr>
        <p:style>
          <a:lnRef idx="0">
            <a:scrgbClr r="0" g="0" b="0"/>
          </a:lnRef>
          <a:fillRef idx="0">
            <a:scrgbClr r="0" g="0" b="0"/>
          </a:fillRef>
          <a:effectRef idx="0">
            <a:scrgbClr r="0" g="0" b="0"/>
          </a:effectRef>
          <a:fontRef idx="none"/>
        </p:style>
      </p:cxnSp>
      <p:sp>
        <p:nvSpPr>
          <p:cNvPr id="26" name="TextBox 25"/>
          <p:cNvSpPr txBox="1"/>
          <p:nvPr/>
        </p:nvSpPr>
        <p:spPr>
          <a:xfrm>
            <a:off x="8829303" y="238019"/>
            <a:ext cx="1567353"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solidFill>
                  <a:srgbClr val="00B0F0"/>
                </a:solidFill>
              </a:rPr>
              <a:t>H</a:t>
            </a:r>
            <a:r>
              <a:rPr lang="en-US" sz="1687" dirty="0">
                <a:solidFill>
                  <a:srgbClr val="00B0F0"/>
                </a:solidFill>
                <a:latin typeface="+mj-lt"/>
                <a:ea typeface="+mj-ea"/>
                <a:cs typeface="+mj-cs"/>
                <a:sym typeface="Helvetica Neue"/>
              </a:rPr>
              <a:t>/W Architecture</a:t>
            </a:r>
          </a:p>
        </p:txBody>
      </p:sp>
      <p:sp>
        <p:nvSpPr>
          <p:cNvPr id="27" name="TextBox 26"/>
          <p:cNvSpPr txBox="1"/>
          <p:nvPr/>
        </p:nvSpPr>
        <p:spPr>
          <a:xfrm>
            <a:off x="1662486" y="129752"/>
            <a:ext cx="2321085"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l"/>
            <a:r>
              <a:rPr lang="en-US" sz="3094" dirty="0">
                <a:solidFill>
                  <a:srgbClr val="00B0F0"/>
                </a:solidFill>
              </a:rPr>
              <a:t>BlueBarricade</a:t>
            </a:r>
            <a:endParaRPr lang="en-US" sz="3094" dirty="0">
              <a:solidFill>
                <a:srgbClr val="00B0F0"/>
              </a:solidFill>
              <a:sym typeface="Helvetica Neue"/>
            </a:endParaRPr>
          </a:p>
        </p:txBody>
      </p:sp>
      <p:sp>
        <p:nvSpPr>
          <p:cNvPr id="5" name="Rectangle 4"/>
          <p:cNvSpPr/>
          <p:nvPr/>
        </p:nvSpPr>
        <p:spPr>
          <a:xfrm>
            <a:off x="2488407" y="3701012"/>
            <a:ext cx="1632072" cy="873735"/>
          </a:xfrm>
          <a:prstGeom prst="rect">
            <a:avLst/>
          </a:prstGeom>
          <a:solidFill>
            <a:srgbClr val="00B0F0"/>
          </a:solidFill>
          <a:ln w="25400" cap="flat">
            <a:solidFill>
              <a:srgbClr val="00B0F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Client Web Platform</a:t>
            </a:r>
          </a:p>
          <a:p>
            <a:pPr defTabSz="642915" latinLnBrk="1" hangingPunct="0"/>
            <a:endParaRPr lang="en-US" sz="1266" dirty="0">
              <a:solidFill>
                <a:schemeClr val="bg1"/>
              </a:solidFill>
            </a:endParaRPr>
          </a:p>
          <a:p>
            <a:pPr defTabSz="642915" latinLnBrk="1" hangingPunct="0"/>
            <a:r>
              <a:rPr lang="en-US" sz="984" dirty="0">
                <a:solidFill>
                  <a:schemeClr val="bg1"/>
                </a:solidFill>
              </a:rPr>
              <a:t>Amazon / IBM Cloud </a:t>
            </a:r>
          </a:p>
        </p:txBody>
      </p:sp>
      <p:sp>
        <p:nvSpPr>
          <p:cNvPr id="6" name="Rectangle 5"/>
          <p:cNvSpPr/>
          <p:nvPr/>
        </p:nvSpPr>
        <p:spPr>
          <a:xfrm>
            <a:off x="2488406" y="2086477"/>
            <a:ext cx="1632072" cy="873735"/>
          </a:xfrm>
          <a:prstGeom prst="rect">
            <a:avLst/>
          </a:prstGeom>
          <a:solidFill>
            <a:srgbClr val="00B0F0"/>
          </a:solidFill>
          <a:ln w="25400" cap="flat">
            <a:solidFill>
              <a:srgbClr val="00B0F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Client App</a:t>
            </a:r>
          </a:p>
          <a:p>
            <a:pPr defTabSz="642915" latinLnBrk="1" hangingPunct="0"/>
            <a:r>
              <a:rPr lang="en-US" sz="1266" dirty="0">
                <a:solidFill>
                  <a:schemeClr val="bg1"/>
                </a:solidFill>
              </a:rPr>
              <a:t>(</a:t>
            </a:r>
            <a:r>
              <a:rPr lang="en-US" sz="1266" dirty="0" err="1">
                <a:solidFill>
                  <a:schemeClr val="bg1"/>
                </a:solidFill>
              </a:rPr>
              <a:t>ios</a:t>
            </a:r>
            <a:r>
              <a:rPr lang="en-US" sz="1266" dirty="0">
                <a:solidFill>
                  <a:schemeClr val="bg1"/>
                </a:solidFill>
              </a:rPr>
              <a:t>/android)</a:t>
            </a:r>
          </a:p>
          <a:p>
            <a:pPr defTabSz="642915" latinLnBrk="1" hangingPunct="0"/>
            <a:endParaRPr lang="en-US" sz="984" dirty="0">
              <a:solidFill>
                <a:schemeClr val="bg1"/>
              </a:solidFill>
            </a:endParaRPr>
          </a:p>
          <a:p>
            <a:pPr defTabSz="642915" latinLnBrk="1" hangingPunct="0"/>
            <a:r>
              <a:rPr lang="en-US" sz="984" dirty="0">
                <a:solidFill>
                  <a:schemeClr val="bg1"/>
                </a:solidFill>
              </a:rPr>
              <a:t>App Store, Google store</a:t>
            </a:r>
          </a:p>
        </p:txBody>
      </p:sp>
      <p:sp>
        <p:nvSpPr>
          <p:cNvPr id="7" name="Rectangle 6"/>
          <p:cNvSpPr/>
          <p:nvPr/>
        </p:nvSpPr>
        <p:spPr>
          <a:xfrm>
            <a:off x="5299197" y="2086477"/>
            <a:ext cx="1632072" cy="873735"/>
          </a:xfrm>
          <a:prstGeom prst="rect">
            <a:avLst/>
          </a:prstGeom>
          <a:solidFill>
            <a:srgbClr val="00B0F0"/>
          </a:solidFill>
          <a:ln w="25400" cap="flat">
            <a:solidFill>
              <a:srgbClr val="00B0F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Backend System</a:t>
            </a:r>
          </a:p>
          <a:p>
            <a:pPr defTabSz="642915" latinLnBrk="1" hangingPunct="0"/>
            <a:endParaRPr lang="en-US" sz="1266" dirty="0">
              <a:solidFill>
                <a:schemeClr val="bg1"/>
              </a:solidFill>
            </a:endParaRPr>
          </a:p>
          <a:p>
            <a:pPr defTabSz="642915" latinLnBrk="1" hangingPunct="0"/>
            <a:r>
              <a:rPr lang="en-US" sz="984" dirty="0">
                <a:solidFill>
                  <a:schemeClr val="bg1"/>
                </a:solidFill>
              </a:rPr>
              <a:t>IBM Cloud </a:t>
            </a:r>
            <a:r>
              <a:rPr lang="en-US" sz="984" dirty="0" err="1">
                <a:solidFill>
                  <a:schemeClr val="bg1"/>
                </a:solidFill>
              </a:rPr>
              <a:t>Bluemix</a:t>
            </a:r>
            <a:endParaRPr lang="en-US" sz="984" dirty="0">
              <a:solidFill>
                <a:schemeClr val="bg1"/>
              </a:solidFill>
            </a:endParaRPr>
          </a:p>
        </p:txBody>
      </p:sp>
      <p:sp>
        <p:nvSpPr>
          <p:cNvPr id="8" name="Rectangle 7"/>
          <p:cNvSpPr/>
          <p:nvPr/>
        </p:nvSpPr>
        <p:spPr>
          <a:xfrm>
            <a:off x="8159445" y="2020535"/>
            <a:ext cx="1632072" cy="1194154"/>
          </a:xfrm>
          <a:prstGeom prst="rect">
            <a:avLst/>
          </a:prstGeom>
          <a:solidFill>
            <a:srgbClr val="00B0F0"/>
          </a:solidFill>
          <a:ln w="25400" cap="flat">
            <a:solidFill>
              <a:srgbClr val="00B0F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Blockchain</a:t>
            </a:r>
            <a:endParaRPr lang="en-US" sz="1266" dirty="0">
              <a:solidFill>
                <a:schemeClr val="bg1"/>
              </a:solidFill>
            </a:endParaRPr>
          </a:p>
          <a:p>
            <a:pPr defTabSz="642915" latinLnBrk="1" hangingPunct="0"/>
            <a:r>
              <a:rPr lang="en-US" sz="1266" dirty="0">
                <a:solidFill>
                  <a:schemeClr val="bg1"/>
                </a:solidFill>
              </a:rPr>
              <a:t>(</a:t>
            </a:r>
            <a:r>
              <a:rPr lang="en-US" sz="1266" dirty="0" err="1">
                <a:solidFill>
                  <a:schemeClr val="bg1"/>
                </a:solidFill>
              </a:rPr>
              <a:t>Hyperledger</a:t>
            </a:r>
            <a:r>
              <a:rPr lang="en-US" sz="1266" dirty="0">
                <a:solidFill>
                  <a:schemeClr val="bg1"/>
                </a:solidFill>
              </a:rPr>
              <a:t> fabric)</a:t>
            </a:r>
          </a:p>
          <a:p>
            <a:pPr defTabSz="642915" latinLnBrk="1" hangingPunct="0"/>
            <a:endParaRPr lang="en-US" sz="1266" dirty="0">
              <a:solidFill>
                <a:schemeClr val="bg1"/>
              </a:solidFill>
            </a:endParaRPr>
          </a:p>
          <a:p>
            <a:pPr defTabSz="642915" latinLnBrk="1" hangingPunct="0"/>
            <a:r>
              <a:rPr lang="en-US" sz="984" dirty="0">
                <a:solidFill>
                  <a:schemeClr val="bg1"/>
                </a:solidFill>
              </a:rPr>
              <a:t>IBM Cloud </a:t>
            </a:r>
            <a:r>
              <a:rPr lang="en-US" sz="984" dirty="0" err="1">
                <a:solidFill>
                  <a:schemeClr val="bg1"/>
                </a:solidFill>
              </a:rPr>
              <a:t>Bluemix</a:t>
            </a:r>
            <a:endParaRPr lang="en-US" sz="984" dirty="0">
              <a:solidFill>
                <a:schemeClr val="bg1"/>
              </a:solidFill>
            </a:endParaRPr>
          </a:p>
        </p:txBody>
      </p:sp>
      <p:sp>
        <p:nvSpPr>
          <p:cNvPr id="10" name="Rectangle 9"/>
          <p:cNvSpPr/>
          <p:nvPr/>
        </p:nvSpPr>
        <p:spPr>
          <a:xfrm>
            <a:off x="8208901" y="3908132"/>
            <a:ext cx="1632072" cy="1194154"/>
          </a:xfrm>
          <a:prstGeom prst="rect">
            <a:avLst/>
          </a:prstGeom>
          <a:solidFill>
            <a:srgbClr val="00B0F0"/>
          </a:solidFill>
          <a:ln w="25400" cap="flat">
            <a:solidFill>
              <a:srgbClr val="00B0F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err="1">
                <a:solidFill>
                  <a:schemeClr val="bg1"/>
                </a:solidFill>
              </a:rPr>
              <a:t>Blockchain</a:t>
            </a:r>
            <a:endParaRPr lang="en-US" sz="1266" dirty="0">
              <a:solidFill>
                <a:schemeClr val="bg1"/>
              </a:solidFill>
            </a:endParaRPr>
          </a:p>
          <a:p>
            <a:pPr defTabSz="642915" latinLnBrk="1" hangingPunct="0"/>
            <a:r>
              <a:rPr lang="en-US" sz="1266" dirty="0">
                <a:solidFill>
                  <a:schemeClr val="bg1"/>
                </a:solidFill>
              </a:rPr>
              <a:t>(</a:t>
            </a:r>
            <a:r>
              <a:rPr lang="en-US" sz="1266" dirty="0" err="1">
                <a:solidFill>
                  <a:schemeClr val="bg1"/>
                </a:solidFill>
              </a:rPr>
              <a:t>Hyperledger</a:t>
            </a:r>
            <a:r>
              <a:rPr lang="en-US" sz="1266" dirty="0">
                <a:solidFill>
                  <a:schemeClr val="bg1"/>
                </a:solidFill>
              </a:rPr>
              <a:t> fabric)</a:t>
            </a:r>
          </a:p>
          <a:p>
            <a:pPr defTabSz="642915" latinLnBrk="1" hangingPunct="0"/>
            <a:endParaRPr lang="en-US" sz="1266" dirty="0">
              <a:solidFill>
                <a:schemeClr val="bg1"/>
              </a:solidFill>
            </a:endParaRPr>
          </a:p>
          <a:p>
            <a:pPr defTabSz="642915" latinLnBrk="1" hangingPunct="0"/>
            <a:r>
              <a:rPr lang="en-US" sz="984" dirty="0">
                <a:solidFill>
                  <a:schemeClr val="bg1"/>
                </a:solidFill>
              </a:rPr>
              <a:t>IBM </a:t>
            </a:r>
            <a:r>
              <a:rPr lang="en-US" sz="984" dirty="0" err="1">
                <a:solidFill>
                  <a:schemeClr val="bg1"/>
                </a:solidFill>
              </a:rPr>
              <a:t>Linuxone</a:t>
            </a:r>
            <a:r>
              <a:rPr lang="en-US" sz="984" dirty="0">
                <a:solidFill>
                  <a:schemeClr val="bg1"/>
                </a:solidFill>
              </a:rPr>
              <a:t> </a:t>
            </a:r>
            <a:r>
              <a:rPr lang="en-US" sz="984" dirty="0" err="1">
                <a:solidFill>
                  <a:schemeClr val="bg1"/>
                </a:solidFill>
              </a:rPr>
              <a:t>Clould</a:t>
            </a:r>
            <a:endParaRPr lang="en-US" sz="984" dirty="0">
              <a:solidFill>
                <a:schemeClr val="bg1"/>
              </a:solidFill>
            </a:endParaRPr>
          </a:p>
        </p:txBody>
      </p:sp>
      <p:sp>
        <p:nvSpPr>
          <p:cNvPr id="11" name="TextBox 10"/>
          <p:cNvSpPr txBox="1"/>
          <p:nvPr/>
        </p:nvSpPr>
        <p:spPr>
          <a:xfrm>
            <a:off x="5944659" y="3284125"/>
            <a:ext cx="267703" cy="266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solidFill>
                  <a:srgbClr val="00B0F0"/>
                </a:solidFill>
              </a:rPr>
              <a:t>OR</a:t>
            </a:r>
            <a:endParaRPr lang="en-US" sz="1687" dirty="0">
              <a:solidFill>
                <a:srgbClr val="00B0F0"/>
              </a:solidFill>
              <a:latin typeface="+mj-lt"/>
              <a:ea typeface="+mj-ea"/>
              <a:cs typeface="+mj-cs"/>
              <a:sym typeface="Helvetica Neue"/>
            </a:endParaRPr>
          </a:p>
        </p:txBody>
      </p:sp>
      <p:sp>
        <p:nvSpPr>
          <p:cNvPr id="12" name="TextBox 11"/>
          <p:cNvSpPr txBox="1"/>
          <p:nvPr/>
        </p:nvSpPr>
        <p:spPr>
          <a:xfrm>
            <a:off x="8878063" y="3467577"/>
            <a:ext cx="267703" cy="266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1266" dirty="0">
                <a:solidFill>
                  <a:srgbClr val="00B0F0"/>
                </a:solidFill>
              </a:rPr>
              <a:t>OR</a:t>
            </a:r>
            <a:endParaRPr lang="en-US" sz="1687" dirty="0">
              <a:solidFill>
                <a:srgbClr val="00B0F0"/>
              </a:solidFill>
              <a:latin typeface="+mj-lt"/>
              <a:ea typeface="+mj-ea"/>
              <a:cs typeface="+mj-cs"/>
              <a:sym typeface="Helvetica Neue"/>
            </a:endParaRPr>
          </a:p>
        </p:txBody>
      </p:sp>
      <p:sp>
        <p:nvSpPr>
          <p:cNvPr id="13" name="Rectangle 12"/>
          <p:cNvSpPr/>
          <p:nvPr/>
        </p:nvSpPr>
        <p:spPr>
          <a:xfrm>
            <a:off x="5299197" y="3908133"/>
            <a:ext cx="1632072" cy="873735"/>
          </a:xfrm>
          <a:prstGeom prst="rect">
            <a:avLst/>
          </a:prstGeom>
          <a:solidFill>
            <a:srgbClr val="00B0F0"/>
          </a:solidFill>
          <a:ln w="25400" cap="flat">
            <a:solidFill>
              <a:srgbClr val="00B0F0"/>
            </a:solidFill>
            <a:prstDash val="solid"/>
            <a:round/>
            <a:headEnd type="none" w="med" len="med"/>
            <a:tailEnd type="arrow"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ctr">
            <a:noAutofit/>
          </a:bodyPr>
          <a:lstStyle/>
          <a:p>
            <a:pPr defTabSz="642915" latinLnBrk="1"/>
            <a:endParaRPr lang="en-US" sz="1266" dirty="0">
              <a:solidFill>
                <a:schemeClr val="bg1"/>
              </a:solidFill>
            </a:endParaRPr>
          </a:p>
          <a:p>
            <a:pPr defTabSz="642915" latinLnBrk="1"/>
            <a:r>
              <a:rPr lang="en-US" sz="1266" dirty="0">
                <a:solidFill>
                  <a:schemeClr val="bg1"/>
                </a:solidFill>
              </a:rPr>
              <a:t>Backend System</a:t>
            </a:r>
          </a:p>
          <a:p>
            <a:pPr defTabSz="642915" latinLnBrk="1"/>
            <a:endParaRPr lang="en-US" sz="1266" dirty="0">
              <a:solidFill>
                <a:schemeClr val="bg1"/>
              </a:solidFill>
            </a:endParaRPr>
          </a:p>
          <a:p>
            <a:pPr defTabSz="642915" latinLnBrk="1"/>
            <a:r>
              <a:rPr lang="en-US" sz="984" dirty="0">
                <a:solidFill>
                  <a:schemeClr val="bg1"/>
                </a:solidFill>
              </a:rPr>
              <a:t>Amazon EC2</a:t>
            </a:r>
          </a:p>
          <a:p>
            <a:pPr defTabSz="642915" latinLnBrk="1" hangingPunct="0"/>
            <a:endParaRPr lang="en-US" sz="1266" dirty="0">
              <a:solidFill>
                <a:schemeClr val="bg1"/>
              </a:solidFill>
            </a:endParaRPr>
          </a:p>
        </p:txBody>
      </p:sp>
      <p:cxnSp>
        <p:nvCxnSpPr>
          <p:cNvPr id="14" name="Straight Connector 13"/>
          <p:cNvCxnSpPr/>
          <p:nvPr/>
        </p:nvCxnSpPr>
        <p:spPr>
          <a:xfrm>
            <a:off x="1672370" y="5650186"/>
            <a:ext cx="8885726" cy="0"/>
          </a:xfrm>
          <a:prstGeom prst="line">
            <a:avLst/>
          </a:prstGeom>
          <a:noFill/>
          <a:ln w="6350" cap="flat">
            <a:solidFill>
              <a:srgbClr val="00B0F0"/>
            </a:solidFill>
            <a:prstDash val="solid"/>
            <a:round/>
          </a:ln>
          <a:effectLst/>
          <a:sp3d/>
        </p:spPr>
        <p:style>
          <a:lnRef idx="0">
            <a:scrgbClr r="0" g="0" b="0"/>
          </a:lnRef>
          <a:fillRef idx="0">
            <a:scrgbClr r="0" g="0" b="0"/>
          </a:fillRef>
          <a:effectRef idx="0">
            <a:scrgbClr r="0" g="0" b="0"/>
          </a:effectRef>
          <a:fontRef idx="none"/>
        </p:style>
      </p:cxnSp>
      <p:sp>
        <p:nvSpPr>
          <p:cNvPr id="15" name="Rectangle 14"/>
          <p:cNvSpPr/>
          <p:nvPr/>
        </p:nvSpPr>
        <p:spPr>
          <a:xfrm>
            <a:off x="2171060" y="5908831"/>
            <a:ext cx="7970772" cy="364646"/>
          </a:xfrm>
          <a:prstGeom prst="rect">
            <a:avLst/>
          </a:prstGeom>
          <a:solidFill>
            <a:srgbClr val="00B0F0"/>
          </a:solidFill>
          <a:ln>
            <a:headEnd type="none" w="med" len="med"/>
            <a:tailEnd type="arrow" w="med" len="med"/>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64293" tIns="32146" rIns="64293" bIns="32146" numCol="1" spcCol="38100" rtlCol="0" anchor="ctr">
            <a:noAutofit/>
          </a:bodyPr>
          <a:lstStyle/>
          <a:p>
            <a:pPr defTabSz="642915" latinLnBrk="1" hangingPunct="0"/>
            <a:r>
              <a:rPr lang="en-US" sz="1266" dirty="0">
                <a:solidFill>
                  <a:schemeClr val="bg1"/>
                </a:solidFill>
              </a:rPr>
              <a:t>Third party services</a:t>
            </a:r>
          </a:p>
        </p:txBody>
      </p:sp>
    </p:spTree>
    <p:extLst>
      <p:ext uri="{BB962C8B-B14F-4D97-AF65-F5344CB8AC3E}">
        <p14:creationId xmlns:p14="http://schemas.microsoft.com/office/powerpoint/2010/main" val="289286504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xmlns="" id="{9653D79D-50A3-434D-9901-3F4AA4932E90}"/>
              </a:ext>
            </a:extLst>
          </p:cNvPr>
          <p:cNvSpPr/>
          <p:nvPr/>
        </p:nvSpPr>
        <p:spPr>
          <a:xfrm>
            <a:off x="2403479" y="79385"/>
            <a:ext cx="1473200" cy="873760"/>
          </a:xfrm>
          <a:prstGeom prst="rect">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GBB</a:t>
            </a:r>
          </a:p>
          <a:p>
            <a:pPr algn="ctr"/>
            <a:r>
              <a:rPr lang="sv-SE" dirty="0">
                <a:solidFill>
                  <a:schemeClr val="tx1"/>
                </a:solidFill>
              </a:rPr>
              <a:t>John Back David UI  </a:t>
            </a:r>
          </a:p>
        </p:txBody>
      </p:sp>
      <p:sp>
        <p:nvSpPr>
          <p:cNvPr id="5" name="Rektangel 4">
            <a:extLst>
              <a:ext uri="{FF2B5EF4-FFF2-40B4-BE49-F238E27FC236}">
                <a16:creationId xmlns:a16="http://schemas.microsoft.com/office/drawing/2014/main" xmlns="" id="{DB346A77-7B6A-4355-BCEA-D92E05A33715}"/>
              </a:ext>
            </a:extLst>
          </p:cNvPr>
          <p:cNvSpPr/>
          <p:nvPr/>
        </p:nvSpPr>
        <p:spPr>
          <a:xfrm>
            <a:off x="5574030" y="120997"/>
            <a:ext cx="1473200" cy="873760"/>
          </a:xfrm>
          <a:prstGeom prst="rect">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100" dirty="0">
                <a:solidFill>
                  <a:schemeClr val="tx1"/>
                </a:solidFill>
              </a:rPr>
              <a:t>GBB</a:t>
            </a:r>
          </a:p>
          <a:p>
            <a:pPr algn="ctr"/>
            <a:r>
              <a:rPr lang="sv-SE" sz="1100" dirty="0">
                <a:solidFill>
                  <a:schemeClr val="tx1"/>
                </a:solidFill>
              </a:rPr>
              <a:t>John Back David UI  </a:t>
            </a:r>
          </a:p>
        </p:txBody>
      </p:sp>
      <p:sp>
        <p:nvSpPr>
          <p:cNvPr id="6" name="Rektangel 5">
            <a:extLst>
              <a:ext uri="{FF2B5EF4-FFF2-40B4-BE49-F238E27FC236}">
                <a16:creationId xmlns:a16="http://schemas.microsoft.com/office/drawing/2014/main" xmlns="" id="{A6EA86E4-E094-4035-9012-E67A7FCF4F28}"/>
              </a:ext>
            </a:extLst>
          </p:cNvPr>
          <p:cNvSpPr/>
          <p:nvPr/>
        </p:nvSpPr>
        <p:spPr>
          <a:xfrm>
            <a:off x="131445" y="3238500"/>
            <a:ext cx="1473200" cy="1941830"/>
          </a:xfrm>
          <a:prstGeom prst="rect">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100" dirty="0">
                <a:solidFill>
                  <a:schemeClr val="tx1"/>
                </a:solidFill>
              </a:rPr>
              <a:t>GSW </a:t>
            </a:r>
            <a:r>
              <a:rPr lang="sv-SE" sz="1100" dirty="0" err="1">
                <a:solidFill>
                  <a:schemeClr val="tx1"/>
                </a:solidFill>
              </a:rPr>
              <a:t>Admin</a:t>
            </a:r>
            <a:r>
              <a:rPr lang="sv-SE" sz="1100" dirty="0">
                <a:solidFill>
                  <a:schemeClr val="tx1"/>
                </a:solidFill>
              </a:rPr>
              <a:t> John and David </a:t>
            </a:r>
          </a:p>
          <a:p>
            <a:pPr algn="ctr"/>
            <a:r>
              <a:rPr lang="sv-SE" sz="1100" dirty="0">
                <a:solidFill>
                  <a:schemeClr val="tx1"/>
                </a:solidFill>
              </a:rPr>
              <a:t>Copy GSW TIAN and Jacky</a:t>
            </a:r>
          </a:p>
        </p:txBody>
      </p:sp>
      <p:sp>
        <p:nvSpPr>
          <p:cNvPr id="7" name="textruta 6">
            <a:extLst>
              <a:ext uri="{FF2B5EF4-FFF2-40B4-BE49-F238E27FC236}">
                <a16:creationId xmlns:a16="http://schemas.microsoft.com/office/drawing/2014/main" xmlns="" id="{C01D83A5-4E57-4589-BD53-DC0350F8414F}"/>
              </a:ext>
            </a:extLst>
          </p:cNvPr>
          <p:cNvSpPr txBox="1"/>
          <p:nvPr/>
        </p:nvSpPr>
        <p:spPr>
          <a:xfrm flipH="1">
            <a:off x="2695333" y="987527"/>
            <a:ext cx="697231" cy="261610"/>
          </a:xfrm>
          <a:prstGeom prst="rect">
            <a:avLst/>
          </a:prstGeom>
          <a:noFill/>
        </p:spPr>
        <p:txBody>
          <a:bodyPr wrap="square" rtlCol="0">
            <a:spAutoFit/>
          </a:bodyPr>
          <a:lstStyle/>
          <a:p>
            <a:r>
              <a:rPr lang="sv-SE" sz="1100" dirty="0"/>
              <a:t>UI</a:t>
            </a:r>
          </a:p>
        </p:txBody>
      </p:sp>
      <p:sp>
        <p:nvSpPr>
          <p:cNvPr id="8" name="textruta 7">
            <a:extLst>
              <a:ext uri="{FF2B5EF4-FFF2-40B4-BE49-F238E27FC236}">
                <a16:creationId xmlns:a16="http://schemas.microsoft.com/office/drawing/2014/main" xmlns="" id="{34BEDFC6-0C31-4F02-8842-D89E97B30470}"/>
              </a:ext>
            </a:extLst>
          </p:cNvPr>
          <p:cNvSpPr txBox="1"/>
          <p:nvPr/>
        </p:nvSpPr>
        <p:spPr>
          <a:xfrm flipH="1">
            <a:off x="2962421" y="1358384"/>
            <a:ext cx="1316355" cy="261610"/>
          </a:xfrm>
          <a:prstGeom prst="rect">
            <a:avLst/>
          </a:prstGeom>
          <a:noFill/>
        </p:spPr>
        <p:txBody>
          <a:bodyPr wrap="square" rtlCol="0">
            <a:spAutoFit/>
          </a:bodyPr>
          <a:lstStyle/>
          <a:p>
            <a:r>
              <a:rPr lang="sv-SE" sz="1100" dirty="0" err="1"/>
              <a:t>Backend</a:t>
            </a:r>
            <a:r>
              <a:rPr lang="sv-SE" sz="1100" dirty="0"/>
              <a:t> </a:t>
            </a:r>
          </a:p>
        </p:txBody>
      </p:sp>
      <p:sp>
        <p:nvSpPr>
          <p:cNvPr id="9" name="textruta 8">
            <a:extLst>
              <a:ext uri="{FF2B5EF4-FFF2-40B4-BE49-F238E27FC236}">
                <a16:creationId xmlns:a16="http://schemas.microsoft.com/office/drawing/2014/main" xmlns="" id="{7BCACEE3-3F72-4386-BA9C-D22A3DC49001}"/>
              </a:ext>
            </a:extLst>
          </p:cNvPr>
          <p:cNvSpPr txBox="1"/>
          <p:nvPr/>
        </p:nvSpPr>
        <p:spPr>
          <a:xfrm flipH="1">
            <a:off x="2203132" y="1768249"/>
            <a:ext cx="1897382" cy="769441"/>
          </a:xfrm>
          <a:prstGeom prst="rect">
            <a:avLst/>
          </a:prstGeom>
          <a:noFill/>
        </p:spPr>
        <p:txBody>
          <a:bodyPr wrap="square" rtlCol="0">
            <a:spAutoFit/>
          </a:bodyPr>
          <a:lstStyle/>
          <a:p>
            <a:r>
              <a:rPr lang="sv-SE" sz="1100" dirty="0" err="1">
                <a:solidFill>
                  <a:srgbClr val="FF0000"/>
                </a:solidFill>
              </a:rPr>
              <a:t>Telephonnumber</a:t>
            </a:r>
            <a:endParaRPr lang="sv-SE" sz="1100" dirty="0">
              <a:solidFill>
                <a:srgbClr val="FF0000"/>
              </a:solidFill>
            </a:endParaRPr>
          </a:p>
          <a:p>
            <a:r>
              <a:rPr lang="sv-SE" sz="1100" dirty="0">
                <a:solidFill>
                  <a:srgbClr val="FF0000"/>
                </a:solidFill>
              </a:rPr>
              <a:t>Email </a:t>
            </a:r>
          </a:p>
          <a:p>
            <a:r>
              <a:rPr lang="sv-SE" sz="1100" dirty="0">
                <a:solidFill>
                  <a:srgbClr val="FF0000"/>
                </a:solidFill>
              </a:rPr>
              <a:t>Login </a:t>
            </a:r>
          </a:p>
          <a:p>
            <a:r>
              <a:rPr lang="sv-SE" sz="1100" dirty="0" err="1">
                <a:solidFill>
                  <a:srgbClr val="FF0000"/>
                </a:solidFill>
              </a:rPr>
              <a:t>Password</a:t>
            </a:r>
            <a:r>
              <a:rPr lang="sv-SE" sz="1100" dirty="0">
                <a:solidFill>
                  <a:srgbClr val="FF0000"/>
                </a:solidFill>
              </a:rPr>
              <a:t> </a:t>
            </a:r>
          </a:p>
        </p:txBody>
      </p:sp>
      <p:sp>
        <p:nvSpPr>
          <p:cNvPr id="10" name="textruta 9">
            <a:extLst>
              <a:ext uri="{FF2B5EF4-FFF2-40B4-BE49-F238E27FC236}">
                <a16:creationId xmlns:a16="http://schemas.microsoft.com/office/drawing/2014/main" xmlns="" id="{87FBEAB4-8BF0-413E-BB1D-CCD619534A25}"/>
              </a:ext>
            </a:extLst>
          </p:cNvPr>
          <p:cNvSpPr txBox="1"/>
          <p:nvPr/>
        </p:nvSpPr>
        <p:spPr>
          <a:xfrm flipH="1">
            <a:off x="131445" y="255032"/>
            <a:ext cx="1897382" cy="261610"/>
          </a:xfrm>
          <a:prstGeom prst="rect">
            <a:avLst/>
          </a:prstGeom>
          <a:noFill/>
        </p:spPr>
        <p:txBody>
          <a:bodyPr wrap="square" rtlCol="0">
            <a:spAutoFit/>
          </a:bodyPr>
          <a:lstStyle/>
          <a:p>
            <a:r>
              <a:rPr lang="sv-SE" sz="1100" dirty="0">
                <a:solidFill>
                  <a:srgbClr val="FF0000"/>
                </a:solidFill>
              </a:rPr>
              <a:t>XXX = </a:t>
            </a:r>
            <a:r>
              <a:rPr lang="sv-SE" sz="1100" dirty="0" err="1">
                <a:solidFill>
                  <a:srgbClr val="FF0000"/>
                </a:solidFill>
              </a:rPr>
              <a:t>Confidential</a:t>
            </a:r>
            <a:r>
              <a:rPr lang="sv-SE" sz="1100" dirty="0">
                <a:solidFill>
                  <a:srgbClr val="FF0000"/>
                </a:solidFill>
              </a:rPr>
              <a:t> Data </a:t>
            </a:r>
          </a:p>
        </p:txBody>
      </p:sp>
      <p:sp>
        <p:nvSpPr>
          <p:cNvPr id="11" name="Ellips 10">
            <a:extLst>
              <a:ext uri="{FF2B5EF4-FFF2-40B4-BE49-F238E27FC236}">
                <a16:creationId xmlns:a16="http://schemas.microsoft.com/office/drawing/2014/main" xmlns="" id="{6FEDB295-8264-4D82-A773-31059DABCE95}"/>
              </a:ext>
            </a:extLst>
          </p:cNvPr>
          <p:cNvSpPr/>
          <p:nvPr/>
        </p:nvSpPr>
        <p:spPr>
          <a:xfrm>
            <a:off x="2028827" y="1198880"/>
            <a:ext cx="3257550" cy="28016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100"/>
          </a:p>
        </p:txBody>
      </p:sp>
      <p:sp>
        <p:nvSpPr>
          <p:cNvPr id="12" name="textruta 11">
            <a:extLst>
              <a:ext uri="{FF2B5EF4-FFF2-40B4-BE49-F238E27FC236}">
                <a16:creationId xmlns:a16="http://schemas.microsoft.com/office/drawing/2014/main" xmlns="" id="{51DD1FBC-ACBE-4FF7-B51F-37D164B565B9}"/>
              </a:ext>
            </a:extLst>
          </p:cNvPr>
          <p:cNvSpPr txBox="1"/>
          <p:nvPr/>
        </p:nvSpPr>
        <p:spPr>
          <a:xfrm flipH="1">
            <a:off x="3876679" y="1472962"/>
            <a:ext cx="1295400" cy="430887"/>
          </a:xfrm>
          <a:prstGeom prst="rect">
            <a:avLst/>
          </a:prstGeom>
          <a:noFill/>
        </p:spPr>
        <p:txBody>
          <a:bodyPr wrap="square" rtlCol="0">
            <a:spAutoFit/>
          </a:bodyPr>
          <a:lstStyle/>
          <a:p>
            <a:r>
              <a:rPr lang="sv-SE" sz="1100" dirty="0"/>
              <a:t>IBM </a:t>
            </a:r>
            <a:r>
              <a:rPr lang="sv-SE" sz="1100" dirty="0" err="1"/>
              <a:t>Greenbay</a:t>
            </a:r>
            <a:r>
              <a:rPr lang="sv-SE" sz="1100" dirty="0"/>
              <a:t> Private Cloud </a:t>
            </a:r>
          </a:p>
        </p:txBody>
      </p:sp>
      <p:sp>
        <p:nvSpPr>
          <p:cNvPr id="13" name="Flödesschema: Magnetskiva 12">
            <a:extLst>
              <a:ext uri="{FF2B5EF4-FFF2-40B4-BE49-F238E27FC236}">
                <a16:creationId xmlns:a16="http://schemas.microsoft.com/office/drawing/2014/main" xmlns="" id="{1E6E708E-1FF4-4EC2-9CF3-E0EF67CA9082}"/>
              </a:ext>
            </a:extLst>
          </p:cNvPr>
          <p:cNvSpPr/>
          <p:nvPr/>
        </p:nvSpPr>
        <p:spPr>
          <a:xfrm>
            <a:off x="3528833" y="2673056"/>
            <a:ext cx="914400" cy="61264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100" dirty="0">
                <a:solidFill>
                  <a:schemeClr val="tx1"/>
                </a:solidFill>
              </a:rPr>
              <a:t>DB2</a:t>
            </a:r>
          </a:p>
        </p:txBody>
      </p:sp>
      <p:cxnSp>
        <p:nvCxnSpPr>
          <p:cNvPr id="15" name="Rak koppling 14">
            <a:extLst>
              <a:ext uri="{FF2B5EF4-FFF2-40B4-BE49-F238E27FC236}">
                <a16:creationId xmlns:a16="http://schemas.microsoft.com/office/drawing/2014/main" xmlns="" id="{61E66CF9-E7F2-4219-B680-7A611FADD039}"/>
              </a:ext>
            </a:extLst>
          </p:cNvPr>
          <p:cNvCxnSpPr>
            <a:stCxn id="4" idx="3"/>
          </p:cNvCxnSpPr>
          <p:nvPr/>
        </p:nvCxnSpPr>
        <p:spPr>
          <a:xfrm>
            <a:off x="3876679" y="516265"/>
            <a:ext cx="447671" cy="1026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Rak koppling 15">
            <a:extLst>
              <a:ext uri="{FF2B5EF4-FFF2-40B4-BE49-F238E27FC236}">
                <a16:creationId xmlns:a16="http://schemas.microsoft.com/office/drawing/2014/main" xmlns="" id="{D92815FF-3525-476A-B7B4-F7370D542E94}"/>
              </a:ext>
            </a:extLst>
          </p:cNvPr>
          <p:cNvCxnSpPr>
            <a:cxnSpLocks/>
          </p:cNvCxnSpPr>
          <p:nvPr/>
        </p:nvCxnSpPr>
        <p:spPr>
          <a:xfrm flipH="1">
            <a:off x="4439141" y="482283"/>
            <a:ext cx="1358409" cy="1060767"/>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ruta 17">
            <a:extLst>
              <a:ext uri="{FF2B5EF4-FFF2-40B4-BE49-F238E27FC236}">
                <a16:creationId xmlns:a16="http://schemas.microsoft.com/office/drawing/2014/main" xmlns="" id="{9DB74D69-F4C8-4934-921B-4469A9152FFB}"/>
              </a:ext>
            </a:extLst>
          </p:cNvPr>
          <p:cNvSpPr txBox="1"/>
          <p:nvPr/>
        </p:nvSpPr>
        <p:spPr>
          <a:xfrm>
            <a:off x="4105279" y="69487"/>
            <a:ext cx="1353960" cy="646331"/>
          </a:xfrm>
          <a:prstGeom prst="rect">
            <a:avLst/>
          </a:prstGeom>
          <a:noFill/>
        </p:spPr>
        <p:txBody>
          <a:bodyPr wrap="none" rtlCol="0">
            <a:spAutoFit/>
          </a:bodyPr>
          <a:lstStyle/>
          <a:p>
            <a:r>
              <a:rPr lang="sv-SE" dirty="0"/>
              <a:t>AS-IS </a:t>
            </a:r>
          </a:p>
          <a:p>
            <a:r>
              <a:rPr lang="sv-SE" dirty="0"/>
              <a:t>Peer To Peer</a:t>
            </a:r>
          </a:p>
        </p:txBody>
      </p:sp>
      <p:sp>
        <p:nvSpPr>
          <p:cNvPr id="20" name="textruta 19">
            <a:extLst>
              <a:ext uri="{FF2B5EF4-FFF2-40B4-BE49-F238E27FC236}">
                <a16:creationId xmlns:a16="http://schemas.microsoft.com/office/drawing/2014/main" xmlns="" id="{AC7DC501-8B6B-42AE-8964-6055439BB486}"/>
              </a:ext>
            </a:extLst>
          </p:cNvPr>
          <p:cNvSpPr txBox="1"/>
          <p:nvPr/>
        </p:nvSpPr>
        <p:spPr>
          <a:xfrm>
            <a:off x="7300623" y="2242631"/>
            <a:ext cx="3175869" cy="430887"/>
          </a:xfrm>
          <a:prstGeom prst="rect">
            <a:avLst/>
          </a:prstGeom>
          <a:noFill/>
        </p:spPr>
        <p:txBody>
          <a:bodyPr wrap="none" rtlCol="0">
            <a:spAutoFit/>
          </a:bodyPr>
          <a:lstStyle/>
          <a:p>
            <a:r>
              <a:rPr lang="sv-SE" sz="1100" dirty="0"/>
              <a:t>TO-BE </a:t>
            </a:r>
            <a:r>
              <a:rPr lang="sv-SE" sz="1100" dirty="0" err="1"/>
              <a:t>Blockchain</a:t>
            </a:r>
            <a:r>
              <a:rPr lang="sv-SE" sz="1100" dirty="0"/>
              <a:t> Hybrid  </a:t>
            </a:r>
            <a:r>
              <a:rPr lang="sv-SE" sz="1100" dirty="0" err="1"/>
              <a:t>Blockchain</a:t>
            </a:r>
            <a:r>
              <a:rPr lang="sv-SE" sz="1100" dirty="0"/>
              <a:t> </a:t>
            </a:r>
            <a:r>
              <a:rPr lang="sv-SE" sz="1100" dirty="0" err="1"/>
              <a:t>infrastucture</a:t>
            </a:r>
            <a:r>
              <a:rPr lang="sv-SE" sz="1100" dirty="0"/>
              <a:t> </a:t>
            </a:r>
          </a:p>
          <a:p>
            <a:r>
              <a:rPr lang="sv-SE" sz="1100" dirty="0" err="1"/>
              <a:t>Open</a:t>
            </a:r>
            <a:r>
              <a:rPr lang="sv-SE" sz="1100" dirty="0"/>
              <a:t> Private </a:t>
            </a:r>
            <a:r>
              <a:rPr lang="sv-SE" sz="1100" dirty="0" err="1"/>
              <a:t>customer</a:t>
            </a:r>
            <a:r>
              <a:rPr lang="sv-SE" sz="1100" dirty="0"/>
              <a:t> </a:t>
            </a:r>
            <a:r>
              <a:rPr lang="sv-SE" sz="1100" dirty="0" err="1"/>
              <a:t>cloud</a:t>
            </a:r>
            <a:r>
              <a:rPr lang="sv-SE" sz="1100" dirty="0"/>
              <a:t> (IBM, AWE, </a:t>
            </a:r>
            <a:r>
              <a:rPr lang="sv-SE" sz="1100" dirty="0" err="1"/>
              <a:t>Azure</a:t>
            </a:r>
            <a:r>
              <a:rPr lang="sv-SE" sz="1100" dirty="0"/>
              <a:t>, e.tc</a:t>
            </a:r>
          </a:p>
        </p:txBody>
      </p:sp>
      <p:sp>
        <p:nvSpPr>
          <p:cNvPr id="21" name="textruta 20">
            <a:extLst>
              <a:ext uri="{FF2B5EF4-FFF2-40B4-BE49-F238E27FC236}">
                <a16:creationId xmlns:a16="http://schemas.microsoft.com/office/drawing/2014/main" xmlns="" id="{AC50BE52-617B-4922-A42A-BAC62D07DADF}"/>
              </a:ext>
            </a:extLst>
          </p:cNvPr>
          <p:cNvSpPr txBox="1"/>
          <p:nvPr/>
        </p:nvSpPr>
        <p:spPr>
          <a:xfrm flipH="1">
            <a:off x="5591177" y="1245259"/>
            <a:ext cx="1897382" cy="2292935"/>
          </a:xfrm>
          <a:prstGeom prst="rect">
            <a:avLst/>
          </a:prstGeom>
          <a:noFill/>
        </p:spPr>
        <p:txBody>
          <a:bodyPr wrap="square" rtlCol="0">
            <a:spAutoFit/>
          </a:bodyPr>
          <a:lstStyle/>
          <a:p>
            <a:r>
              <a:rPr lang="sv-SE" sz="1100" dirty="0" err="1">
                <a:solidFill>
                  <a:srgbClr val="FF0000"/>
                </a:solidFill>
              </a:rPr>
              <a:t>Transaction</a:t>
            </a:r>
            <a:r>
              <a:rPr lang="sv-SE" sz="1100" dirty="0">
                <a:solidFill>
                  <a:srgbClr val="FF0000"/>
                </a:solidFill>
              </a:rPr>
              <a:t> ID </a:t>
            </a:r>
            <a:r>
              <a:rPr lang="sv-SE" sz="1100" dirty="0" err="1">
                <a:solidFill>
                  <a:srgbClr val="FF0000"/>
                </a:solidFill>
              </a:rPr>
              <a:t>move</a:t>
            </a:r>
            <a:r>
              <a:rPr lang="sv-SE" sz="1100" dirty="0">
                <a:solidFill>
                  <a:srgbClr val="FF0000"/>
                </a:solidFill>
              </a:rPr>
              <a:t> to </a:t>
            </a:r>
            <a:r>
              <a:rPr lang="sv-SE" sz="1100" dirty="0" err="1">
                <a:solidFill>
                  <a:srgbClr val="FF0000"/>
                </a:solidFill>
              </a:rPr>
              <a:t>Greenbay</a:t>
            </a:r>
            <a:r>
              <a:rPr lang="sv-SE" sz="1100" dirty="0">
                <a:solidFill>
                  <a:srgbClr val="FF0000"/>
                </a:solidFill>
              </a:rPr>
              <a:t> </a:t>
            </a:r>
            <a:r>
              <a:rPr lang="sv-SE" sz="1100" dirty="0" err="1">
                <a:solidFill>
                  <a:srgbClr val="FF0000"/>
                </a:solidFill>
              </a:rPr>
              <a:t>Blockchain</a:t>
            </a:r>
            <a:r>
              <a:rPr lang="sv-SE" sz="1100" dirty="0">
                <a:solidFill>
                  <a:srgbClr val="FF0000"/>
                </a:solidFill>
              </a:rPr>
              <a:t> for</a:t>
            </a:r>
          </a:p>
          <a:p>
            <a:r>
              <a:rPr lang="sv-SE" sz="1100" dirty="0">
                <a:solidFill>
                  <a:srgbClr val="FF0000"/>
                </a:solidFill>
              </a:rPr>
              <a:t>1. </a:t>
            </a:r>
            <a:r>
              <a:rPr lang="sv-SE" sz="1100" dirty="0" err="1">
                <a:solidFill>
                  <a:srgbClr val="FF0000"/>
                </a:solidFill>
              </a:rPr>
              <a:t>Identification</a:t>
            </a:r>
            <a:r>
              <a:rPr lang="sv-SE" sz="1100" dirty="0">
                <a:solidFill>
                  <a:srgbClr val="FF0000"/>
                </a:solidFill>
              </a:rPr>
              <a:t>,</a:t>
            </a:r>
          </a:p>
          <a:p>
            <a:r>
              <a:rPr lang="sv-SE" sz="1100" dirty="0">
                <a:solidFill>
                  <a:srgbClr val="FF0000"/>
                </a:solidFill>
              </a:rPr>
              <a:t> 2. </a:t>
            </a:r>
            <a:r>
              <a:rPr lang="sv-SE" sz="1100" dirty="0" err="1">
                <a:solidFill>
                  <a:srgbClr val="FF0000"/>
                </a:solidFill>
              </a:rPr>
              <a:t>Customer</a:t>
            </a:r>
            <a:r>
              <a:rPr lang="sv-SE" sz="1100" dirty="0">
                <a:solidFill>
                  <a:srgbClr val="FF0000"/>
                </a:solidFill>
              </a:rPr>
              <a:t> </a:t>
            </a:r>
            <a:r>
              <a:rPr lang="sv-SE" sz="1100" dirty="0" err="1">
                <a:solidFill>
                  <a:srgbClr val="FF0000"/>
                </a:solidFill>
              </a:rPr>
              <a:t>Role</a:t>
            </a:r>
            <a:r>
              <a:rPr lang="sv-SE" sz="1100" dirty="0">
                <a:solidFill>
                  <a:srgbClr val="FF0000"/>
                </a:solidFill>
              </a:rPr>
              <a:t> management</a:t>
            </a:r>
          </a:p>
          <a:p>
            <a:r>
              <a:rPr lang="sv-SE" sz="1100" dirty="0" err="1">
                <a:solidFill>
                  <a:srgbClr val="FF0000"/>
                </a:solidFill>
              </a:rPr>
              <a:t>Greenbay</a:t>
            </a:r>
            <a:r>
              <a:rPr lang="sv-SE" sz="1100" dirty="0">
                <a:solidFill>
                  <a:srgbClr val="FF0000"/>
                </a:solidFill>
              </a:rPr>
              <a:t> Store </a:t>
            </a:r>
          </a:p>
          <a:p>
            <a:r>
              <a:rPr lang="sv-SE" sz="1100" dirty="0">
                <a:solidFill>
                  <a:srgbClr val="FF0000"/>
                </a:solidFill>
              </a:rPr>
              <a:t>Telephone </a:t>
            </a:r>
            <a:r>
              <a:rPr lang="sv-SE" sz="1100" dirty="0" err="1">
                <a:solidFill>
                  <a:srgbClr val="FF0000"/>
                </a:solidFill>
              </a:rPr>
              <a:t>number</a:t>
            </a:r>
            <a:r>
              <a:rPr lang="sv-SE" sz="1100" dirty="0">
                <a:solidFill>
                  <a:srgbClr val="FF0000"/>
                </a:solidFill>
              </a:rPr>
              <a:t> </a:t>
            </a:r>
          </a:p>
          <a:p>
            <a:r>
              <a:rPr lang="sv-SE" sz="1100" dirty="0">
                <a:solidFill>
                  <a:srgbClr val="FF0000"/>
                </a:solidFill>
              </a:rPr>
              <a:t>Email</a:t>
            </a:r>
          </a:p>
          <a:p>
            <a:r>
              <a:rPr lang="sv-SE" sz="1100" dirty="0">
                <a:solidFill>
                  <a:srgbClr val="FF0000"/>
                </a:solidFill>
              </a:rPr>
              <a:t>Login </a:t>
            </a:r>
          </a:p>
          <a:p>
            <a:r>
              <a:rPr lang="sv-SE" sz="1100" dirty="0" err="1">
                <a:solidFill>
                  <a:srgbClr val="FF0000"/>
                </a:solidFill>
              </a:rPr>
              <a:t>Passworrd</a:t>
            </a:r>
            <a:r>
              <a:rPr lang="sv-SE" sz="1100" dirty="0">
                <a:solidFill>
                  <a:srgbClr val="FF0000"/>
                </a:solidFill>
              </a:rPr>
              <a:t>. </a:t>
            </a:r>
          </a:p>
          <a:p>
            <a:endParaRPr lang="sv-SE" sz="1100" dirty="0">
              <a:solidFill>
                <a:srgbClr val="FF0000"/>
              </a:solidFill>
            </a:endParaRPr>
          </a:p>
          <a:p>
            <a:r>
              <a:rPr lang="sv-SE" sz="1100" dirty="0" err="1">
                <a:solidFill>
                  <a:srgbClr val="FF0000"/>
                </a:solidFill>
              </a:rPr>
              <a:t>Payment</a:t>
            </a:r>
            <a:r>
              <a:rPr lang="sv-SE" sz="1100" dirty="0">
                <a:solidFill>
                  <a:srgbClr val="FF0000"/>
                </a:solidFill>
              </a:rPr>
              <a:t> information pass to </a:t>
            </a:r>
            <a:r>
              <a:rPr lang="sv-SE" sz="1100" dirty="0" err="1">
                <a:solidFill>
                  <a:srgbClr val="FF0000"/>
                </a:solidFill>
              </a:rPr>
              <a:t>Bluebarricade</a:t>
            </a:r>
            <a:r>
              <a:rPr lang="sv-SE" sz="1100" dirty="0">
                <a:solidFill>
                  <a:srgbClr val="FF0000"/>
                </a:solidFill>
              </a:rPr>
              <a:t> </a:t>
            </a:r>
          </a:p>
        </p:txBody>
      </p:sp>
      <p:sp>
        <p:nvSpPr>
          <p:cNvPr id="22" name="Rektangel 21">
            <a:extLst>
              <a:ext uri="{FF2B5EF4-FFF2-40B4-BE49-F238E27FC236}">
                <a16:creationId xmlns:a16="http://schemas.microsoft.com/office/drawing/2014/main" xmlns="" id="{F067FD3F-A0F0-4310-B285-EC36666AEAD5}"/>
              </a:ext>
            </a:extLst>
          </p:cNvPr>
          <p:cNvSpPr/>
          <p:nvPr/>
        </p:nvSpPr>
        <p:spPr>
          <a:xfrm>
            <a:off x="2131952" y="5222240"/>
            <a:ext cx="4160693" cy="396864"/>
          </a:xfrm>
          <a:prstGeom prst="rect">
            <a:avLst/>
          </a:prstGeom>
          <a:solidFill>
            <a:schemeClr val="accent1">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100" dirty="0">
                <a:solidFill>
                  <a:schemeClr val="tx1"/>
                </a:solidFill>
              </a:rPr>
              <a:t>BBB </a:t>
            </a:r>
            <a:r>
              <a:rPr lang="sv-SE" sz="1100" dirty="0" err="1">
                <a:solidFill>
                  <a:schemeClr val="tx1"/>
                </a:solidFill>
              </a:rPr>
              <a:t>Blockchain</a:t>
            </a:r>
            <a:endParaRPr lang="sv-SE" sz="1100" dirty="0">
              <a:solidFill>
                <a:schemeClr val="tx1"/>
              </a:solidFill>
            </a:endParaRPr>
          </a:p>
          <a:p>
            <a:pPr algn="ctr"/>
            <a:r>
              <a:rPr lang="sv-SE" sz="1100" dirty="0">
                <a:solidFill>
                  <a:schemeClr val="tx1"/>
                </a:solidFill>
              </a:rPr>
              <a:t>On </a:t>
            </a:r>
            <a:r>
              <a:rPr lang="sv-SE" sz="1100" dirty="0" err="1">
                <a:solidFill>
                  <a:schemeClr val="tx1"/>
                </a:solidFill>
              </a:rPr>
              <a:t>Prem</a:t>
            </a:r>
            <a:r>
              <a:rPr lang="sv-SE" sz="1100" dirty="0">
                <a:solidFill>
                  <a:schemeClr val="tx1"/>
                </a:solidFill>
              </a:rPr>
              <a:t> API HU </a:t>
            </a:r>
          </a:p>
        </p:txBody>
      </p:sp>
      <p:sp>
        <p:nvSpPr>
          <p:cNvPr id="23" name="Rektangel 22">
            <a:extLst>
              <a:ext uri="{FF2B5EF4-FFF2-40B4-BE49-F238E27FC236}">
                <a16:creationId xmlns:a16="http://schemas.microsoft.com/office/drawing/2014/main" xmlns="" id="{DC4A9792-0D9E-4BA5-898D-75CAD6C31EDF}"/>
              </a:ext>
            </a:extLst>
          </p:cNvPr>
          <p:cNvSpPr/>
          <p:nvPr/>
        </p:nvSpPr>
        <p:spPr>
          <a:xfrm>
            <a:off x="3073402" y="3371855"/>
            <a:ext cx="1473200" cy="873760"/>
          </a:xfrm>
          <a:prstGeom prst="rect">
            <a:avLst/>
          </a:prstGeom>
          <a:solidFill>
            <a:schemeClr val="accent1">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100" dirty="0">
                <a:solidFill>
                  <a:schemeClr val="tx1"/>
                </a:solidFill>
              </a:rPr>
              <a:t>BBB </a:t>
            </a:r>
          </a:p>
          <a:p>
            <a:pPr algn="ctr"/>
            <a:r>
              <a:rPr lang="sv-SE" sz="1100" dirty="0" err="1">
                <a:solidFill>
                  <a:schemeClr val="tx1"/>
                </a:solidFill>
              </a:rPr>
              <a:t>Customer</a:t>
            </a:r>
            <a:r>
              <a:rPr lang="sv-SE" sz="1100" dirty="0">
                <a:solidFill>
                  <a:schemeClr val="tx1"/>
                </a:solidFill>
              </a:rPr>
              <a:t> </a:t>
            </a:r>
            <a:r>
              <a:rPr lang="sv-SE" sz="1100" dirty="0" err="1">
                <a:solidFill>
                  <a:schemeClr val="tx1"/>
                </a:solidFill>
              </a:rPr>
              <a:t>Api</a:t>
            </a:r>
            <a:r>
              <a:rPr lang="sv-SE" sz="1100" dirty="0">
                <a:solidFill>
                  <a:schemeClr val="tx1"/>
                </a:solidFill>
              </a:rPr>
              <a:t> IBM Li </a:t>
            </a:r>
          </a:p>
        </p:txBody>
      </p:sp>
      <p:cxnSp>
        <p:nvCxnSpPr>
          <p:cNvPr id="25" name="Rak koppling 24">
            <a:extLst>
              <a:ext uri="{FF2B5EF4-FFF2-40B4-BE49-F238E27FC236}">
                <a16:creationId xmlns:a16="http://schemas.microsoft.com/office/drawing/2014/main" xmlns="" id="{7E73393F-8DF3-475D-87E3-6FF3B7AC7C1F}"/>
              </a:ext>
            </a:extLst>
          </p:cNvPr>
          <p:cNvCxnSpPr/>
          <p:nvPr/>
        </p:nvCxnSpPr>
        <p:spPr>
          <a:xfrm flipV="1">
            <a:off x="2153265" y="4388685"/>
            <a:ext cx="9055418" cy="23205"/>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ruta 25">
            <a:extLst>
              <a:ext uri="{FF2B5EF4-FFF2-40B4-BE49-F238E27FC236}">
                <a16:creationId xmlns:a16="http://schemas.microsoft.com/office/drawing/2014/main" xmlns="" id="{13AC712B-024F-4863-BCB7-AEA577B5B760}"/>
              </a:ext>
            </a:extLst>
          </p:cNvPr>
          <p:cNvSpPr txBox="1"/>
          <p:nvPr/>
        </p:nvSpPr>
        <p:spPr>
          <a:xfrm flipH="1">
            <a:off x="5081430" y="987527"/>
            <a:ext cx="697231" cy="261610"/>
          </a:xfrm>
          <a:prstGeom prst="rect">
            <a:avLst/>
          </a:prstGeom>
          <a:noFill/>
        </p:spPr>
        <p:txBody>
          <a:bodyPr wrap="square" rtlCol="0">
            <a:spAutoFit/>
          </a:bodyPr>
          <a:lstStyle/>
          <a:p>
            <a:r>
              <a:rPr lang="sv-SE" sz="1100" dirty="0"/>
              <a:t>UI</a:t>
            </a:r>
          </a:p>
        </p:txBody>
      </p:sp>
      <p:sp>
        <p:nvSpPr>
          <p:cNvPr id="27" name="textruta 26">
            <a:extLst>
              <a:ext uri="{FF2B5EF4-FFF2-40B4-BE49-F238E27FC236}">
                <a16:creationId xmlns:a16="http://schemas.microsoft.com/office/drawing/2014/main" xmlns="" id="{B7D4C9A3-FCD9-46E6-A8BF-515EEBAA151A}"/>
              </a:ext>
            </a:extLst>
          </p:cNvPr>
          <p:cNvSpPr txBox="1"/>
          <p:nvPr/>
        </p:nvSpPr>
        <p:spPr>
          <a:xfrm flipH="1">
            <a:off x="11408687" y="4036590"/>
            <a:ext cx="697231" cy="261610"/>
          </a:xfrm>
          <a:prstGeom prst="rect">
            <a:avLst/>
          </a:prstGeom>
          <a:noFill/>
        </p:spPr>
        <p:txBody>
          <a:bodyPr wrap="square" rtlCol="0">
            <a:spAutoFit/>
          </a:bodyPr>
          <a:lstStyle/>
          <a:p>
            <a:r>
              <a:rPr lang="sv-SE" sz="1100" dirty="0" err="1"/>
              <a:t>FireWall</a:t>
            </a:r>
            <a:endParaRPr lang="sv-SE" sz="1100" dirty="0"/>
          </a:p>
        </p:txBody>
      </p:sp>
      <p:sp>
        <p:nvSpPr>
          <p:cNvPr id="28" name="Rektangel 27">
            <a:extLst>
              <a:ext uri="{FF2B5EF4-FFF2-40B4-BE49-F238E27FC236}">
                <a16:creationId xmlns:a16="http://schemas.microsoft.com/office/drawing/2014/main" xmlns="" id="{F4378B87-7F27-4491-98E7-40049B6F58C3}"/>
              </a:ext>
            </a:extLst>
          </p:cNvPr>
          <p:cNvSpPr/>
          <p:nvPr/>
        </p:nvSpPr>
        <p:spPr>
          <a:xfrm>
            <a:off x="2131952" y="4982563"/>
            <a:ext cx="9055418" cy="22410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100" dirty="0"/>
              <a:t>IBM </a:t>
            </a:r>
            <a:r>
              <a:rPr lang="sv-SE" sz="1100" dirty="0" err="1"/>
              <a:t>Datapower</a:t>
            </a:r>
            <a:endParaRPr lang="sv-SE" sz="1100" dirty="0"/>
          </a:p>
        </p:txBody>
      </p:sp>
      <p:sp>
        <p:nvSpPr>
          <p:cNvPr id="29" name="textruta 28">
            <a:extLst>
              <a:ext uri="{FF2B5EF4-FFF2-40B4-BE49-F238E27FC236}">
                <a16:creationId xmlns:a16="http://schemas.microsoft.com/office/drawing/2014/main" xmlns="" id="{8E974CC9-2F40-4525-86E2-4219C5CA1FF9}"/>
              </a:ext>
            </a:extLst>
          </p:cNvPr>
          <p:cNvSpPr txBox="1"/>
          <p:nvPr/>
        </p:nvSpPr>
        <p:spPr>
          <a:xfrm>
            <a:off x="9707276" y="5304690"/>
            <a:ext cx="2484724" cy="600164"/>
          </a:xfrm>
          <a:prstGeom prst="rect">
            <a:avLst/>
          </a:prstGeom>
          <a:noFill/>
        </p:spPr>
        <p:txBody>
          <a:bodyPr wrap="square" rtlCol="0">
            <a:spAutoFit/>
          </a:bodyPr>
          <a:lstStyle/>
          <a:p>
            <a:r>
              <a:rPr lang="sv-SE" sz="1100" dirty="0"/>
              <a:t>TO-BE </a:t>
            </a:r>
            <a:r>
              <a:rPr lang="sv-SE" sz="1100" dirty="0" err="1"/>
              <a:t>Blockchain</a:t>
            </a:r>
            <a:r>
              <a:rPr lang="sv-SE" sz="1100" dirty="0"/>
              <a:t> Hybrid  </a:t>
            </a:r>
            <a:r>
              <a:rPr lang="sv-SE" sz="1100" dirty="0" err="1"/>
              <a:t>Blockchain</a:t>
            </a:r>
            <a:r>
              <a:rPr lang="sv-SE" sz="1100" dirty="0"/>
              <a:t> </a:t>
            </a:r>
            <a:r>
              <a:rPr lang="sv-SE" sz="1100" dirty="0" err="1"/>
              <a:t>infrastucture</a:t>
            </a:r>
            <a:r>
              <a:rPr lang="sv-SE" sz="1100" dirty="0"/>
              <a:t> </a:t>
            </a:r>
          </a:p>
          <a:p>
            <a:r>
              <a:rPr lang="sv-SE" sz="1100" dirty="0"/>
              <a:t>On </a:t>
            </a:r>
            <a:r>
              <a:rPr lang="sv-SE" sz="1100" dirty="0" err="1"/>
              <a:t>Prem</a:t>
            </a:r>
            <a:r>
              <a:rPr lang="sv-SE" sz="1100" dirty="0"/>
              <a:t> x86, Z/Linux and Z/OS DB2 </a:t>
            </a:r>
          </a:p>
        </p:txBody>
      </p:sp>
      <p:sp>
        <p:nvSpPr>
          <p:cNvPr id="30" name="textruta 29">
            <a:extLst>
              <a:ext uri="{FF2B5EF4-FFF2-40B4-BE49-F238E27FC236}">
                <a16:creationId xmlns:a16="http://schemas.microsoft.com/office/drawing/2014/main" xmlns="" id="{DDAE68C5-53E4-4650-9D06-AADB6CFF486C}"/>
              </a:ext>
            </a:extLst>
          </p:cNvPr>
          <p:cNvSpPr txBox="1"/>
          <p:nvPr/>
        </p:nvSpPr>
        <p:spPr>
          <a:xfrm flipH="1">
            <a:off x="11027015" y="4613231"/>
            <a:ext cx="1574810" cy="261610"/>
          </a:xfrm>
          <a:prstGeom prst="rect">
            <a:avLst/>
          </a:prstGeom>
          <a:noFill/>
        </p:spPr>
        <p:txBody>
          <a:bodyPr wrap="square" rtlCol="0">
            <a:spAutoFit/>
          </a:bodyPr>
          <a:lstStyle/>
          <a:p>
            <a:r>
              <a:rPr lang="sv-SE" sz="1100" dirty="0"/>
              <a:t>DMZ </a:t>
            </a:r>
            <a:r>
              <a:rPr lang="sv-SE" sz="1100" dirty="0" err="1"/>
              <a:t>Zone</a:t>
            </a:r>
            <a:r>
              <a:rPr lang="sv-SE" sz="1100" dirty="0"/>
              <a:t> </a:t>
            </a:r>
          </a:p>
        </p:txBody>
      </p:sp>
      <p:sp>
        <p:nvSpPr>
          <p:cNvPr id="31" name="Rektangel 30">
            <a:extLst>
              <a:ext uri="{FF2B5EF4-FFF2-40B4-BE49-F238E27FC236}">
                <a16:creationId xmlns:a16="http://schemas.microsoft.com/office/drawing/2014/main" xmlns="" id="{A071ACAF-4BAC-4998-B0F5-BF281731E091}"/>
              </a:ext>
            </a:extLst>
          </p:cNvPr>
          <p:cNvSpPr/>
          <p:nvPr/>
        </p:nvSpPr>
        <p:spPr>
          <a:xfrm>
            <a:off x="2131952" y="4467323"/>
            <a:ext cx="9055418" cy="22410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100" dirty="0"/>
              <a:t>On </a:t>
            </a:r>
            <a:r>
              <a:rPr lang="sv-SE" sz="1100" dirty="0" err="1"/>
              <a:t>Prem</a:t>
            </a:r>
            <a:r>
              <a:rPr lang="sv-SE" sz="1100" dirty="0"/>
              <a:t> integration </a:t>
            </a:r>
            <a:r>
              <a:rPr lang="sv-SE" sz="1100" dirty="0" err="1"/>
              <a:t>layer</a:t>
            </a:r>
            <a:r>
              <a:rPr lang="sv-SE" sz="1100" dirty="0"/>
              <a:t> </a:t>
            </a:r>
            <a:r>
              <a:rPr lang="sv-SE" sz="1100" dirty="0" err="1"/>
              <a:t>behind</a:t>
            </a:r>
            <a:r>
              <a:rPr lang="sv-SE" sz="1100" dirty="0"/>
              <a:t> </a:t>
            </a:r>
            <a:r>
              <a:rPr lang="sv-SE" sz="1100" dirty="0" err="1"/>
              <a:t>firewall</a:t>
            </a:r>
            <a:r>
              <a:rPr lang="sv-SE" sz="1100" dirty="0"/>
              <a:t> HCL  IBM </a:t>
            </a:r>
            <a:r>
              <a:rPr lang="sv-SE" sz="1100" dirty="0" err="1"/>
              <a:t>Datapower</a:t>
            </a:r>
            <a:endParaRPr lang="sv-SE" sz="1100" dirty="0"/>
          </a:p>
        </p:txBody>
      </p:sp>
      <p:cxnSp>
        <p:nvCxnSpPr>
          <p:cNvPr id="32" name="Rak koppling 31">
            <a:extLst>
              <a:ext uri="{FF2B5EF4-FFF2-40B4-BE49-F238E27FC236}">
                <a16:creationId xmlns:a16="http://schemas.microsoft.com/office/drawing/2014/main" xmlns="" id="{51C1F801-45E2-4031-8712-C3F5E211E5B6}"/>
              </a:ext>
            </a:extLst>
          </p:cNvPr>
          <p:cNvCxnSpPr/>
          <p:nvPr/>
        </p:nvCxnSpPr>
        <p:spPr>
          <a:xfrm flipV="1">
            <a:off x="2252293" y="4863733"/>
            <a:ext cx="9055418" cy="23205"/>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ruta 32">
            <a:extLst>
              <a:ext uri="{FF2B5EF4-FFF2-40B4-BE49-F238E27FC236}">
                <a16:creationId xmlns:a16="http://schemas.microsoft.com/office/drawing/2014/main" xmlns="" id="{BE3E41EC-6372-4668-B902-33DF6A13D479}"/>
              </a:ext>
            </a:extLst>
          </p:cNvPr>
          <p:cNvSpPr txBox="1"/>
          <p:nvPr/>
        </p:nvSpPr>
        <p:spPr>
          <a:xfrm flipH="1">
            <a:off x="363931" y="5474454"/>
            <a:ext cx="1574810" cy="430887"/>
          </a:xfrm>
          <a:prstGeom prst="rect">
            <a:avLst/>
          </a:prstGeom>
          <a:noFill/>
        </p:spPr>
        <p:txBody>
          <a:bodyPr wrap="square" rtlCol="0">
            <a:spAutoFit/>
          </a:bodyPr>
          <a:lstStyle/>
          <a:p>
            <a:r>
              <a:rPr lang="sv-SE" sz="1100" dirty="0" err="1"/>
              <a:t>Trusted</a:t>
            </a:r>
            <a:r>
              <a:rPr lang="sv-SE" sz="1100" dirty="0"/>
              <a:t> and </a:t>
            </a:r>
            <a:r>
              <a:rPr lang="sv-SE" sz="1100" dirty="0" err="1"/>
              <a:t>Restricted</a:t>
            </a:r>
            <a:r>
              <a:rPr lang="sv-SE" sz="1100" dirty="0"/>
              <a:t>  </a:t>
            </a:r>
            <a:r>
              <a:rPr lang="sv-SE" sz="1100" dirty="0" err="1"/>
              <a:t>Zone</a:t>
            </a:r>
            <a:r>
              <a:rPr lang="sv-SE" sz="1100" dirty="0"/>
              <a:t> </a:t>
            </a:r>
          </a:p>
        </p:txBody>
      </p:sp>
      <p:sp>
        <p:nvSpPr>
          <p:cNvPr id="34" name="Rektangel 33">
            <a:extLst>
              <a:ext uri="{FF2B5EF4-FFF2-40B4-BE49-F238E27FC236}">
                <a16:creationId xmlns:a16="http://schemas.microsoft.com/office/drawing/2014/main" xmlns="" id="{744A0186-FE3D-46A1-B523-AA3B9510786B}"/>
              </a:ext>
            </a:extLst>
          </p:cNvPr>
          <p:cNvSpPr/>
          <p:nvPr/>
        </p:nvSpPr>
        <p:spPr>
          <a:xfrm>
            <a:off x="2872490" y="5713621"/>
            <a:ext cx="2299589" cy="8737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sz="1100" dirty="0"/>
              <a:t>Hyper </a:t>
            </a:r>
            <a:r>
              <a:rPr lang="sv-SE" sz="1100" dirty="0" err="1"/>
              <a:t>ledger</a:t>
            </a:r>
            <a:r>
              <a:rPr lang="sv-SE" sz="1100" dirty="0"/>
              <a:t> </a:t>
            </a:r>
            <a:r>
              <a:rPr lang="sv-SE" sz="1100" dirty="0" err="1"/>
              <a:t>Native</a:t>
            </a:r>
            <a:r>
              <a:rPr lang="sv-SE" sz="1100" dirty="0"/>
              <a:t> 1.4  </a:t>
            </a:r>
          </a:p>
        </p:txBody>
      </p:sp>
      <p:sp>
        <p:nvSpPr>
          <p:cNvPr id="35" name="Rektangel 34">
            <a:extLst>
              <a:ext uri="{FF2B5EF4-FFF2-40B4-BE49-F238E27FC236}">
                <a16:creationId xmlns:a16="http://schemas.microsoft.com/office/drawing/2014/main" xmlns="" id="{1AF92236-7655-4E20-AE55-9C1C1627D711}"/>
              </a:ext>
            </a:extLst>
          </p:cNvPr>
          <p:cNvSpPr/>
          <p:nvPr/>
        </p:nvSpPr>
        <p:spPr>
          <a:xfrm>
            <a:off x="6659661" y="5715181"/>
            <a:ext cx="2299589" cy="8737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sz="1100" dirty="0"/>
              <a:t>IBM </a:t>
            </a:r>
            <a:r>
              <a:rPr lang="sv-SE" sz="1100" dirty="0" err="1"/>
              <a:t>Hyperledger</a:t>
            </a:r>
            <a:r>
              <a:rPr lang="sv-SE" sz="1100" dirty="0"/>
              <a:t> 1.4</a:t>
            </a:r>
          </a:p>
        </p:txBody>
      </p:sp>
      <p:cxnSp>
        <p:nvCxnSpPr>
          <p:cNvPr id="37" name="Rak koppling 36">
            <a:extLst>
              <a:ext uri="{FF2B5EF4-FFF2-40B4-BE49-F238E27FC236}">
                <a16:creationId xmlns:a16="http://schemas.microsoft.com/office/drawing/2014/main" xmlns="" id="{C17E204A-C36C-47B0-988C-1F5DFBEFADF7}"/>
              </a:ext>
            </a:extLst>
          </p:cNvPr>
          <p:cNvCxnSpPr/>
          <p:nvPr/>
        </p:nvCxnSpPr>
        <p:spPr>
          <a:xfrm>
            <a:off x="1938741" y="4049571"/>
            <a:ext cx="0" cy="2687432"/>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ruta 37">
            <a:extLst>
              <a:ext uri="{FF2B5EF4-FFF2-40B4-BE49-F238E27FC236}">
                <a16:creationId xmlns:a16="http://schemas.microsoft.com/office/drawing/2014/main" xmlns="" id="{EB002597-17CF-42DA-85ED-72893276BAF1}"/>
              </a:ext>
            </a:extLst>
          </p:cNvPr>
          <p:cNvSpPr txBox="1"/>
          <p:nvPr/>
        </p:nvSpPr>
        <p:spPr>
          <a:xfrm flipH="1">
            <a:off x="9277064" y="6127057"/>
            <a:ext cx="697231" cy="261610"/>
          </a:xfrm>
          <a:prstGeom prst="rect">
            <a:avLst/>
          </a:prstGeom>
          <a:noFill/>
        </p:spPr>
        <p:txBody>
          <a:bodyPr wrap="square" rtlCol="0">
            <a:spAutoFit/>
          </a:bodyPr>
          <a:lstStyle/>
          <a:p>
            <a:r>
              <a:rPr lang="sv-SE" sz="1100" dirty="0"/>
              <a:t>IBM  </a:t>
            </a:r>
          </a:p>
        </p:txBody>
      </p:sp>
      <p:sp>
        <p:nvSpPr>
          <p:cNvPr id="39" name="textruta 38">
            <a:extLst>
              <a:ext uri="{FF2B5EF4-FFF2-40B4-BE49-F238E27FC236}">
                <a16:creationId xmlns:a16="http://schemas.microsoft.com/office/drawing/2014/main" xmlns="" id="{3D63EBA6-0DB5-4332-8276-5DF794E35082}"/>
              </a:ext>
            </a:extLst>
          </p:cNvPr>
          <p:cNvSpPr txBox="1"/>
          <p:nvPr/>
        </p:nvSpPr>
        <p:spPr>
          <a:xfrm flipH="1">
            <a:off x="1935736" y="3837755"/>
            <a:ext cx="697231" cy="261610"/>
          </a:xfrm>
          <a:prstGeom prst="rect">
            <a:avLst/>
          </a:prstGeom>
          <a:noFill/>
        </p:spPr>
        <p:txBody>
          <a:bodyPr wrap="square" rtlCol="0">
            <a:spAutoFit/>
          </a:bodyPr>
          <a:lstStyle/>
          <a:p>
            <a:r>
              <a:rPr lang="sv-SE" sz="1100" dirty="0"/>
              <a:t>HCL </a:t>
            </a:r>
          </a:p>
        </p:txBody>
      </p:sp>
      <p:sp>
        <p:nvSpPr>
          <p:cNvPr id="40" name="Flödesschema: Magnetskiva 39">
            <a:extLst>
              <a:ext uri="{FF2B5EF4-FFF2-40B4-BE49-F238E27FC236}">
                <a16:creationId xmlns:a16="http://schemas.microsoft.com/office/drawing/2014/main" xmlns="" id="{AF890F7F-A224-4DF8-8FEB-9F45ADC41B97}"/>
              </a:ext>
            </a:extLst>
          </p:cNvPr>
          <p:cNvSpPr/>
          <p:nvPr/>
        </p:nvSpPr>
        <p:spPr>
          <a:xfrm>
            <a:off x="10112615" y="5870776"/>
            <a:ext cx="914400" cy="873759"/>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100" dirty="0" err="1">
                <a:solidFill>
                  <a:schemeClr val="tx1"/>
                </a:solidFill>
              </a:rPr>
              <a:t>Ogigal</a:t>
            </a:r>
            <a:r>
              <a:rPr lang="sv-SE" sz="1100" dirty="0">
                <a:solidFill>
                  <a:schemeClr val="tx1"/>
                </a:solidFill>
              </a:rPr>
              <a:t>  </a:t>
            </a:r>
            <a:r>
              <a:rPr lang="sv-SE" sz="1100" dirty="0" err="1">
                <a:solidFill>
                  <a:schemeClr val="tx1"/>
                </a:solidFill>
              </a:rPr>
              <a:t>payment</a:t>
            </a:r>
            <a:r>
              <a:rPr lang="sv-SE" sz="1100" dirty="0">
                <a:solidFill>
                  <a:schemeClr val="tx1"/>
                </a:solidFill>
              </a:rPr>
              <a:t> DB2 information </a:t>
            </a:r>
          </a:p>
        </p:txBody>
      </p:sp>
      <p:cxnSp>
        <p:nvCxnSpPr>
          <p:cNvPr id="41" name="Rak koppling 40">
            <a:extLst>
              <a:ext uri="{FF2B5EF4-FFF2-40B4-BE49-F238E27FC236}">
                <a16:creationId xmlns:a16="http://schemas.microsoft.com/office/drawing/2014/main" xmlns="" id="{DA7111BD-C8CC-497A-B79F-4F5B4035F7B0}"/>
              </a:ext>
            </a:extLst>
          </p:cNvPr>
          <p:cNvCxnSpPr/>
          <p:nvPr/>
        </p:nvCxnSpPr>
        <p:spPr>
          <a:xfrm>
            <a:off x="3473528" y="945314"/>
            <a:ext cx="447671" cy="1026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Rak koppling 41">
            <a:extLst>
              <a:ext uri="{FF2B5EF4-FFF2-40B4-BE49-F238E27FC236}">
                <a16:creationId xmlns:a16="http://schemas.microsoft.com/office/drawing/2014/main" xmlns="" id="{607AEB07-D48F-4869-8895-D450BACA6A35}"/>
              </a:ext>
            </a:extLst>
          </p:cNvPr>
          <p:cNvCxnSpPr>
            <a:cxnSpLocks/>
          </p:cNvCxnSpPr>
          <p:nvPr/>
        </p:nvCxnSpPr>
        <p:spPr>
          <a:xfrm>
            <a:off x="4024453" y="4068675"/>
            <a:ext cx="1190519" cy="1236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Rak koppling 43">
            <a:extLst>
              <a:ext uri="{FF2B5EF4-FFF2-40B4-BE49-F238E27FC236}">
                <a16:creationId xmlns:a16="http://schemas.microsoft.com/office/drawing/2014/main" xmlns="" id="{0901F29C-0779-4233-91C4-0F0E7B165FAD}"/>
              </a:ext>
            </a:extLst>
          </p:cNvPr>
          <p:cNvCxnSpPr>
            <a:cxnSpLocks/>
          </p:cNvCxnSpPr>
          <p:nvPr/>
        </p:nvCxnSpPr>
        <p:spPr>
          <a:xfrm flipH="1">
            <a:off x="4704536" y="5385006"/>
            <a:ext cx="394607" cy="485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Rak koppling 45">
            <a:extLst>
              <a:ext uri="{FF2B5EF4-FFF2-40B4-BE49-F238E27FC236}">
                <a16:creationId xmlns:a16="http://schemas.microsoft.com/office/drawing/2014/main" xmlns="" id="{50F41EF5-B276-439B-9DF9-1FC295DD469D}"/>
              </a:ext>
            </a:extLst>
          </p:cNvPr>
          <p:cNvCxnSpPr>
            <a:cxnSpLocks/>
          </p:cNvCxnSpPr>
          <p:nvPr/>
        </p:nvCxnSpPr>
        <p:spPr>
          <a:xfrm>
            <a:off x="5348789" y="5393287"/>
            <a:ext cx="1671134" cy="571703"/>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ruta 49">
            <a:extLst>
              <a:ext uri="{FF2B5EF4-FFF2-40B4-BE49-F238E27FC236}">
                <a16:creationId xmlns:a16="http://schemas.microsoft.com/office/drawing/2014/main" xmlns="" id="{A2272427-3AB3-4552-8192-E5BDE8375C97}"/>
              </a:ext>
            </a:extLst>
          </p:cNvPr>
          <p:cNvSpPr txBox="1"/>
          <p:nvPr/>
        </p:nvSpPr>
        <p:spPr>
          <a:xfrm flipH="1">
            <a:off x="307221" y="5983131"/>
            <a:ext cx="1897382" cy="938719"/>
          </a:xfrm>
          <a:prstGeom prst="rect">
            <a:avLst/>
          </a:prstGeom>
          <a:noFill/>
        </p:spPr>
        <p:txBody>
          <a:bodyPr wrap="square" rtlCol="0">
            <a:spAutoFit/>
          </a:bodyPr>
          <a:lstStyle/>
          <a:p>
            <a:r>
              <a:rPr lang="sv-SE" sz="1100" dirty="0" err="1">
                <a:solidFill>
                  <a:srgbClr val="FF0000"/>
                </a:solidFill>
              </a:rPr>
              <a:t>Cics</a:t>
            </a:r>
            <a:r>
              <a:rPr lang="sv-SE" sz="1100" dirty="0">
                <a:solidFill>
                  <a:srgbClr val="FF0000"/>
                </a:solidFill>
              </a:rPr>
              <a:t>,</a:t>
            </a:r>
          </a:p>
          <a:p>
            <a:r>
              <a:rPr lang="sv-SE" sz="1100" dirty="0" err="1">
                <a:solidFill>
                  <a:srgbClr val="FF0000"/>
                </a:solidFill>
              </a:rPr>
              <a:t>Ims</a:t>
            </a:r>
            <a:r>
              <a:rPr lang="sv-SE" sz="1100" dirty="0">
                <a:solidFill>
                  <a:srgbClr val="FF0000"/>
                </a:solidFill>
              </a:rPr>
              <a:t> </a:t>
            </a:r>
          </a:p>
          <a:p>
            <a:r>
              <a:rPr lang="sv-SE" sz="1100" dirty="0" err="1">
                <a:solidFill>
                  <a:srgbClr val="FF0000"/>
                </a:solidFill>
              </a:rPr>
              <a:t>Cobol</a:t>
            </a:r>
            <a:endParaRPr lang="sv-SE" sz="1100" dirty="0">
              <a:solidFill>
                <a:srgbClr val="FF0000"/>
              </a:solidFill>
            </a:endParaRPr>
          </a:p>
          <a:p>
            <a:r>
              <a:rPr lang="sv-SE" sz="1100" dirty="0">
                <a:solidFill>
                  <a:srgbClr val="FF0000"/>
                </a:solidFill>
              </a:rPr>
              <a:t>PL/1 </a:t>
            </a:r>
          </a:p>
          <a:p>
            <a:r>
              <a:rPr lang="sv-SE" sz="1100" dirty="0" err="1">
                <a:solidFill>
                  <a:srgbClr val="FF0000"/>
                </a:solidFill>
              </a:rPr>
              <a:t>Mainframe</a:t>
            </a:r>
            <a:r>
              <a:rPr lang="sv-SE" sz="1100" dirty="0">
                <a:solidFill>
                  <a:srgbClr val="FF0000"/>
                </a:solidFill>
              </a:rPr>
              <a:t> </a:t>
            </a:r>
            <a:r>
              <a:rPr lang="sv-SE" sz="1100" dirty="0" err="1">
                <a:solidFill>
                  <a:srgbClr val="FF0000"/>
                </a:solidFill>
              </a:rPr>
              <a:t>Transactions</a:t>
            </a:r>
            <a:r>
              <a:rPr lang="sv-SE" sz="1100" dirty="0">
                <a:solidFill>
                  <a:srgbClr val="FF0000"/>
                </a:solidFill>
              </a:rPr>
              <a:t> SDK</a:t>
            </a:r>
          </a:p>
        </p:txBody>
      </p:sp>
      <p:cxnSp>
        <p:nvCxnSpPr>
          <p:cNvPr id="51" name="Rak koppling 50">
            <a:extLst>
              <a:ext uri="{FF2B5EF4-FFF2-40B4-BE49-F238E27FC236}">
                <a16:creationId xmlns:a16="http://schemas.microsoft.com/office/drawing/2014/main" xmlns="" id="{D2551E71-F211-4DA9-8962-EDAA00E11FEC}"/>
              </a:ext>
            </a:extLst>
          </p:cNvPr>
          <p:cNvCxnSpPr>
            <a:cxnSpLocks/>
          </p:cNvCxnSpPr>
          <p:nvPr/>
        </p:nvCxnSpPr>
        <p:spPr>
          <a:xfrm>
            <a:off x="1110152" y="6039584"/>
            <a:ext cx="1624018" cy="26936"/>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ruta 52">
            <a:extLst>
              <a:ext uri="{FF2B5EF4-FFF2-40B4-BE49-F238E27FC236}">
                <a16:creationId xmlns:a16="http://schemas.microsoft.com/office/drawing/2014/main" xmlns="" id="{F55479D0-4F98-4A0D-8797-EF592A7AD996}"/>
              </a:ext>
            </a:extLst>
          </p:cNvPr>
          <p:cNvSpPr txBox="1"/>
          <p:nvPr/>
        </p:nvSpPr>
        <p:spPr>
          <a:xfrm flipH="1">
            <a:off x="976030" y="1070247"/>
            <a:ext cx="1535616" cy="646331"/>
          </a:xfrm>
          <a:prstGeom prst="rect">
            <a:avLst/>
          </a:prstGeom>
          <a:noFill/>
        </p:spPr>
        <p:txBody>
          <a:bodyPr wrap="square" rtlCol="0">
            <a:spAutoFit/>
          </a:bodyPr>
          <a:lstStyle/>
          <a:p>
            <a:pPr marL="228600" indent="-228600">
              <a:buAutoNum type="arabicPeriod"/>
            </a:pPr>
            <a:r>
              <a:rPr lang="sv-SE" sz="900" dirty="0" err="1"/>
              <a:t>Identification</a:t>
            </a:r>
            <a:r>
              <a:rPr lang="sv-SE" sz="900" dirty="0"/>
              <a:t> </a:t>
            </a:r>
            <a:r>
              <a:rPr lang="sv-SE" sz="900" dirty="0" err="1"/>
              <a:t>managment</a:t>
            </a:r>
            <a:endParaRPr lang="sv-SE" sz="900" dirty="0"/>
          </a:p>
          <a:p>
            <a:pPr marL="228600" indent="-228600">
              <a:buAutoNum type="arabicPeriod"/>
            </a:pPr>
            <a:r>
              <a:rPr lang="sv-SE" sz="900" dirty="0"/>
              <a:t>Token ID?= and </a:t>
            </a:r>
            <a:r>
              <a:rPr lang="sv-SE" sz="900" dirty="0" err="1"/>
              <a:t>Transaction</a:t>
            </a:r>
            <a:r>
              <a:rPr lang="sv-SE" sz="900" dirty="0"/>
              <a:t> Id=?   </a:t>
            </a:r>
          </a:p>
        </p:txBody>
      </p:sp>
      <p:sp>
        <p:nvSpPr>
          <p:cNvPr id="54" name="textruta 53">
            <a:extLst>
              <a:ext uri="{FF2B5EF4-FFF2-40B4-BE49-F238E27FC236}">
                <a16:creationId xmlns:a16="http://schemas.microsoft.com/office/drawing/2014/main" xmlns="" id="{DC858B3F-DDD7-4557-99DE-0094D0E69CF7}"/>
              </a:ext>
            </a:extLst>
          </p:cNvPr>
          <p:cNvSpPr txBox="1"/>
          <p:nvPr/>
        </p:nvSpPr>
        <p:spPr>
          <a:xfrm flipH="1">
            <a:off x="1604463" y="2933726"/>
            <a:ext cx="1535616" cy="369332"/>
          </a:xfrm>
          <a:prstGeom prst="rect">
            <a:avLst/>
          </a:prstGeom>
          <a:noFill/>
        </p:spPr>
        <p:txBody>
          <a:bodyPr wrap="square" rtlCol="0">
            <a:spAutoFit/>
          </a:bodyPr>
          <a:lstStyle/>
          <a:p>
            <a:r>
              <a:rPr lang="sv-SE" sz="900" dirty="0"/>
              <a:t>2. </a:t>
            </a:r>
            <a:r>
              <a:rPr lang="sv-SE" sz="900" dirty="0" err="1"/>
              <a:t>Role</a:t>
            </a:r>
            <a:r>
              <a:rPr lang="sv-SE" sz="900" dirty="0"/>
              <a:t> </a:t>
            </a:r>
            <a:r>
              <a:rPr lang="sv-SE" sz="900" dirty="0" err="1"/>
              <a:t>Managment</a:t>
            </a:r>
            <a:r>
              <a:rPr lang="sv-SE" sz="900" dirty="0"/>
              <a:t> </a:t>
            </a:r>
            <a:r>
              <a:rPr lang="sv-SE" sz="900" dirty="0" err="1"/>
              <a:t>Perissions</a:t>
            </a:r>
            <a:r>
              <a:rPr lang="sv-SE" sz="900" dirty="0"/>
              <a:t> </a:t>
            </a:r>
            <a:r>
              <a:rPr lang="sv-SE" sz="900" dirty="0" err="1"/>
              <a:t>based</a:t>
            </a:r>
            <a:r>
              <a:rPr lang="sv-SE" sz="900" dirty="0"/>
              <a:t> </a:t>
            </a:r>
          </a:p>
        </p:txBody>
      </p:sp>
      <p:sp>
        <p:nvSpPr>
          <p:cNvPr id="55" name="textruta 54">
            <a:extLst>
              <a:ext uri="{FF2B5EF4-FFF2-40B4-BE49-F238E27FC236}">
                <a16:creationId xmlns:a16="http://schemas.microsoft.com/office/drawing/2014/main" xmlns="" id="{8470A62F-DA42-448A-AD4C-EA25E19CCF29}"/>
              </a:ext>
            </a:extLst>
          </p:cNvPr>
          <p:cNvSpPr txBox="1"/>
          <p:nvPr/>
        </p:nvSpPr>
        <p:spPr>
          <a:xfrm flipH="1">
            <a:off x="5561305" y="5199941"/>
            <a:ext cx="1535616" cy="369332"/>
          </a:xfrm>
          <a:prstGeom prst="rect">
            <a:avLst/>
          </a:prstGeom>
          <a:noFill/>
        </p:spPr>
        <p:txBody>
          <a:bodyPr wrap="square" rtlCol="0">
            <a:spAutoFit/>
          </a:bodyPr>
          <a:lstStyle/>
          <a:p>
            <a:r>
              <a:rPr lang="sv-SE" sz="900" dirty="0"/>
              <a:t>3 </a:t>
            </a:r>
            <a:r>
              <a:rPr lang="sv-SE" sz="900" dirty="0" err="1"/>
              <a:t>Transsaction</a:t>
            </a:r>
            <a:r>
              <a:rPr lang="sv-SE" sz="900" dirty="0"/>
              <a:t> </a:t>
            </a:r>
            <a:r>
              <a:rPr lang="sv-SE" sz="900" dirty="0" err="1"/>
              <a:t>comittan</a:t>
            </a:r>
            <a:r>
              <a:rPr lang="sv-SE" sz="900" dirty="0"/>
              <a:t> and </a:t>
            </a:r>
            <a:r>
              <a:rPr lang="sv-SE" sz="900" dirty="0" err="1"/>
              <a:t>mathcn</a:t>
            </a:r>
            <a:r>
              <a:rPr lang="sv-SE" sz="900" dirty="0"/>
              <a:t>  </a:t>
            </a:r>
            <a:r>
              <a:rPr lang="sv-SE" sz="900" dirty="0" err="1"/>
              <a:t>transaction</a:t>
            </a:r>
            <a:r>
              <a:rPr lang="sv-SE" sz="900" dirty="0"/>
              <a:t> </a:t>
            </a:r>
            <a:r>
              <a:rPr lang="sv-SE" sz="900" dirty="0" err="1"/>
              <a:t>sync</a:t>
            </a:r>
            <a:r>
              <a:rPr lang="sv-SE" sz="900" dirty="0"/>
              <a:t> </a:t>
            </a:r>
          </a:p>
        </p:txBody>
      </p:sp>
      <p:sp>
        <p:nvSpPr>
          <p:cNvPr id="56" name="textruta 55">
            <a:extLst>
              <a:ext uri="{FF2B5EF4-FFF2-40B4-BE49-F238E27FC236}">
                <a16:creationId xmlns:a16="http://schemas.microsoft.com/office/drawing/2014/main" xmlns="" id="{37BB505F-D033-4D32-9E03-AFC06EA48E30}"/>
              </a:ext>
            </a:extLst>
          </p:cNvPr>
          <p:cNvSpPr txBox="1"/>
          <p:nvPr/>
        </p:nvSpPr>
        <p:spPr>
          <a:xfrm flipH="1">
            <a:off x="760192" y="5671563"/>
            <a:ext cx="1535616" cy="230832"/>
          </a:xfrm>
          <a:prstGeom prst="rect">
            <a:avLst/>
          </a:prstGeom>
          <a:noFill/>
        </p:spPr>
        <p:txBody>
          <a:bodyPr wrap="square" rtlCol="0">
            <a:spAutoFit/>
          </a:bodyPr>
          <a:lstStyle/>
          <a:p>
            <a:r>
              <a:rPr lang="sv-SE" sz="900" dirty="0"/>
              <a:t>4  </a:t>
            </a:r>
            <a:r>
              <a:rPr lang="sv-SE" sz="900" dirty="0" err="1"/>
              <a:t>Transsaction</a:t>
            </a:r>
            <a:r>
              <a:rPr lang="sv-SE" sz="900" dirty="0"/>
              <a:t> </a:t>
            </a:r>
            <a:r>
              <a:rPr lang="sv-SE" sz="900" dirty="0" err="1"/>
              <a:t>security</a:t>
            </a:r>
            <a:endParaRPr lang="sv-SE" sz="900" dirty="0"/>
          </a:p>
        </p:txBody>
      </p:sp>
      <p:sp>
        <p:nvSpPr>
          <p:cNvPr id="57" name="textruta 56">
            <a:extLst>
              <a:ext uri="{FF2B5EF4-FFF2-40B4-BE49-F238E27FC236}">
                <a16:creationId xmlns:a16="http://schemas.microsoft.com/office/drawing/2014/main" xmlns="" id="{1C6DD81D-AEED-4A0E-8F0C-85635BAF7D84}"/>
              </a:ext>
            </a:extLst>
          </p:cNvPr>
          <p:cNvSpPr txBox="1"/>
          <p:nvPr/>
        </p:nvSpPr>
        <p:spPr>
          <a:xfrm flipH="1">
            <a:off x="10949638" y="6344588"/>
            <a:ext cx="1535616" cy="784830"/>
          </a:xfrm>
          <a:prstGeom prst="rect">
            <a:avLst/>
          </a:prstGeom>
          <a:noFill/>
        </p:spPr>
        <p:txBody>
          <a:bodyPr wrap="square" rtlCol="0">
            <a:spAutoFit/>
          </a:bodyPr>
          <a:lstStyle/>
          <a:p>
            <a:r>
              <a:rPr lang="sv-SE" sz="900" dirty="0"/>
              <a:t>5 Data </a:t>
            </a:r>
            <a:r>
              <a:rPr lang="sv-SE" sz="900" dirty="0" err="1"/>
              <a:t>integrity</a:t>
            </a:r>
            <a:r>
              <a:rPr lang="sv-SE" sz="900" dirty="0"/>
              <a:t> ON </a:t>
            </a:r>
            <a:r>
              <a:rPr lang="sv-SE" sz="900" dirty="0" err="1"/>
              <a:t>prem</a:t>
            </a:r>
            <a:r>
              <a:rPr lang="sv-SE" sz="900" dirty="0"/>
              <a:t> sort original data for GOV </a:t>
            </a:r>
            <a:r>
              <a:rPr lang="sv-SE" sz="900" dirty="0" err="1"/>
              <a:t>Audit</a:t>
            </a:r>
            <a:r>
              <a:rPr lang="sv-SE" sz="900" dirty="0"/>
              <a:t> </a:t>
            </a:r>
          </a:p>
          <a:p>
            <a:endParaRPr lang="sv-SE" sz="900" dirty="0"/>
          </a:p>
          <a:p>
            <a:endParaRPr lang="sv-SE" sz="900" dirty="0"/>
          </a:p>
        </p:txBody>
      </p:sp>
      <p:sp>
        <p:nvSpPr>
          <p:cNvPr id="60" name="textruta 59">
            <a:extLst>
              <a:ext uri="{FF2B5EF4-FFF2-40B4-BE49-F238E27FC236}">
                <a16:creationId xmlns:a16="http://schemas.microsoft.com/office/drawing/2014/main" xmlns="" id="{23262FA5-E8C6-4C74-9E8D-CC0712B88DC5}"/>
              </a:ext>
            </a:extLst>
          </p:cNvPr>
          <p:cNvSpPr txBox="1"/>
          <p:nvPr/>
        </p:nvSpPr>
        <p:spPr>
          <a:xfrm flipH="1">
            <a:off x="5544655" y="6015355"/>
            <a:ext cx="697231" cy="430887"/>
          </a:xfrm>
          <a:prstGeom prst="rect">
            <a:avLst/>
          </a:prstGeom>
          <a:noFill/>
        </p:spPr>
        <p:txBody>
          <a:bodyPr wrap="square" rtlCol="0">
            <a:spAutoFit/>
          </a:bodyPr>
          <a:lstStyle/>
          <a:p>
            <a:r>
              <a:rPr lang="sv-SE" sz="1100"/>
              <a:t>Volvo </a:t>
            </a:r>
          </a:p>
          <a:p>
            <a:endParaRPr lang="sv-SE" sz="1100" dirty="0"/>
          </a:p>
        </p:txBody>
      </p:sp>
    </p:spTree>
    <p:extLst>
      <p:ext uri="{BB962C8B-B14F-4D97-AF65-F5344CB8AC3E}">
        <p14:creationId xmlns:p14="http://schemas.microsoft.com/office/powerpoint/2010/main" val="4155480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15875"/>
            <a:ext cx="11633199" cy="749300"/>
          </a:xfrm>
        </p:spPr>
        <p:txBody>
          <a:bodyPr/>
          <a:lstStyle/>
          <a:p>
            <a:r>
              <a:rPr lang="en-US" dirty="0"/>
              <a:t>HCL GSS Blockchain for Business as a Service - High level architecture overview</a:t>
            </a:r>
            <a:endParaRPr lang="en-IN" dirty="0"/>
          </a:p>
        </p:txBody>
      </p:sp>
      <p:sp>
        <p:nvSpPr>
          <p:cNvPr id="60" name="Can 59">
            <a:extLst>
              <a:ext uri="{FF2B5EF4-FFF2-40B4-BE49-F238E27FC236}">
                <a16:creationId xmlns:a16="http://schemas.microsoft.com/office/drawing/2014/main" xmlns="" id="{F4D62C4D-034E-F445-BE7E-97EB1CEA634E}"/>
              </a:ext>
            </a:extLst>
          </p:cNvPr>
          <p:cNvSpPr/>
          <p:nvPr/>
        </p:nvSpPr>
        <p:spPr>
          <a:xfrm>
            <a:off x="8461865" y="5637444"/>
            <a:ext cx="524107" cy="669073"/>
          </a:xfrm>
          <a:prstGeom prst="can">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DB</a:t>
            </a:r>
          </a:p>
        </p:txBody>
      </p:sp>
      <p:sp>
        <p:nvSpPr>
          <p:cNvPr id="61" name="Rectangle 60">
            <a:extLst>
              <a:ext uri="{FF2B5EF4-FFF2-40B4-BE49-F238E27FC236}">
                <a16:creationId xmlns:a16="http://schemas.microsoft.com/office/drawing/2014/main" xmlns="" id="{58C37435-67E2-A346-A175-06C6F55DDB8A}"/>
              </a:ext>
            </a:extLst>
          </p:cNvPr>
          <p:cNvSpPr/>
          <p:nvPr/>
        </p:nvSpPr>
        <p:spPr>
          <a:xfrm>
            <a:off x="6657278" y="5375391"/>
            <a:ext cx="1438507" cy="11931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xmlns="" id="{63A72863-A62D-E540-8F8C-71DB6D00A838}"/>
              </a:ext>
            </a:extLst>
          </p:cNvPr>
          <p:cNvSpPr/>
          <p:nvPr/>
        </p:nvSpPr>
        <p:spPr>
          <a:xfrm>
            <a:off x="6657278" y="3944318"/>
            <a:ext cx="1438507" cy="11931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62">
            <a:extLst>
              <a:ext uri="{FF2B5EF4-FFF2-40B4-BE49-F238E27FC236}">
                <a16:creationId xmlns:a16="http://schemas.microsoft.com/office/drawing/2014/main" xmlns="" id="{C25EEE48-2F13-0642-8D4D-B82A5D266570}"/>
              </a:ext>
            </a:extLst>
          </p:cNvPr>
          <p:cNvSpPr/>
          <p:nvPr/>
        </p:nvSpPr>
        <p:spPr>
          <a:xfrm>
            <a:off x="6763214" y="4068100"/>
            <a:ext cx="1226634" cy="896628"/>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xmlns="" id="{A6E27C71-50B7-C946-9BEF-252F4C17AA04}"/>
              </a:ext>
            </a:extLst>
          </p:cNvPr>
          <p:cNvSpPr txBox="1"/>
          <p:nvPr/>
        </p:nvSpPr>
        <p:spPr>
          <a:xfrm>
            <a:off x="6805894" y="4133731"/>
            <a:ext cx="1141274" cy="830997"/>
          </a:xfrm>
          <a:prstGeom prst="rect">
            <a:avLst/>
          </a:prstGeom>
          <a:noFill/>
        </p:spPr>
        <p:txBody>
          <a:bodyPr wrap="none" rtlCol="0">
            <a:spAutoFit/>
          </a:bodyPr>
          <a:lstStyle/>
          <a:p>
            <a:pPr algn="ctr" fontAlgn="auto">
              <a:spcBef>
                <a:spcPts val="0"/>
              </a:spcBef>
              <a:spcAft>
                <a:spcPts val="0"/>
              </a:spcAft>
            </a:pPr>
            <a:r>
              <a:rPr lang="en-US" sz="1200" dirty="0">
                <a:solidFill>
                  <a:prstClr val="black"/>
                </a:solidFill>
                <a:latin typeface="Calibri" panose="020F0502020204030204"/>
              </a:rPr>
              <a:t>IBM Blockchain</a:t>
            </a:r>
            <a:br>
              <a:rPr lang="en-US" sz="1200" dirty="0">
                <a:solidFill>
                  <a:prstClr val="black"/>
                </a:solidFill>
                <a:latin typeface="Calibri" panose="020F0502020204030204"/>
              </a:rPr>
            </a:br>
            <a:r>
              <a:rPr lang="en-US" sz="1200" dirty="0">
                <a:solidFill>
                  <a:prstClr val="black"/>
                </a:solidFill>
                <a:latin typeface="Calibri" panose="020F0502020204030204"/>
              </a:rPr>
              <a:t>Platform</a:t>
            </a:r>
          </a:p>
          <a:p>
            <a:pPr algn="ctr" fontAlgn="auto">
              <a:spcBef>
                <a:spcPts val="0"/>
              </a:spcBef>
              <a:spcAft>
                <a:spcPts val="0"/>
              </a:spcAft>
            </a:pPr>
            <a:r>
              <a:rPr lang="en-US" sz="1200" dirty="0">
                <a:solidFill>
                  <a:prstClr val="black"/>
                </a:solidFill>
                <a:latin typeface="Calibri" panose="020F0502020204030204"/>
              </a:rPr>
              <a:t>on</a:t>
            </a:r>
          </a:p>
          <a:p>
            <a:pPr algn="ctr" fontAlgn="auto">
              <a:spcBef>
                <a:spcPts val="0"/>
              </a:spcBef>
              <a:spcAft>
                <a:spcPts val="0"/>
              </a:spcAft>
            </a:pPr>
            <a:r>
              <a:rPr lang="en-US" sz="1200" dirty="0" err="1">
                <a:solidFill>
                  <a:prstClr val="black"/>
                </a:solidFill>
                <a:latin typeface="Calibri" panose="020F0502020204030204"/>
              </a:rPr>
              <a:t>LinuxONE</a:t>
            </a:r>
            <a:endParaRPr lang="en-US" sz="1200" dirty="0">
              <a:solidFill>
                <a:prstClr val="black"/>
              </a:solidFill>
              <a:latin typeface="Calibri" panose="020F0502020204030204"/>
            </a:endParaRPr>
          </a:p>
        </p:txBody>
      </p:sp>
      <p:sp>
        <p:nvSpPr>
          <p:cNvPr id="65" name="Rectangle 64">
            <a:extLst>
              <a:ext uri="{FF2B5EF4-FFF2-40B4-BE49-F238E27FC236}">
                <a16:creationId xmlns:a16="http://schemas.microsoft.com/office/drawing/2014/main" xmlns="" id="{FE7555B2-A760-0B49-B16D-CA410FE77566}"/>
              </a:ext>
            </a:extLst>
          </p:cNvPr>
          <p:cNvSpPr/>
          <p:nvPr/>
        </p:nvSpPr>
        <p:spPr>
          <a:xfrm>
            <a:off x="6805894" y="5847884"/>
            <a:ext cx="1141274" cy="248194"/>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xmlns="" id="{1AE5FD12-E3C7-1647-8E1A-8677A166DD56}"/>
              </a:ext>
            </a:extLst>
          </p:cNvPr>
          <p:cNvSpPr txBox="1"/>
          <p:nvPr/>
        </p:nvSpPr>
        <p:spPr>
          <a:xfrm>
            <a:off x="6861006" y="5833482"/>
            <a:ext cx="1031051"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Calibri" panose="020F0502020204030204"/>
              </a:rPr>
              <a:t>z/OS Connect</a:t>
            </a:r>
          </a:p>
        </p:txBody>
      </p:sp>
      <p:cxnSp>
        <p:nvCxnSpPr>
          <p:cNvPr id="67" name="Straight Arrow Connector 66">
            <a:extLst>
              <a:ext uri="{FF2B5EF4-FFF2-40B4-BE49-F238E27FC236}">
                <a16:creationId xmlns:a16="http://schemas.microsoft.com/office/drawing/2014/main" xmlns="" id="{70CD1C94-6A37-7943-A2EB-8489F11EF4A7}"/>
              </a:ext>
            </a:extLst>
          </p:cNvPr>
          <p:cNvCxnSpPr>
            <a:stCxn id="65" idx="3"/>
            <a:endCxn id="60" idx="2"/>
          </p:cNvCxnSpPr>
          <p:nvPr/>
        </p:nvCxnSpPr>
        <p:spPr>
          <a:xfrm>
            <a:off x="7947168" y="5971981"/>
            <a:ext cx="514697" cy="0"/>
          </a:xfrm>
          <a:prstGeom prst="straightConnector1">
            <a:avLst/>
          </a:prstGeom>
          <a:noFill/>
          <a:ln w="19050" cap="flat" cmpd="sng" algn="ctr">
            <a:solidFill>
              <a:sysClr val="windowText" lastClr="000000"/>
            </a:solidFill>
            <a:prstDash val="solid"/>
            <a:miter lim="800000"/>
            <a:headEnd type="triangle"/>
            <a:tailEnd type="triangle"/>
          </a:ln>
          <a:effectLst/>
        </p:spPr>
      </p:cxnSp>
      <p:cxnSp>
        <p:nvCxnSpPr>
          <p:cNvPr id="68" name="Straight Arrow Connector 67">
            <a:extLst>
              <a:ext uri="{FF2B5EF4-FFF2-40B4-BE49-F238E27FC236}">
                <a16:creationId xmlns:a16="http://schemas.microsoft.com/office/drawing/2014/main" xmlns="" id="{FAC35A58-1D39-8B4A-B312-C9F7CA1BA963}"/>
              </a:ext>
            </a:extLst>
          </p:cNvPr>
          <p:cNvCxnSpPr>
            <a:cxnSpLocks/>
            <a:stCxn id="63" idx="2"/>
            <a:endCxn id="66" idx="0"/>
          </p:cNvCxnSpPr>
          <p:nvPr/>
        </p:nvCxnSpPr>
        <p:spPr>
          <a:xfrm>
            <a:off x="7376531" y="4964728"/>
            <a:ext cx="1" cy="868754"/>
          </a:xfrm>
          <a:prstGeom prst="straightConnector1">
            <a:avLst/>
          </a:prstGeom>
          <a:noFill/>
          <a:ln w="19050" cap="flat" cmpd="sng" algn="ctr">
            <a:solidFill>
              <a:sysClr val="windowText" lastClr="000000"/>
            </a:solidFill>
            <a:prstDash val="solid"/>
            <a:miter lim="800000"/>
            <a:headEnd type="triangle"/>
            <a:tailEnd type="triangle"/>
          </a:ln>
          <a:effectLst/>
        </p:spPr>
      </p:cxnSp>
      <p:sp>
        <p:nvSpPr>
          <p:cNvPr id="69" name="Rectangle 68">
            <a:extLst>
              <a:ext uri="{FF2B5EF4-FFF2-40B4-BE49-F238E27FC236}">
                <a16:creationId xmlns:a16="http://schemas.microsoft.com/office/drawing/2014/main" xmlns="" id="{FB5935BC-E29F-C045-8A75-E1F4126CC43B}"/>
              </a:ext>
            </a:extLst>
          </p:cNvPr>
          <p:cNvSpPr/>
          <p:nvPr/>
        </p:nvSpPr>
        <p:spPr>
          <a:xfrm>
            <a:off x="3807339" y="3395571"/>
            <a:ext cx="4302823" cy="280070"/>
          </a:xfrm>
          <a:prstGeom prst="rect">
            <a:avLst/>
          </a:prstGeom>
          <a:solidFill>
            <a:srgbClr val="70AD47">
              <a:lumMod val="40000"/>
              <a:lumOff val="60000"/>
            </a:srgbClr>
          </a:solidFill>
          <a:ln w="12700" cap="flat" cmpd="sng" algn="ctr">
            <a:solidFill>
              <a:srgbClr val="4472C4">
                <a:shade val="50000"/>
              </a:srgbClr>
            </a:solidFill>
            <a:prstDash val="solid"/>
            <a:miter lim="800000"/>
          </a:ln>
          <a:effectLst/>
        </p:spPr>
        <p:txBody>
          <a:bodyPr rtlCol="0" anchor="ctr"/>
          <a:lstStyle/>
          <a:p>
            <a:pPr algn="ctr" fontAlgn="auto">
              <a:spcBef>
                <a:spcPts val="0"/>
              </a:spcBef>
              <a:spcAft>
                <a:spcPts val="0"/>
              </a:spcAft>
              <a:defRPr/>
            </a:pPr>
            <a:r>
              <a:rPr kumimoji="0" lang="en-US" sz="1200" b="0" i="0" u="none" strike="noStrike" kern="0" cap="none" spc="0" normalizeH="0" baseline="0" noProof="0">
                <a:ln>
                  <a:noFill/>
                </a:ln>
                <a:effectLst/>
                <a:uLnTx/>
                <a:uFillTx/>
                <a:latin typeface="Calibri" panose="020F0502020204030204"/>
                <a:ea typeface="+mn-ea"/>
                <a:cs typeface="+mn-cs"/>
              </a:rPr>
              <a:t>DataPower</a:t>
            </a:r>
            <a:r>
              <a:rPr lang="en-US" sz="1200" kern="0">
                <a:latin typeface="Calibri" panose="020F0502020204030204"/>
              </a:rPr>
              <a:t> – Docker</a:t>
            </a:r>
            <a:endParaRPr lang="en-US" sz="1200" kern="0">
              <a:latin typeface="Calibri"/>
              <a:cs typeface="Calibri"/>
            </a:endParaRPr>
          </a:p>
        </p:txBody>
      </p:sp>
      <p:cxnSp>
        <p:nvCxnSpPr>
          <p:cNvPr id="70" name="Straight Connector 69">
            <a:extLst>
              <a:ext uri="{FF2B5EF4-FFF2-40B4-BE49-F238E27FC236}">
                <a16:creationId xmlns:a16="http://schemas.microsoft.com/office/drawing/2014/main" xmlns="" id="{8C4A0523-67C6-E348-9523-7FAB3A8EDD87}"/>
              </a:ext>
            </a:extLst>
          </p:cNvPr>
          <p:cNvCxnSpPr>
            <a:cxnSpLocks/>
          </p:cNvCxnSpPr>
          <p:nvPr/>
        </p:nvCxnSpPr>
        <p:spPr>
          <a:xfrm>
            <a:off x="3226526" y="3258406"/>
            <a:ext cx="6067697" cy="0"/>
          </a:xfrm>
          <a:prstGeom prst="line">
            <a:avLst/>
          </a:prstGeom>
          <a:noFill/>
          <a:ln w="38100" cap="flat" cmpd="sng" algn="ctr">
            <a:solidFill>
              <a:srgbClr val="4472C4"/>
            </a:solidFill>
            <a:prstDash val="solid"/>
            <a:miter lim="800000"/>
          </a:ln>
          <a:effectLst/>
        </p:spPr>
      </p:cxnSp>
      <p:cxnSp>
        <p:nvCxnSpPr>
          <p:cNvPr id="71" name="Straight Connector 70">
            <a:extLst>
              <a:ext uri="{FF2B5EF4-FFF2-40B4-BE49-F238E27FC236}">
                <a16:creationId xmlns:a16="http://schemas.microsoft.com/office/drawing/2014/main" xmlns="" id="{D005A23E-1520-5B4C-8EEA-E3F909A0C1A6}"/>
              </a:ext>
            </a:extLst>
          </p:cNvPr>
          <p:cNvCxnSpPr>
            <a:cxnSpLocks/>
          </p:cNvCxnSpPr>
          <p:nvPr/>
        </p:nvCxnSpPr>
        <p:spPr>
          <a:xfrm>
            <a:off x="3226526" y="3796165"/>
            <a:ext cx="6067697" cy="0"/>
          </a:xfrm>
          <a:prstGeom prst="line">
            <a:avLst/>
          </a:prstGeom>
          <a:noFill/>
          <a:ln w="38100" cap="flat" cmpd="sng" algn="ctr">
            <a:solidFill>
              <a:srgbClr val="4472C4"/>
            </a:solidFill>
            <a:prstDash val="solid"/>
            <a:miter lim="800000"/>
          </a:ln>
          <a:effectLst/>
        </p:spPr>
      </p:cxnSp>
      <p:sp>
        <p:nvSpPr>
          <p:cNvPr id="72" name="Can 71">
            <a:extLst>
              <a:ext uri="{FF2B5EF4-FFF2-40B4-BE49-F238E27FC236}">
                <a16:creationId xmlns:a16="http://schemas.microsoft.com/office/drawing/2014/main" xmlns="" id="{64FD7565-A143-154C-A6AE-85A36AE6E857}"/>
              </a:ext>
            </a:extLst>
          </p:cNvPr>
          <p:cNvSpPr/>
          <p:nvPr/>
        </p:nvSpPr>
        <p:spPr>
          <a:xfrm>
            <a:off x="4269754" y="5899498"/>
            <a:ext cx="524107" cy="669073"/>
          </a:xfrm>
          <a:prstGeom prst="can">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DB</a:t>
            </a:r>
          </a:p>
        </p:txBody>
      </p:sp>
      <p:sp>
        <p:nvSpPr>
          <p:cNvPr id="73" name="TextBox 72">
            <a:extLst>
              <a:ext uri="{FF2B5EF4-FFF2-40B4-BE49-F238E27FC236}">
                <a16:creationId xmlns:a16="http://schemas.microsoft.com/office/drawing/2014/main" xmlns="" id="{8039FCAB-F55C-EA4B-B5F0-C0C72389C78E}"/>
              </a:ext>
            </a:extLst>
          </p:cNvPr>
          <p:cNvSpPr txBox="1"/>
          <p:nvPr/>
        </p:nvSpPr>
        <p:spPr>
          <a:xfrm>
            <a:off x="2282473" y="4152084"/>
            <a:ext cx="1404552" cy="646331"/>
          </a:xfrm>
          <a:prstGeom prst="rect">
            <a:avLst/>
          </a:prstGeom>
          <a:noFill/>
        </p:spPr>
        <p:txBody>
          <a:bodyPr wrap="none" rtlCol="0">
            <a:spAutoFit/>
          </a:bodyPr>
          <a:lstStyle/>
          <a:p>
            <a:pPr fontAlgn="auto">
              <a:spcBef>
                <a:spcPts val="0"/>
              </a:spcBef>
              <a:spcAft>
                <a:spcPts val="0"/>
              </a:spcAft>
            </a:pPr>
            <a:r>
              <a:rPr lang="en-US" sz="1800" dirty="0">
                <a:solidFill>
                  <a:prstClr val="black"/>
                </a:solidFill>
                <a:latin typeface="Calibri" panose="020F0502020204030204"/>
              </a:rPr>
              <a:t>HCL GSS</a:t>
            </a:r>
            <a:br>
              <a:rPr lang="en-US" sz="1800" dirty="0">
                <a:solidFill>
                  <a:prstClr val="black"/>
                </a:solidFill>
                <a:latin typeface="Calibri" panose="020F0502020204030204"/>
              </a:rPr>
            </a:br>
            <a:r>
              <a:rPr lang="en-US" sz="1800" dirty="0">
                <a:solidFill>
                  <a:prstClr val="black"/>
                </a:solidFill>
                <a:latin typeface="Calibri" panose="020F0502020204030204"/>
              </a:rPr>
              <a:t>Hybrid Cloud</a:t>
            </a:r>
          </a:p>
        </p:txBody>
      </p:sp>
      <p:sp>
        <p:nvSpPr>
          <p:cNvPr id="74" name="Rectangle 73">
            <a:extLst>
              <a:ext uri="{FF2B5EF4-FFF2-40B4-BE49-F238E27FC236}">
                <a16:creationId xmlns:a16="http://schemas.microsoft.com/office/drawing/2014/main" xmlns="" id="{4F11314B-C20C-DA4F-90D9-2D77E2935655}"/>
              </a:ext>
            </a:extLst>
          </p:cNvPr>
          <p:cNvSpPr/>
          <p:nvPr/>
        </p:nvSpPr>
        <p:spPr>
          <a:xfrm>
            <a:off x="4086451" y="4139464"/>
            <a:ext cx="1438507" cy="1193180"/>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xmlns="" id="{7100E996-280D-8349-87D2-990A7FF72BC5}"/>
              </a:ext>
            </a:extLst>
          </p:cNvPr>
          <p:cNvSpPr/>
          <p:nvPr/>
        </p:nvSpPr>
        <p:spPr>
          <a:xfrm>
            <a:off x="3945362" y="4291864"/>
            <a:ext cx="1438507" cy="1193180"/>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xmlns="" id="{03356FF1-106B-1F4B-9F8D-0C63808FD724}"/>
              </a:ext>
            </a:extLst>
          </p:cNvPr>
          <p:cNvSpPr/>
          <p:nvPr/>
        </p:nvSpPr>
        <p:spPr>
          <a:xfrm>
            <a:off x="3792962" y="4444264"/>
            <a:ext cx="1438507" cy="1193180"/>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ounded Rectangle 76">
            <a:extLst>
              <a:ext uri="{FF2B5EF4-FFF2-40B4-BE49-F238E27FC236}">
                <a16:creationId xmlns:a16="http://schemas.microsoft.com/office/drawing/2014/main" xmlns="" id="{BCE5354D-69C6-D94B-95FC-B65029409782}"/>
              </a:ext>
            </a:extLst>
          </p:cNvPr>
          <p:cNvSpPr/>
          <p:nvPr/>
        </p:nvSpPr>
        <p:spPr>
          <a:xfrm>
            <a:off x="3919089" y="4587800"/>
            <a:ext cx="1226634" cy="896628"/>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xmlns="" id="{E78C826E-4621-4D4D-A0FF-26F7CE52BA4C}"/>
              </a:ext>
            </a:extLst>
          </p:cNvPr>
          <p:cNvSpPr txBox="1"/>
          <p:nvPr/>
        </p:nvSpPr>
        <p:spPr>
          <a:xfrm>
            <a:off x="4031433" y="4620615"/>
            <a:ext cx="992960" cy="830997"/>
          </a:xfrm>
          <a:prstGeom prst="rect">
            <a:avLst/>
          </a:prstGeom>
          <a:solidFill>
            <a:sysClr val="window" lastClr="FFFFFF"/>
          </a:solidFill>
        </p:spPr>
        <p:txBody>
          <a:bodyPr wrap="non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IBM Blockchain</a:t>
            </a:r>
            <a:br>
              <a:rPr kumimoji="0" lang="en-US" sz="1200" b="0" i="0" u="none" strike="noStrike" kern="0" cap="none" spc="0" normalizeH="0" baseline="0" noProof="0" dirty="0">
                <a:ln>
                  <a:noFill/>
                </a:ln>
                <a:solidFill>
                  <a:prstClr val="black"/>
                </a:solidFill>
                <a:effectLst/>
                <a:uLnTx/>
                <a:uFillTx/>
                <a:latin typeface="Calibri" panose="020F0502020204030204"/>
              </a:rPr>
            </a:br>
            <a:r>
              <a:rPr kumimoji="0" lang="en-US" sz="1200" b="0" i="0" u="none" strike="noStrike" kern="0" cap="none" spc="0" normalizeH="0" baseline="0" noProof="0" dirty="0">
                <a:ln>
                  <a:noFill/>
                </a:ln>
                <a:solidFill>
                  <a:prstClr val="black"/>
                </a:solidFill>
                <a:effectLst/>
                <a:uLnTx/>
                <a:uFillTx/>
                <a:latin typeface="Calibri" panose="020F0502020204030204"/>
              </a:rPr>
              <a:t>Platform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Linux VM:s</a:t>
            </a:r>
          </a:p>
        </p:txBody>
      </p:sp>
      <p:sp>
        <p:nvSpPr>
          <p:cNvPr id="79" name="TextBox 78">
            <a:extLst>
              <a:ext uri="{FF2B5EF4-FFF2-40B4-BE49-F238E27FC236}">
                <a16:creationId xmlns:a16="http://schemas.microsoft.com/office/drawing/2014/main" xmlns="" id="{4DDB527E-FA96-6A44-851B-03DECA216F33}"/>
              </a:ext>
            </a:extLst>
          </p:cNvPr>
          <p:cNvSpPr txBox="1"/>
          <p:nvPr/>
        </p:nvSpPr>
        <p:spPr>
          <a:xfrm>
            <a:off x="8283696" y="4152084"/>
            <a:ext cx="1382430" cy="646331"/>
          </a:xfrm>
          <a:prstGeom prst="rect">
            <a:avLst/>
          </a:prstGeom>
          <a:noFill/>
        </p:spPr>
        <p:txBody>
          <a:bodyPr wrap="none" rtlCol="0">
            <a:spAutoFit/>
          </a:bodyPr>
          <a:lstStyle/>
          <a:p>
            <a:pPr fontAlgn="auto">
              <a:spcBef>
                <a:spcPts val="0"/>
              </a:spcBef>
              <a:spcAft>
                <a:spcPts val="0"/>
              </a:spcAft>
            </a:pPr>
            <a:r>
              <a:rPr lang="en-US" sz="1800" dirty="0">
                <a:solidFill>
                  <a:prstClr val="black"/>
                </a:solidFill>
                <a:latin typeface="Calibri" panose="020F0502020204030204"/>
              </a:rPr>
              <a:t>HCL GSS</a:t>
            </a:r>
            <a:br>
              <a:rPr lang="en-US" sz="1800" dirty="0">
                <a:solidFill>
                  <a:prstClr val="black"/>
                </a:solidFill>
                <a:latin typeface="Calibri" panose="020F0502020204030204"/>
              </a:rPr>
            </a:br>
            <a:r>
              <a:rPr lang="en-US" sz="1800" dirty="0">
                <a:solidFill>
                  <a:prstClr val="black"/>
                </a:solidFill>
                <a:latin typeface="Calibri" panose="020F0502020204030204"/>
              </a:rPr>
              <a:t>Z Mainframe</a:t>
            </a:r>
          </a:p>
        </p:txBody>
      </p:sp>
      <p:cxnSp>
        <p:nvCxnSpPr>
          <p:cNvPr id="80" name="Straight Arrow Connector 79">
            <a:extLst>
              <a:ext uri="{FF2B5EF4-FFF2-40B4-BE49-F238E27FC236}">
                <a16:creationId xmlns:a16="http://schemas.microsoft.com/office/drawing/2014/main" xmlns="" id="{80E8902C-CD1C-D842-B6A5-C3B4671C5B05}"/>
              </a:ext>
            </a:extLst>
          </p:cNvPr>
          <p:cNvCxnSpPr>
            <a:cxnSpLocks/>
            <a:stCxn id="77" idx="2"/>
            <a:endCxn id="72" idx="1"/>
          </p:cNvCxnSpPr>
          <p:nvPr/>
        </p:nvCxnSpPr>
        <p:spPr>
          <a:xfrm flipH="1">
            <a:off x="4531808" y="5484428"/>
            <a:ext cx="598" cy="415070"/>
          </a:xfrm>
          <a:prstGeom prst="straightConnector1">
            <a:avLst/>
          </a:prstGeom>
          <a:noFill/>
          <a:ln w="19050" cap="flat" cmpd="sng" algn="ctr">
            <a:solidFill>
              <a:sysClr val="windowText" lastClr="000000"/>
            </a:solidFill>
            <a:prstDash val="solid"/>
            <a:miter lim="800000"/>
            <a:headEnd type="triangle"/>
            <a:tailEnd type="triangle"/>
          </a:ln>
          <a:effectLst/>
        </p:spPr>
      </p:cxnSp>
      <p:cxnSp>
        <p:nvCxnSpPr>
          <p:cNvPr id="81" name="Straight Arrow Connector 80">
            <a:extLst>
              <a:ext uri="{FF2B5EF4-FFF2-40B4-BE49-F238E27FC236}">
                <a16:creationId xmlns:a16="http://schemas.microsoft.com/office/drawing/2014/main" xmlns="" id="{A7E10B71-5034-F442-921A-87D3F11068D8}"/>
              </a:ext>
            </a:extLst>
          </p:cNvPr>
          <p:cNvCxnSpPr>
            <a:cxnSpLocks/>
            <a:endCxn id="78" idx="0"/>
          </p:cNvCxnSpPr>
          <p:nvPr/>
        </p:nvCxnSpPr>
        <p:spPr>
          <a:xfrm>
            <a:off x="4527913" y="3675641"/>
            <a:ext cx="0" cy="944974"/>
          </a:xfrm>
          <a:prstGeom prst="straightConnector1">
            <a:avLst/>
          </a:prstGeom>
          <a:noFill/>
          <a:ln w="19050" cap="flat" cmpd="sng" algn="ctr">
            <a:solidFill>
              <a:sysClr val="windowText" lastClr="000000"/>
            </a:solidFill>
            <a:prstDash val="solid"/>
            <a:miter lim="800000"/>
            <a:headEnd type="triangle"/>
            <a:tailEnd type="triangle"/>
          </a:ln>
          <a:effectLst/>
        </p:spPr>
      </p:cxnSp>
      <p:cxnSp>
        <p:nvCxnSpPr>
          <p:cNvPr id="82" name="Straight Arrow Connector 81">
            <a:extLst>
              <a:ext uri="{FF2B5EF4-FFF2-40B4-BE49-F238E27FC236}">
                <a16:creationId xmlns:a16="http://schemas.microsoft.com/office/drawing/2014/main" xmlns="" id="{1809C404-ABF4-734E-A0D4-C7A8CC012517}"/>
              </a:ext>
            </a:extLst>
          </p:cNvPr>
          <p:cNvCxnSpPr>
            <a:cxnSpLocks/>
            <a:endCxn id="63" idx="0"/>
          </p:cNvCxnSpPr>
          <p:nvPr/>
        </p:nvCxnSpPr>
        <p:spPr>
          <a:xfrm>
            <a:off x="7376531" y="3675641"/>
            <a:ext cx="0" cy="392459"/>
          </a:xfrm>
          <a:prstGeom prst="straightConnector1">
            <a:avLst/>
          </a:prstGeom>
          <a:noFill/>
          <a:ln w="19050" cap="flat" cmpd="sng" algn="ctr">
            <a:solidFill>
              <a:sysClr val="windowText" lastClr="000000"/>
            </a:solidFill>
            <a:prstDash val="solid"/>
            <a:miter lim="800000"/>
            <a:headEnd type="triangle"/>
            <a:tailEnd type="triangle"/>
          </a:ln>
          <a:effectLst/>
        </p:spPr>
      </p:cxnSp>
      <p:sp>
        <p:nvSpPr>
          <p:cNvPr id="83" name="TextBox 82">
            <a:extLst>
              <a:ext uri="{FF2B5EF4-FFF2-40B4-BE49-F238E27FC236}">
                <a16:creationId xmlns:a16="http://schemas.microsoft.com/office/drawing/2014/main" xmlns="" id="{BD6A4600-68A1-A943-8DE3-CB58B23DDAFE}"/>
              </a:ext>
            </a:extLst>
          </p:cNvPr>
          <p:cNvSpPr txBox="1"/>
          <p:nvPr/>
        </p:nvSpPr>
        <p:spPr>
          <a:xfrm>
            <a:off x="7184996" y="2709593"/>
            <a:ext cx="3236207" cy="369332"/>
          </a:xfrm>
          <a:prstGeom prst="rect">
            <a:avLst/>
          </a:prstGeom>
          <a:noFill/>
        </p:spPr>
        <p:txBody>
          <a:bodyPr wrap="none" rtlCol="0">
            <a:spAutoFit/>
          </a:bodyPr>
          <a:lstStyle/>
          <a:p>
            <a:pPr fontAlgn="auto">
              <a:spcBef>
                <a:spcPts val="0"/>
              </a:spcBef>
              <a:spcAft>
                <a:spcPts val="0"/>
              </a:spcAft>
            </a:pPr>
            <a:r>
              <a:rPr lang="en-US" sz="1800" dirty="0">
                <a:solidFill>
                  <a:prstClr val="black"/>
                </a:solidFill>
                <a:latin typeface="Calibri" panose="020F0502020204030204"/>
              </a:rPr>
              <a:t>HCL GSS Blockchain Business API</a:t>
            </a:r>
          </a:p>
        </p:txBody>
      </p:sp>
      <p:grpSp>
        <p:nvGrpSpPr>
          <p:cNvPr id="84" name="Group 83">
            <a:extLst>
              <a:ext uri="{FF2B5EF4-FFF2-40B4-BE49-F238E27FC236}">
                <a16:creationId xmlns:a16="http://schemas.microsoft.com/office/drawing/2014/main" xmlns="" id="{16A67B85-E866-5A41-B4A0-C1310B0227C1}"/>
              </a:ext>
            </a:extLst>
          </p:cNvPr>
          <p:cNvGrpSpPr/>
          <p:nvPr/>
        </p:nvGrpSpPr>
        <p:grpSpPr>
          <a:xfrm>
            <a:off x="5417896" y="2831578"/>
            <a:ext cx="1052953" cy="563993"/>
            <a:chOff x="4793861" y="2518225"/>
            <a:chExt cx="1052953" cy="563993"/>
          </a:xfrm>
        </p:grpSpPr>
        <p:grpSp>
          <p:nvGrpSpPr>
            <p:cNvPr id="85" name="Group 84">
              <a:extLst>
                <a:ext uri="{FF2B5EF4-FFF2-40B4-BE49-F238E27FC236}">
                  <a16:creationId xmlns:a16="http://schemas.microsoft.com/office/drawing/2014/main" xmlns="" id="{42058A04-779D-2540-AD40-B1C154EFDCEB}"/>
                </a:ext>
              </a:extLst>
            </p:cNvPr>
            <p:cNvGrpSpPr/>
            <p:nvPr/>
          </p:nvGrpSpPr>
          <p:grpSpPr>
            <a:xfrm>
              <a:off x="4793861" y="2518225"/>
              <a:ext cx="138587" cy="563993"/>
              <a:chOff x="4793861" y="2518225"/>
              <a:chExt cx="138587" cy="563993"/>
            </a:xfrm>
          </p:grpSpPr>
          <p:sp>
            <p:nvSpPr>
              <p:cNvPr id="95" name="Oval 94">
                <a:extLst>
                  <a:ext uri="{FF2B5EF4-FFF2-40B4-BE49-F238E27FC236}">
                    <a16:creationId xmlns:a16="http://schemas.microsoft.com/office/drawing/2014/main" xmlns="" id="{B9FD6049-5D71-B245-A8CE-21B8832603E4}"/>
                  </a:ext>
                </a:extLst>
              </p:cNvPr>
              <p:cNvSpPr/>
              <p:nvPr/>
            </p:nvSpPr>
            <p:spPr>
              <a:xfrm>
                <a:off x="4793861" y="2518225"/>
                <a:ext cx="138587" cy="13858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xmlns="" id="{E39E8AF9-5E2F-E24B-939A-00969CA8C658}"/>
                  </a:ext>
                </a:extLst>
              </p:cNvPr>
              <p:cNvCxnSpPr>
                <a:cxnSpLocks/>
                <a:stCxn id="95" idx="4"/>
              </p:cNvCxnSpPr>
              <p:nvPr/>
            </p:nvCxnSpPr>
            <p:spPr>
              <a:xfrm>
                <a:off x="4863155" y="2656812"/>
                <a:ext cx="0" cy="425406"/>
              </a:xfrm>
              <a:prstGeom prst="line">
                <a:avLst/>
              </a:prstGeom>
              <a:noFill/>
              <a:ln w="19050" cap="flat" cmpd="sng" algn="ctr">
                <a:solidFill>
                  <a:srgbClr val="4472C4"/>
                </a:solidFill>
                <a:prstDash val="solid"/>
                <a:miter lim="800000"/>
              </a:ln>
              <a:effectLst/>
            </p:spPr>
          </p:cxnSp>
        </p:grpSp>
        <p:grpSp>
          <p:nvGrpSpPr>
            <p:cNvPr id="86" name="Group 85">
              <a:extLst>
                <a:ext uri="{FF2B5EF4-FFF2-40B4-BE49-F238E27FC236}">
                  <a16:creationId xmlns:a16="http://schemas.microsoft.com/office/drawing/2014/main" xmlns="" id="{9DC28836-71B1-AF41-A1DD-B5CE89E459A8}"/>
                </a:ext>
              </a:extLst>
            </p:cNvPr>
            <p:cNvGrpSpPr/>
            <p:nvPr/>
          </p:nvGrpSpPr>
          <p:grpSpPr>
            <a:xfrm>
              <a:off x="5098650" y="2518225"/>
              <a:ext cx="138587" cy="563993"/>
              <a:chOff x="4793861" y="2518225"/>
              <a:chExt cx="138587" cy="563993"/>
            </a:xfrm>
          </p:grpSpPr>
          <p:sp>
            <p:nvSpPr>
              <p:cNvPr id="93" name="Oval 92">
                <a:extLst>
                  <a:ext uri="{FF2B5EF4-FFF2-40B4-BE49-F238E27FC236}">
                    <a16:creationId xmlns:a16="http://schemas.microsoft.com/office/drawing/2014/main" xmlns="" id="{4CDB3929-66AF-A546-84EF-E82E391C9F5A}"/>
                  </a:ext>
                </a:extLst>
              </p:cNvPr>
              <p:cNvSpPr/>
              <p:nvPr/>
            </p:nvSpPr>
            <p:spPr>
              <a:xfrm>
                <a:off x="4793861" y="2518225"/>
                <a:ext cx="138587" cy="13858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4" name="Straight Connector 93">
                <a:extLst>
                  <a:ext uri="{FF2B5EF4-FFF2-40B4-BE49-F238E27FC236}">
                    <a16:creationId xmlns:a16="http://schemas.microsoft.com/office/drawing/2014/main" xmlns="" id="{E941FF7F-A524-2D4F-ABC2-108420DD8147}"/>
                  </a:ext>
                </a:extLst>
              </p:cNvPr>
              <p:cNvCxnSpPr>
                <a:cxnSpLocks/>
                <a:stCxn id="93" idx="4"/>
              </p:cNvCxnSpPr>
              <p:nvPr/>
            </p:nvCxnSpPr>
            <p:spPr>
              <a:xfrm>
                <a:off x="4863155" y="2656812"/>
                <a:ext cx="0" cy="425406"/>
              </a:xfrm>
              <a:prstGeom prst="line">
                <a:avLst/>
              </a:prstGeom>
              <a:noFill/>
              <a:ln w="19050" cap="flat" cmpd="sng" algn="ctr">
                <a:solidFill>
                  <a:srgbClr val="4472C4"/>
                </a:solidFill>
                <a:prstDash val="solid"/>
                <a:miter lim="800000"/>
              </a:ln>
              <a:effectLst/>
            </p:spPr>
          </p:cxnSp>
        </p:grpSp>
        <p:grpSp>
          <p:nvGrpSpPr>
            <p:cNvPr id="87" name="Group 86">
              <a:extLst>
                <a:ext uri="{FF2B5EF4-FFF2-40B4-BE49-F238E27FC236}">
                  <a16:creationId xmlns:a16="http://schemas.microsoft.com/office/drawing/2014/main" xmlns="" id="{29A80A8E-DC47-4342-8DF4-1D9CCA4A542A}"/>
                </a:ext>
              </a:extLst>
            </p:cNvPr>
            <p:cNvGrpSpPr/>
            <p:nvPr/>
          </p:nvGrpSpPr>
          <p:grpSpPr>
            <a:xfrm>
              <a:off x="5403439" y="2518225"/>
              <a:ext cx="138587" cy="563993"/>
              <a:chOff x="4793861" y="2518225"/>
              <a:chExt cx="138587" cy="563993"/>
            </a:xfrm>
          </p:grpSpPr>
          <p:sp>
            <p:nvSpPr>
              <p:cNvPr id="91" name="Oval 90">
                <a:extLst>
                  <a:ext uri="{FF2B5EF4-FFF2-40B4-BE49-F238E27FC236}">
                    <a16:creationId xmlns:a16="http://schemas.microsoft.com/office/drawing/2014/main" xmlns="" id="{57BB78A0-705B-C846-9EE3-64F1C56F14EE}"/>
                  </a:ext>
                </a:extLst>
              </p:cNvPr>
              <p:cNvSpPr/>
              <p:nvPr/>
            </p:nvSpPr>
            <p:spPr>
              <a:xfrm>
                <a:off x="4793861" y="2518225"/>
                <a:ext cx="138587" cy="13858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2" name="Straight Connector 91">
                <a:extLst>
                  <a:ext uri="{FF2B5EF4-FFF2-40B4-BE49-F238E27FC236}">
                    <a16:creationId xmlns:a16="http://schemas.microsoft.com/office/drawing/2014/main" xmlns="" id="{1C1738CB-C914-034F-8A4F-424B3DE4C072}"/>
                  </a:ext>
                </a:extLst>
              </p:cNvPr>
              <p:cNvCxnSpPr>
                <a:cxnSpLocks/>
                <a:stCxn id="91" idx="4"/>
              </p:cNvCxnSpPr>
              <p:nvPr/>
            </p:nvCxnSpPr>
            <p:spPr>
              <a:xfrm>
                <a:off x="4863155" y="2656812"/>
                <a:ext cx="0" cy="425406"/>
              </a:xfrm>
              <a:prstGeom prst="line">
                <a:avLst/>
              </a:prstGeom>
              <a:noFill/>
              <a:ln w="19050" cap="flat" cmpd="sng" algn="ctr">
                <a:solidFill>
                  <a:srgbClr val="4472C4"/>
                </a:solidFill>
                <a:prstDash val="solid"/>
                <a:miter lim="800000"/>
              </a:ln>
              <a:effectLst/>
            </p:spPr>
          </p:cxnSp>
        </p:grpSp>
        <p:grpSp>
          <p:nvGrpSpPr>
            <p:cNvPr id="88" name="Group 87">
              <a:extLst>
                <a:ext uri="{FF2B5EF4-FFF2-40B4-BE49-F238E27FC236}">
                  <a16:creationId xmlns:a16="http://schemas.microsoft.com/office/drawing/2014/main" xmlns="" id="{36CA5913-DDE0-464E-A014-372B0DF914FA}"/>
                </a:ext>
              </a:extLst>
            </p:cNvPr>
            <p:cNvGrpSpPr/>
            <p:nvPr/>
          </p:nvGrpSpPr>
          <p:grpSpPr>
            <a:xfrm>
              <a:off x="5708227" y="2518225"/>
              <a:ext cx="138587" cy="563993"/>
              <a:chOff x="4793861" y="2518225"/>
              <a:chExt cx="138587" cy="563993"/>
            </a:xfrm>
          </p:grpSpPr>
          <p:sp>
            <p:nvSpPr>
              <p:cNvPr id="89" name="Oval 88">
                <a:extLst>
                  <a:ext uri="{FF2B5EF4-FFF2-40B4-BE49-F238E27FC236}">
                    <a16:creationId xmlns:a16="http://schemas.microsoft.com/office/drawing/2014/main" xmlns="" id="{D44F2D07-091C-0940-9101-92DD96E632DE}"/>
                  </a:ext>
                </a:extLst>
              </p:cNvPr>
              <p:cNvSpPr/>
              <p:nvPr/>
            </p:nvSpPr>
            <p:spPr>
              <a:xfrm>
                <a:off x="4793861" y="2518225"/>
                <a:ext cx="138587" cy="13858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0" name="Straight Connector 89">
                <a:extLst>
                  <a:ext uri="{FF2B5EF4-FFF2-40B4-BE49-F238E27FC236}">
                    <a16:creationId xmlns:a16="http://schemas.microsoft.com/office/drawing/2014/main" xmlns="" id="{D9518143-BD30-8C40-9A84-D7927DA2EE81}"/>
                  </a:ext>
                </a:extLst>
              </p:cNvPr>
              <p:cNvCxnSpPr>
                <a:cxnSpLocks/>
                <a:stCxn id="89" idx="4"/>
              </p:cNvCxnSpPr>
              <p:nvPr/>
            </p:nvCxnSpPr>
            <p:spPr>
              <a:xfrm>
                <a:off x="4863155" y="2656812"/>
                <a:ext cx="0" cy="425406"/>
              </a:xfrm>
              <a:prstGeom prst="line">
                <a:avLst/>
              </a:prstGeom>
              <a:noFill/>
              <a:ln w="19050" cap="flat" cmpd="sng" algn="ctr">
                <a:solidFill>
                  <a:srgbClr val="4472C4"/>
                </a:solidFill>
                <a:prstDash val="solid"/>
                <a:miter lim="800000"/>
              </a:ln>
              <a:effectLst/>
            </p:spPr>
          </p:cxnSp>
        </p:grpSp>
      </p:grpSp>
      <p:sp>
        <p:nvSpPr>
          <p:cNvPr id="97" name="TextBox 96">
            <a:extLst>
              <a:ext uri="{FF2B5EF4-FFF2-40B4-BE49-F238E27FC236}">
                <a16:creationId xmlns:a16="http://schemas.microsoft.com/office/drawing/2014/main" xmlns="" id="{33DF1B83-E473-5345-BBF5-2CB466C230CF}"/>
              </a:ext>
            </a:extLst>
          </p:cNvPr>
          <p:cNvSpPr txBox="1"/>
          <p:nvPr/>
        </p:nvSpPr>
        <p:spPr>
          <a:xfrm>
            <a:off x="9363517" y="3125067"/>
            <a:ext cx="513282" cy="215444"/>
          </a:xfrm>
          <a:prstGeom prst="rect">
            <a:avLst/>
          </a:prstGeom>
          <a:noFill/>
        </p:spPr>
        <p:txBody>
          <a:bodyPr wrap="none" rtlCol="0">
            <a:spAutoFit/>
          </a:bodyPr>
          <a:lstStyle/>
          <a:p>
            <a:pPr fontAlgn="auto">
              <a:spcBef>
                <a:spcPts val="0"/>
              </a:spcBef>
              <a:spcAft>
                <a:spcPts val="0"/>
              </a:spcAft>
            </a:pPr>
            <a:r>
              <a:rPr lang="en-US" sz="800" dirty="0">
                <a:solidFill>
                  <a:prstClr val="black"/>
                </a:solidFill>
                <a:latin typeface="Calibri" panose="020F0502020204030204"/>
              </a:rPr>
              <a:t>Firewall</a:t>
            </a:r>
          </a:p>
        </p:txBody>
      </p:sp>
      <p:sp>
        <p:nvSpPr>
          <p:cNvPr id="98" name="TextBox 97">
            <a:extLst>
              <a:ext uri="{FF2B5EF4-FFF2-40B4-BE49-F238E27FC236}">
                <a16:creationId xmlns:a16="http://schemas.microsoft.com/office/drawing/2014/main" xmlns="" id="{69BCA089-B8AD-9642-9453-CBFF175B429E}"/>
              </a:ext>
            </a:extLst>
          </p:cNvPr>
          <p:cNvSpPr txBox="1"/>
          <p:nvPr/>
        </p:nvSpPr>
        <p:spPr>
          <a:xfrm>
            <a:off x="9363517" y="3661896"/>
            <a:ext cx="513282" cy="215444"/>
          </a:xfrm>
          <a:prstGeom prst="rect">
            <a:avLst/>
          </a:prstGeom>
          <a:noFill/>
        </p:spPr>
        <p:txBody>
          <a:bodyPr wrap="none" rtlCol="0">
            <a:spAutoFit/>
          </a:bodyPr>
          <a:lstStyle/>
          <a:p>
            <a:pPr fontAlgn="auto">
              <a:spcBef>
                <a:spcPts val="0"/>
              </a:spcBef>
              <a:spcAft>
                <a:spcPts val="0"/>
              </a:spcAft>
            </a:pPr>
            <a:r>
              <a:rPr lang="en-US" sz="800" dirty="0">
                <a:solidFill>
                  <a:prstClr val="black"/>
                </a:solidFill>
                <a:latin typeface="Calibri" panose="020F0502020204030204"/>
              </a:rPr>
              <a:t>Firewall</a:t>
            </a:r>
          </a:p>
        </p:txBody>
      </p:sp>
      <p:grpSp>
        <p:nvGrpSpPr>
          <p:cNvPr id="99" name="Group 98">
            <a:extLst>
              <a:ext uri="{FF2B5EF4-FFF2-40B4-BE49-F238E27FC236}">
                <a16:creationId xmlns:a16="http://schemas.microsoft.com/office/drawing/2014/main" xmlns="" id="{62C01881-3EEC-3442-9F0C-91CB9147D6DA}"/>
              </a:ext>
            </a:extLst>
          </p:cNvPr>
          <p:cNvGrpSpPr/>
          <p:nvPr/>
        </p:nvGrpSpPr>
        <p:grpSpPr>
          <a:xfrm>
            <a:off x="919096" y="1219200"/>
            <a:ext cx="1969835" cy="705229"/>
            <a:chOff x="919096" y="910260"/>
            <a:chExt cx="1969835" cy="705229"/>
          </a:xfrm>
        </p:grpSpPr>
        <p:pic>
          <p:nvPicPr>
            <p:cNvPr id="100" name="Picture 99">
              <a:extLst>
                <a:ext uri="{FF2B5EF4-FFF2-40B4-BE49-F238E27FC236}">
                  <a16:creationId xmlns:a16="http://schemas.microsoft.com/office/drawing/2014/main" xmlns="" id="{51617A5A-D0FA-8B4E-AC2A-3677F1FAF4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8399" y="1209131"/>
              <a:ext cx="1211229" cy="406358"/>
            </a:xfrm>
            <a:prstGeom prst="rect">
              <a:avLst/>
            </a:prstGeom>
          </p:spPr>
        </p:pic>
        <p:sp>
          <p:nvSpPr>
            <p:cNvPr id="101" name="TextBox 100">
              <a:extLst>
                <a:ext uri="{FF2B5EF4-FFF2-40B4-BE49-F238E27FC236}">
                  <a16:creationId xmlns:a16="http://schemas.microsoft.com/office/drawing/2014/main" xmlns="" id="{592024DE-BB54-3440-BAAD-2E636B747E80}"/>
                </a:ext>
              </a:extLst>
            </p:cNvPr>
            <p:cNvSpPr txBox="1"/>
            <p:nvPr/>
          </p:nvSpPr>
          <p:spPr>
            <a:xfrm>
              <a:off x="919096" y="910260"/>
              <a:ext cx="1969835"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Calibri" panose="020F0502020204030204"/>
                </a:rPr>
                <a:t>Company X business process</a:t>
              </a:r>
            </a:p>
          </p:txBody>
        </p:sp>
      </p:grpSp>
      <p:grpSp>
        <p:nvGrpSpPr>
          <p:cNvPr id="102" name="Group 101">
            <a:extLst>
              <a:ext uri="{FF2B5EF4-FFF2-40B4-BE49-F238E27FC236}">
                <a16:creationId xmlns:a16="http://schemas.microsoft.com/office/drawing/2014/main" xmlns="" id="{07DF62D1-56D6-4047-A367-496DE2A6235E}"/>
              </a:ext>
            </a:extLst>
          </p:cNvPr>
          <p:cNvGrpSpPr/>
          <p:nvPr/>
        </p:nvGrpSpPr>
        <p:grpSpPr>
          <a:xfrm>
            <a:off x="2995232" y="1219200"/>
            <a:ext cx="1969835" cy="705229"/>
            <a:chOff x="919096" y="910260"/>
            <a:chExt cx="1969835" cy="705229"/>
          </a:xfrm>
        </p:grpSpPr>
        <p:pic>
          <p:nvPicPr>
            <p:cNvPr id="103" name="Picture 102">
              <a:extLst>
                <a:ext uri="{FF2B5EF4-FFF2-40B4-BE49-F238E27FC236}">
                  <a16:creationId xmlns:a16="http://schemas.microsoft.com/office/drawing/2014/main" xmlns="" id="{0FA82322-CC21-DD4C-90C7-96170CF4C8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8399" y="1209131"/>
              <a:ext cx="1211229" cy="406358"/>
            </a:xfrm>
            <a:prstGeom prst="rect">
              <a:avLst/>
            </a:prstGeom>
          </p:spPr>
        </p:pic>
        <p:sp>
          <p:nvSpPr>
            <p:cNvPr id="104" name="TextBox 103">
              <a:extLst>
                <a:ext uri="{FF2B5EF4-FFF2-40B4-BE49-F238E27FC236}">
                  <a16:creationId xmlns:a16="http://schemas.microsoft.com/office/drawing/2014/main" xmlns="" id="{FB081AE4-FAE4-1C41-8B09-F018DD10B0C2}"/>
                </a:ext>
              </a:extLst>
            </p:cNvPr>
            <p:cNvSpPr txBox="1"/>
            <p:nvPr/>
          </p:nvSpPr>
          <p:spPr>
            <a:xfrm>
              <a:off x="919096" y="910260"/>
              <a:ext cx="1969835"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Calibri" panose="020F0502020204030204"/>
                </a:rPr>
                <a:t>Company Y business process</a:t>
              </a:r>
            </a:p>
          </p:txBody>
        </p:sp>
      </p:grpSp>
      <p:grpSp>
        <p:nvGrpSpPr>
          <p:cNvPr id="105" name="Group 104">
            <a:extLst>
              <a:ext uri="{FF2B5EF4-FFF2-40B4-BE49-F238E27FC236}">
                <a16:creationId xmlns:a16="http://schemas.microsoft.com/office/drawing/2014/main" xmlns="" id="{F0E08262-DB00-3B40-996E-E18CC6C77909}"/>
              </a:ext>
            </a:extLst>
          </p:cNvPr>
          <p:cNvGrpSpPr/>
          <p:nvPr/>
        </p:nvGrpSpPr>
        <p:grpSpPr>
          <a:xfrm>
            <a:off x="5110554" y="1219200"/>
            <a:ext cx="1969835" cy="705229"/>
            <a:chOff x="919096" y="910260"/>
            <a:chExt cx="1969835" cy="705229"/>
          </a:xfrm>
        </p:grpSpPr>
        <p:pic>
          <p:nvPicPr>
            <p:cNvPr id="106" name="Picture 105">
              <a:extLst>
                <a:ext uri="{FF2B5EF4-FFF2-40B4-BE49-F238E27FC236}">
                  <a16:creationId xmlns:a16="http://schemas.microsoft.com/office/drawing/2014/main" xmlns="" id="{239928D5-35BF-F74C-8430-40186AA3F36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8399" y="1209131"/>
              <a:ext cx="1211229" cy="406358"/>
            </a:xfrm>
            <a:prstGeom prst="rect">
              <a:avLst/>
            </a:prstGeom>
          </p:spPr>
        </p:pic>
        <p:sp>
          <p:nvSpPr>
            <p:cNvPr id="107" name="TextBox 106">
              <a:extLst>
                <a:ext uri="{FF2B5EF4-FFF2-40B4-BE49-F238E27FC236}">
                  <a16:creationId xmlns:a16="http://schemas.microsoft.com/office/drawing/2014/main" xmlns="" id="{6DFE0100-6F84-B940-8468-CFB6185FAC9F}"/>
                </a:ext>
              </a:extLst>
            </p:cNvPr>
            <p:cNvSpPr txBox="1"/>
            <p:nvPr/>
          </p:nvSpPr>
          <p:spPr>
            <a:xfrm>
              <a:off x="919096" y="910260"/>
              <a:ext cx="1969835"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Calibri" panose="020F0502020204030204"/>
                </a:rPr>
                <a:t>Company Z business process</a:t>
              </a:r>
            </a:p>
          </p:txBody>
        </p:sp>
      </p:grpSp>
      <p:pic>
        <p:nvPicPr>
          <p:cNvPr id="109" name="Picture 108">
            <a:extLst>
              <a:ext uri="{FF2B5EF4-FFF2-40B4-BE49-F238E27FC236}">
                <a16:creationId xmlns:a16="http://schemas.microsoft.com/office/drawing/2014/main" xmlns="" id="{7908D582-4EBF-304A-8028-208B827743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06603" y="1446455"/>
            <a:ext cx="870536" cy="292058"/>
          </a:xfrm>
          <a:prstGeom prst="rect">
            <a:avLst/>
          </a:prstGeom>
        </p:spPr>
      </p:pic>
      <p:cxnSp>
        <p:nvCxnSpPr>
          <p:cNvPr id="111" name="Elbow Connector 110">
            <a:extLst>
              <a:ext uri="{FF2B5EF4-FFF2-40B4-BE49-F238E27FC236}">
                <a16:creationId xmlns:a16="http://schemas.microsoft.com/office/drawing/2014/main" xmlns="" id="{945EA7B0-058C-884D-BB65-73902324314A}"/>
              </a:ext>
            </a:extLst>
          </p:cNvPr>
          <p:cNvCxnSpPr>
            <a:cxnSpLocks/>
            <a:stCxn id="100" idx="2"/>
            <a:endCxn id="95" idx="0"/>
          </p:cNvCxnSpPr>
          <p:nvPr/>
        </p:nvCxnSpPr>
        <p:spPr>
          <a:xfrm rot="16200000" flipH="1">
            <a:off x="3242028" y="586415"/>
            <a:ext cx="907149" cy="3583176"/>
          </a:xfrm>
          <a:prstGeom prst="bentConnector3">
            <a:avLst>
              <a:gd name="adj1" fmla="val 71600"/>
            </a:avLst>
          </a:prstGeom>
          <a:noFill/>
          <a:ln w="6350" cap="flat" cmpd="sng" algn="ctr">
            <a:solidFill>
              <a:srgbClr val="4472C4"/>
            </a:solidFill>
            <a:prstDash val="solid"/>
            <a:miter lim="800000"/>
            <a:headEnd type="triangle"/>
            <a:tailEnd type="triangle"/>
          </a:ln>
          <a:effectLst/>
        </p:spPr>
      </p:cxnSp>
      <p:cxnSp>
        <p:nvCxnSpPr>
          <p:cNvPr id="112" name="Elbow Connector 111">
            <a:extLst>
              <a:ext uri="{FF2B5EF4-FFF2-40B4-BE49-F238E27FC236}">
                <a16:creationId xmlns:a16="http://schemas.microsoft.com/office/drawing/2014/main" xmlns="" id="{2C020D44-90EF-C24D-AEEC-33ECA8969BA7}"/>
              </a:ext>
            </a:extLst>
          </p:cNvPr>
          <p:cNvCxnSpPr>
            <a:stCxn id="103" idx="2"/>
            <a:endCxn id="93" idx="0"/>
          </p:cNvCxnSpPr>
          <p:nvPr/>
        </p:nvCxnSpPr>
        <p:spPr>
          <a:xfrm rot="16200000" flipH="1">
            <a:off x="4432490" y="1472088"/>
            <a:ext cx="907149" cy="1811829"/>
          </a:xfrm>
          <a:prstGeom prst="bentConnector3">
            <a:avLst/>
          </a:prstGeom>
          <a:noFill/>
          <a:ln w="6350" cap="flat" cmpd="sng" algn="ctr">
            <a:solidFill>
              <a:srgbClr val="4472C4"/>
            </a:solidFill>
            <a:prstDash val="solid"/>
            <a:miter lim="800000"/>
            <a:headEnd type="triangle"/>
            <a:tailEnd type="triangle"/>
          </a:ln>
          <a:effectLst/>
        </p:spPr>
      </p:cxnSp>
      <p:cxnSp>
        <p:nvCxnSpPr>
          <p:cNvPr id="113" name="Elbow Connector 112">
            <a:extLst>
              <a:ext uri="{FF2B5EF4-FFF2-40B4-BE49-F238E27FC236}">
                <a16:creationId xmlns:a16="http://schemas.microsoft.com/office/drawing/2014/main" xmlns="" id="{5C7EFF34-4BB6-294B-B2ED-CA36BC6708FC}"/>
              </a:ext>
            </a:extLst>
          </p:cNvPr>
          <p:cNvCxnSpPr>
            <a:stCxn id="106" idx="2"/>
            <a:endCxn id="91" idx="0"/>
          </p:cNvCxnSpPr>
          <p:nvPr/>
        </p:nvCxnSpPr>
        <p:spPr>
          <a:xfrm rot="16200000" flipH="1">
            <a:off x="5642546" y="2377355"/>
            <a:ext cx="907149" cy="1296"/>
          </a:xfrm>
          <a:prstGeom prst="bentConnector3">
            <a:avLst/>
          </a:prstGeom>
          <a:noFill/>
          <a:ln w="6350" cap="flat" cmpd="sng" algn="ctr">
            <a:solidFill>
              <a:srgbClr val="4472C4"/>
            </a:solidFill>
            <a:prstDash val="solid"/>
            <a:miter lim="800000"/>
            <a:headEnd type="triangle"/>
            <a:tailEnd type="triangle"/>
          </a:ln>
          <a:effectLst/>
        </p:spPr>
      </p:cxnSp>
      <p:cxnSp>
        <p:nvCxnSpPr>
          <p:cNvPr id="114" name="Elbow Connector 113">
            <a:extLst>
              <a:ext uri="{FF2B5EF4-FFF2-40B4-BE49-F238E27FC236}">
                <a16:creationId xmlns:a16="http://schemas.microsoft.com/office/drawing/2014/main" xmlns="" id="{B8E08EF3-7F94-EE47-93C8-40C9E17EAC29}"/>
              </a:ext>
            </a:extLst>
          </p:cNvPr>
          <p:cNvCxnSpPr>
            <a:cxnSpLocks/>
            <a:endCxn id="89" idx="0"/>
          </p:cNvCxnSpPr>
          <p:nvPr/>
        </p:nvCxnSpPr>
        <p:spPr>
          <a:xfrm rot="5400000">
            <a:off x="6965247" y="1354952"/>
            <a:ext cx="912935" cy="2040316"/>
          </a:xfrm>
          <a:prstGeom prst="bentConnector3">
            <a:avLst/>
          </a:prstGeom>
          <a:noFill/>
          <a:ln w="6350" cap="flat" cmpd="sng" algn="ctr">
            <a:solidFill>
              <a:srgbClr val="4472C4"/>
            </a:solidFill>
            <a:prstDash val="solid"/>
            <a:miter lim="800000"/>
            <a:headEnd type="triangle"/>
            <a:tailEnd type="triangle"/>
          </a:ln>
          <a:effectLst/>
        </p:spPr>
      </p:cxnSp>
      <p:sp>
        <p:nvSpPr>
          <p:cNvPr id="115" name="TextBox 114">
            <a:extLst>
              <a:ext uri="{FF2B5EF4-FFF2-40B4-BE49-F238E27FC236}">
                <a16:creationId xmlns:a16="http://schemas.microsoft.com/office/drawing/2014/main" xmlns="" id="{13434471-F595-DC46-BE5C-9BD2D70CB3A9}"/>
              </a:ext>
            </a:extLst>
          </p:cNvPr>
          <p:cNvSpPr txBox="1"/>
          <p:nvPr/>
        </p:nvSpPr>
        <p:spPr>
          <a:xfrm>
            <a:off x="7171508" y="2356553"/>
            <a:ext cx="1253869" cy="215444"/>
          </a:xfrm>
          <a:prstGeom prst="rect">
            <a:avLst/>
          </a:prstGeom>
          <a:noFill/>
        </p:spPr>
        <p:txBody>
          <a:bodyPr wrap="none" rtlCol="0">
            <a:spAutoFit/>
          </a:bodyPr>
          <a:lstStyle/>
          <a:p>
            <a:pPr fontAlgn="auto">
              <a:spcBef>
                <a:spcPts val="0"/>
              </a:spcBef>
              <a:spcAft>
                <a:spcPts val="0"/>
              </a:spcAft>
            </a:pPr>
            <a:r>
              <a:rPr lang="en-US" sz="800" dirty="0">
                <a:solidFill>
                  <a:prstClr val="black"/>
                </a:solidFill>
                <a:latin typeface="Calibri" panose="020F0502020204030204"/>
              </a:rPr>
              <a:t>REST/JSON, WS/XML, MQ</a:t>
            </a:r>
          </a:p>
        </p:txBody>
      </p:sp>
    </p:spTree>
    <p:extLst>
      <p:ext uri="{BB962C8B-B14F-4D97-AF65-F5344CB8AC3E}">
        <p14:creationId xmlns:p14="http://schemas.microsoft.com/office/powerpoint/2010/main" val="246845291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15651C-5E29-6A4B-B1A4-B1AB2FE45CDE}"/>
              </a:ext>
            </a:extLst>
          </p:cNvPr>
          <p:cNvSpPr>
            <a:spLocks noGrp="1"/>
          </p:cNvSpPr>
          <p:nvPr>
            <p:ph type="title"/>
          </p:nvPr>
        </p:nvSpPr>
        <p:spPr/>
        <p:txBody>
          <a:bodyPr/>
          <a:lstStyle/>
          <a:p>
            <a:r>
              <a:rPr lang="en-US" dirty="0"/>
              <a:t>HCL GSS Services – From a Developer’s perspective</a:t>
            </a:r>
          </a:p>
        </p:txBody>
      </p:sp>
      <p:grpSp>
        <p:nvGrpSpPr>
          <p:cNvPr id="30" name="Group 29">
            <a:extLst>
              <a:ext uri="{FF2B5EF4-FFF2-40B4-BE49-F238E27FC236}">
                <a16:creationId xmlns:a16="http://schemas.microsoft.com/office/drawing/2014/main" xmlns="" id="{262C27D3-0981-1E46-9160-B9CED4238EEB}"/>
              </a:ext>
            </a:extLst>
          </p:cNvPr>
          <p:cNvGrpSpPr/>
          <p:nvPr/>
        </p:nvGrpSpPr>
        <p:grpSpPr>
          <a:xfrm>
            <a:off x="152400" y="5042338"/>
            <a:ext cx="11340441" cy="1533721"/>
            <a:chOff x="152400" y="5042338"/>
            <a:chExt cx="11340441" cy="1533721"/>
          </a:xfrm>
        </p:grpSpPr>
        <p:sp>
          <p:nvSpPr>
            <p:cNvPr id="4" name="Rectangle 3">
              <a:extLst>
                <a:ext uri="{FF2B5EF4-FFF2-40B4-BE49-F238E27FC236}">
                  <a16:creationId xmlns:a16="http://schemas.microsoft.com/office/drawing/2014/main" xmlns="" id="{CD4697B9-37C1-DE4A-90E8-F4D7D20A9B14}"/>
                </a:ext>
              </a:extLst>
            </p:cNvPr>
            <p:cNvSpPr/>
            <p:nvPr/>
          </p:nvSpPr>
          <p:spPr bwMode="auto">
            <a:xfrm>
              <a:off x="1744716" y="5042338"/>
              <a:ext cx="990600" cy="1053662"/>
            </a:xfrm>
            <a:prstGeom prst="rect">
              <a:avLst/>
            </a:prstGeom>
            <a:solidFill>
              <a:srgbClr val="00529B"/>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solidFill>
                    <a:schemeClr val="bg1"/>
                  </a:solidFill>
                </a:rPr>
                <a:t>x</a:t>
              </a:r>
              <a:r>
                <a:rPr kumimoji="0" lang="en-US" sz="1800" b="0" i="0" u="none" strike="noStrike" cap="none" normalizeH="0" baseline="0" dirty="0">
                  <a:ln>
                    <a:noFill/>
                  </a:ln>
                  <a:solidFill>
                    <a:schemeClr val="bg1"/>
                  </a:solidFill>
                  <a:effectLst/>
                  <a:latin typeface="Arial" charset="0"/>
                </a:rPr>
                <a:t>86</a:t>
              </a:r>
              <a:br>
                <a:rPr kumimoji="0" lang="en-US" sz="1800" b="0" i="0" u="none" strike="noStrike" cap="none" normalizeH="0" baseline="0" dirty="0">
                  <a:ln>
                    <a:noFill/>
                  </a:ln>
                  <a:solidFill>
                    <a:schemeClr val="bg1"/>
                  </a:solidFill>
                  <a:effectLst/>
                  <a:latin typeface="Arial" charset="0"/>
                </a:rPr>
              </a:br>
              <a:r>
                <a:rPr kumimoji="0" lang="en-US" sz="1800" b="0" i="0" u="none" strike="noStrike" cap="none" normalizeH="0" baseline="0" dirty="0">
                  <a:ln>
                    <a:noFill/>
                  </a:ln>
                  <a:solidFill>
                    <a:schemeClr val="bg1"/>
                  </a:solidFill>
                  <a:effectLst/>
                  <a:latin typeface="Arial" charset="0"/>
                </a:rPr>
                <a:t>Hybrid</a:t>
              </a:r>
              <a:br>
                <a:rPr kumimoji="0" lang="en-US" sz="1800" b="0" i="0" u="none" strike="noStrike" cap="none" normalizeH="0" baseline="0" dirty="0">
                  <a:ln>
                    <a:noFill/>
                  </a:ln>
                  <a:solidFill>
                    <a:schemeClr val="bg1"/>
                  </a:solidFill>
                  <a:effectLst/>
                  <a:latin typeface="Arial" charset="0"/>
                </a:rPr>
              </a:br>
              <a:r>
                <a:rPr kumimoji="0" lang="en-US" sz="1800" b="0" i="0" u="none" strike="noStrike" cap="none" normalizeH="0" baseline="0" dirty="0">
                  <a:ln>
                    <a:noFill/>
                  </a:ln>
                  <a:solidFill>
                    <a:schemeClr val="bg1"/>
                  </a:solidFill>
                  <a:effectLst/>
                  <a:latin typeface="Arial" charset="0"/>
                </a:rPr>
                <a:t>Cloud</a:t>
              </a:r>
            </a:p>
          </p:txBody>
        </p:sp>
        <p:sp>
          <p:nvSpPr>
            <p:cNvPr id="5" name="Rectangle 4">
              <a:extLst>
                <a:ext uri="{FF2B5EF4-FFF2-40B4-BE49-F238E27FC236}">
                  <a16:creationId xmlns:a16="http://schemas.microsoft.com/office/drawing/2014/main" xmlns="" id="{EBB41938-1D65-4B47-AC8E-768763A11B06}"/>
                </a:ext>
              </a:extLst>
            </p:cNvPr>
            <p:cNvSpPr/>
            <p:nvPr/>
          </p:nvSpPr>
          <p:spPr bwMode="auto">
            <a:xfrm>
              <a:off x="3068144" y="5042338"/>
              <a:ext cx="990600" cy="1053662"/>
            </a:xfrm>
            <a:prstGeom prst="rect">
              <a:avLst/>
            </a:prstGeom>
            <a:solidFill>
              <a:srgbClr val="00529B"/>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Z</a:t>
              </a:r>
            </a:p>
          </p:txBody>
        </p:sp>
        <p:sp>
          <p:nvSpPr>
            <p:cNvPr id="6" name="Rectangle 5">
              <a:extLst>
                <a:ext uri="{FF2B5EF4-FFF2-40B4-BE49-F238E27FC236}">
                  <a16:creationId xmlns:a16="http://schemas.microsoft.com/office/drawing/2014/main" xmlns="" id="{7CC60AB4-254E-904C-B9C7-27C8F1ED04A0}"/>
                </a:ext>
              </a:extLst>
            </p:cNvPr>
            <p:cNvSpPr/>
            <p:nvPr/>
          </p:nvSpPr>
          <p:spPr bwMode="auto">
            <a:xfrm>
              <a:off x="4391572" y="5042338"/>
              <a:ext cx="990600" cy="1053662"/>
            </a:xfrm>
            <a:prstGeom prst="rect">
              <a:avLst/>
            </a:prstGeom>
            <a:solidFill>
              <a:srgbClr val="00529B"/>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Power</a:t>
              </a:r>
            </a:p>
          </p:txBody>
        </p:sp>
        <p:sp>
          <p:nvSpPr>
            <p:cNvPr id="7" name="TextBox 6">
              <a:extLst>
                <a:ext uri="{FF2B5EF4-FFF2-40B4-BE49-F238E27FC236}">
                  <a16:creationId xmlns:a16="http://schemas.microsoft.com/office/drawing/2014/main" xmlns="" id="{5F6F082D-30C6-864C-9413-7D896E2B7262}"/>
                </a:ext>
              </a:extLst>
            </p:cNvPr>
            <p:cNvSpPr txBox="1"/>
            <p:nvPr/>
          </p:nvSpPr>
          <p:spPr>
            <a:xfrm>
              <a:off x="3505200" y="6114394"/>
              <a:ext cx="1435008" cy="461665"/>
            </a:xfrm>
            <a:prstGeom prst="rect">
              <a:avLst/>
            </a:prstGeom>
            <a:noFill/>
          </p:spPr>
          <p:txBody>
            <a:bodyPr wrap="none" rtlCol="0">
              <a:spAutoFit/>
            </a:bodyPr>
            <a:lstStyle/>
            <a:p>
              <a:r>
                <a:rPr lang="en-US" sz="2400" dirty="0"/>
                <a:t>Compute</a:t>
              </a:r>
            </a:p>
          </p:txBody>
        </p:sp>
        <p:sp>
          <p:nvSpPr>
            <p:cNvPr id="8" name="Rectangle 7">
              <a:extLst>
                <a:ext uri="{FF2B5EF4-FFF2-40B4-BE49-F238E27FC236}">
                  <a16:creationId xmlns:a16="http://schemas.microsoft.com/office/drawing/2014/main" xmlns="" id="{805C9E9A-41B2-2F4E-8662-2F05F2DFCEBB}"/>
                </a:ext>
              </a:extLst>
            </p:cNvPr>
            <p:cNvSpPr/>
            <p:nvPr/>
          </p:nvSpPr>
          <p:spPr bwMode="auto">
            <a:xfrm>
              <a:off x="5715000" y="5042338"/>
              <a:ext cx="990600" cy="1053662"/>
            </a:xfrm>
            <a:prstGeom prst="rect">
              <a:avLst/>
            </a:prstGeom>
            <a:solidFill>
              <a:srgbClr val="00529B"/>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a:t>
              </a:r>
            </a:p>
          </p:txBody>
        </p:sp>
        <p:sp>
          <p:nvSpPr>
            <p:cNvPr id="9" name="TextBox 8">
              <a:extLst>
                <a:ext uri="{FF2B5EF4-FFF2-40B4-BE49-F238E27FC236}">
                  <a16:creationId xmlns:a16="http://schemas.microsoft.com/office/drawing/2014/main" xmlns="" id="{63431AB7-F373-FD44-8075-D5CE14607844}"/>
                </a:ext>
              </a:extLst>
            </p:cNvPr>
            <p:cNvSpPr txBox="1"/>
            <p:nvPr/>
          </p:nvSpPr>
          <p:spPr>
            <a:xfrm>
              <a:off x="8972446" y="6114394"/>
              <a:ext cx="1263487" cy="461665"/>
            </a:xfrm>
            <a:prstGeom prst="rect">
              <a:avLst/>
            </a:prstGeom>
            <a:noFill/>
          </p:spPr>
          <p:txBody>
            <a:bodyPr wrap="none" rtlCol="0">
              <a:spAutoFit/>
            </a:bodyPr>
            <a:lstStyle/>
            <a:p>
              <a:r>
                <a:rPr lang="en-US" sz="2400" dirty="0"/>
                <a:t>Storage</a:t>
              </a:r>
            </a:p>
          </p:txBody>
        </p:sp>
        <p:sp>
          <p:nvSpPr>
            <p:cNvPr id="11" name="Can 10">
              <a:extLst>
                <a:ext uri="{FF2B5EF4-FFF2-40B4-BE49-F238E27FC236}">
                  <a16:creationId xmlns:a16="http://schemas.microsoft.com/office/drawing/2014/main" xmlns="" id="{416B02DE-668F-AB42-A325-3448A59D13B0}"/>
                </a:ext>
              </a:extLst>
            </p:cNvPr>
            <p:cNvSpPr/>
            <p:nvPr/>
          </p:nvSpPr>
          <p:spPr bwMode="auto">
            <a:xfrm>
              <a:off x="7848600" y="5042338"/>
              <a:ext cx="990600" cy="1053662"/>
            </a:xfrm>
            <a:prstGeom prst="can">
              <a:avLst/>
            </a:prstGeom>
            <a:solidFill>
              <a:srgbClr val="00529B"/>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4" name="Can 13">
              <a:extLst>
                <a:ext uri="{FF2B5EF4-FFF2-40B4-BE49-F238E27FC236}">
                  <a16:creationId xmlns:a16="http://schemas.microsoft.com/office/drawing/2014/main" xmlns="" id="{77A4588B-4403-F048-86E1-2939C50A9C87}"/>
                </a:ext>
              </a:extLst>
            </p:cNvPr>
            <p:cNvSpPr/>
            <p:nvPr/>
          </p:nvSpPr>
          <p:spPr bwMode="auto">
            <a:xfrm>
              <a:off x="9175421" y="5042338"/>
              <a:ext cx="990600" cy="1053662"/>
            </a:xfrm>
            <a:prstGeom prst="can">
              <a:avLst/>
            </a:prstGeom>
            <a:solidFill>
              <a:srgbClr val="00529B"/>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5" name="Can 14">
              <a:extLst>
                <a:ext uri="{FF2B5EF4-FFF2-40B4-BE49-F238E27FC236}">
                  <a16:creationId xmlns:a16="http://schemas.microsoft.com/office/drawing/2014/main" xmlns="" id="{D939FE32-6B93-A049-B92C-B19C8B526E07}"/>
                </a:ext>
              </a:extLst>
            </p:cNvPr>
            <p:cNvSpPr/>
            <p:nvPr/>
          </p:nvSpPr>
          <p:spPr bwMode="auto">
            <a:xfrm>
              <a:off x="10502241" y="5042338"/>
              <a:ext cx="990600" cy="1053662"/>
            </a:xfrm>
            <a:prstGeom prst="can">
              <a:avLst/>
            </a:prstGeom>
            <a:solidFill>
              <a:srgbClr val="00529B"/>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5" name="TextBox 24">
              <a:extLst>
                <a:ext uri="{FF2B5EF4-FFF2-40B4-BE49-F238E27FC236}">
                  <a16:creationId xmlns:a16="http://schemas.microsoft.com/office/drawing/2014/main" xmlns="" id="{0CEFA633-6C92-214A-971B-6258F5C076D2}"/>
                </a:ext>
              </a:extLst>
            </p:cNvPr>
            <p:cNvSpPr txBox="1"/>
            <p:nvPr/>
          </p:nvSpPr>
          <p:spPr>
            <a:xfrm>
              <a:off x="152400" y="5338337"/>
              <a:ext cx="800219" cy="461665"/>
            </a:xfrm>
            <a:prstGeom prst="rect">
              <a:avLst/>
            </a:prstGeom>
            <a:noFill/>
          </p:spPr>
          <p:txBody>
            <a:bodyPr wrap="none" rtlCol="0">
              <a:spAutoFit/>
            </a:bodyPr>
            <a:lstStyle/>
            <a:p>
              <a:r>
                <a:rPr lang="en-US" sz="2400" dirty="0"/>
                <a:t>Infra</a:t>
              </a:r>
            </a:p>
          </p:txBody>
        </p:sp>
      </p:grpSp>
      <p:grpSp>
        <p:nvGrpSpPr>
          <p:cNvPr id="31" name="Group 30">
            <a:extLst>
              <a:ext uri="{FF2B5EF4-FFF2-40B4-BE49-F238E27FC236}">
                <a16:creationId xmlns:a16="http://schemas.microsoft.com/office/drawing/2014/main" xmlns="" id="{C5D31BB5-DDAA-0B46-8F6D-E54A99CF67D0}"/>
              </a:ext>
            </a:extLst>
          </p:cNvPr>
          <p:cNvGrpSpPr/>
          <p:nvPr/>
        </p:nvGrpSpPr>
        <p:grpSpPr>
          <a:xfrm>
            <a:off x="152400" y="3739056"/>
            <a:ext cx="11345816" cy="1061544"/>
            <a:chOff x="152400" y="3739056"/>
            <a:chExt cx="11345816" cy="1061544"/>
          </a:xfrm>
        </p:grpSpPr>
        <p:sp>
          <p:nvSpPr>
            <p:cNvPr id="10" name="Rectangle 9">
              <a:extLst>
                <a:ext uri="{FF2B5EF4-FFF2-40B4-BE49-F238E27FC236}">
                  <a16:creationId xmlns:a16="http://schemas.microsoft.com/office/drawing/2014/main" xmlns="" id="{C1E2F590-EF2B-3D4F-B5FF-47AE76862A72}"/>
                </a:ext>
              </a:extLst>
            </p:cNvPr>
            <p:cNvSpPr/>
            <p:nvPr/>
          </p:nvSpPr>
          <p:spPr bwMode="auto">
            <a:xfrm>
              <a:off x="1744716" y="3739056"/>
              <a:ext cx="990600" cy="1061544"/>
            </a:xfrm>
            <a:prstGeom prst="rect">
              <a:avLst/>
            </a:prstGeom>
            <a:solidFill>
              <a:srgbClr val="0F6BF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Block-</a:t>
              </a:r>
              <a:br>
                <a:rPr kumimoji="0" lang="en-US" sz="1800" b="0" i="0" u="none" strike="noStrike" cap="none" normalizeH="0" baseline="0" dirty="0">
                  <a:ln>
                    <a:noFill/>
                  </a:ln>
                  <a:solidFill>
                    <a:schemeClr val="bg1"/>
                  </a:solidFill>
                  <a:effectLst/>
                  <a:latin typeface="Arial" charset="0"/>
                </a:rPr>
              </a:br>
              <a:r>
                <a:rPr kumimoji="0" lang="en-US" sz="1800" b="0" i="0" u="none" strike="noStrike" cap="none" normalizeH="0" baseline="0" dirty="0">
                  <a:ln>
                    <a:noFill/>
                  </a:ln>
                  <a:solidFill>
                    <a:schemeClr val="bg1"/>
                  </a:solidFill>
                  <a:effectLst/>
                  <a:latin typeface="Arial" charset="0"/>
                </a:rPr>
                <a:t>chain</a:t>
              </a:r>
            </a:p>
          </p:txBody>
        </p:sp>
        <p:sp>
          <p:nvSpPr>
            <p:cNvPr id="16" name="Rectangle 15">
              <a:extLst>
                <a:ext uri="{FF2B5EF4-FFF2-40B4-BE49-F238E27FC236}">
                  <a16:creationId xmlns:a16="http://schemas.microsoft.com/office/drawing/2014/main" xmlns="" id="{7F7B59FE-1415-D644-BD42-322A4CC73B39}"/>
                </a:ext>
              </a:extLst>
            </p:cNvPr>
            <p:cNvSpPr/>
            <p:nvPr/>
          </p:nvSpPr>
          <p:spPr bwMode="auto">
            <a:xfrm>
              <a:off x="2840078" y="3739056"/>
              <a:ext cx="990600" cy="1061544"/>
            </a:xfrm>
            <a:prstGeom prst="rect">
              <a:avLst/>
            </a:prstGeom>
            <a:solidFill>
              <a:srgbClr val="0F6BF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Machine</a:t>
              </a:r>
              <a:br>
                <a:rPr kumimoji="0" lang="en-US" sz="1800" b="0" i="0" u="none" strike="noStrike" cap="none" normalizeH="0" baseline="0" dirty="0">
                  <a:ln>
                    <a:noFill/>
                  </a:ln>
                  <a:solidFill>
                    <a:schemeClr val="bg1"/>
                  </a:solidFill>
                  <a:effectLst/>
                  <a:latin typeface="Arial" charset="0"/>
                </a:rPr>
              </a:br>
              <a:r>
                <a:rPr kumimoji="0" lang="en-US" sz="1800" b="0" i="0" u="none" strike="noStrike" cap="none" normalizeH="0" baseline="0" dirty="0">
                  <a:ln>
                    <a:noFill/>
                  </a:ln>
                  <a:solidFill>
                    <a:schemeClr val="bg1"/>
                  </a:solidFill>
                  <a:effectLst/>
                  <a:latin typeface="Arial" charset="0"/>
                </a:rPr>
                <a:t>Learning</a:t>
              </a:r>
            </a:p>
          </p:txBody>
        </p:sp>
        <p:sp>
          <p:nvSpPr>
            <p:cNvPr id="17" name="Rectangle 16">
              <a:extLst>
                <a:ext uri="{FF2B5EF4-FFF2-40B4-BE49-F238E27FC236}">
                  <a16:creationId xmlns:a16="http://schemas.microsoft.com/office/drawing/2014/main" xmlns="" id="{5D1EAE03-7F56-5C4D-9FF2-E4E3973A87C5}"/>
                </a:ext>
              </a:extLst>
            </p:cNvPr>
            <p:cNvSpPr/>
            <p:nvPr/>
          </p:nvSpPr>
          <p:spPr bwMode="auto">
            <a:xfrm>
              <a:off x="3935440" y="3739056"/>
              <a:ext cx="990600" cy="1061544"/>
            </a:xfrm>
            <a:prstGeom prst="rect">
              <a:avLst/>
            </a:prstGeom>
            <a:solidFill>
              <a:srgbClr val="0F6BF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Data </a:t>
              </a:r>
              <a:br>
                <a:rPr kumimoji="0" lang="en-US" sz="1800" b="0" i="0" u="none" strike="noStrike" cap="none" normalizeH="0" baseline="0" dirty="0">
                  <a:ln>
                    <a:noFill/>
                  </a:ln>
                  <a:solidFill>
                    <a:schemeClr val="bg1"/>
                  </a:solidFill>
                  <a:effectLst/>
                  <a:latin typeface="Arial" charset="0"/>
                </a:rPr>
              </a:br>
              <a:r>
                <a:rPr kumimoji="0" lang="en-US" sz="1800" b="0" i="0" u="none" strike="noStrike" cap="none" normalizeH="0" baseline="0" dirty="0">
                  <a:ln>
                    <a:noFill/>
                  </a:ln>
                  <a:solidFill>
                    <a:schemeClr val="bg1"/>
                  </a:solidFill>
                  <a:effectLst/>
                  <a:latin typeface="Arial" charset="0"/>
                </a:rPr>
                <a:t>Lake</a:t>
              </a:r>
            </a:p>
          </p:txBody>
        </p:sp>
        <p:sp>
          <p:nvSpPr>
            <p:cNvPr id="18" name="Rectangle 17">
              <a:extLst>
                <a:ext uri="{FF2B5EF4-FFF2-40B4-BE49-F238E27FC236}">
                  <a16:creationId xmlns:a16="http://schemas.microsoft.com/office/drawing/2014/main" xmlns="" id="{99D84AD6-46D2-694D-80D5-496CB2326CAA}"/>
                </a:ext>
              </a:extLst>
            </p:cNvPr>
            <p:cNvSpPr/>
            <p:nvPr/>
          </p:nvSpPr>
          <p:spPr bwMode="auto">
            <a:xfrm>
              <a:off x="5030802" y="3739056"/>
              <a:ext cx="990600" cy="1061544"/>
            </a:xfrm>
            <a:prstGeom prst="rect">
              <a:avLst/>
            </a:prstGeom>
            <a:solidFill>
              <a:srgbClr val="0F6BF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Cyber</a:t>
              </a:r>
              <a:br>
                <a:rPr kumimoji="0" lang="en-US" sz="1800" b="0" i="0" u="none" strike="noStrike" cap="none" normalizeH="0" baseline="0" dirty="0">
                  <a:ln>
                    <a:noFill/>
                  </a:ln>
                  <a:solidFill>
                    <a:schemeClr val="bg1"/>
                  </a:solidFill>
                  <a:effectLst/>
                  <a:latin typeface="Arial" charset="0"/>
                </a:rPr>
              </a:br>
              <a:r>
                <a:rPr kumimoji="0" lang="en-US" sz="1800" b="0" i="0" u="none" strike="noStrike" cap="none" normalizeH="0" baseline="0" dirty="0">
                  <a:ln>
                    <a:noFill/>
                  </a:ln>
                  <a:solidFill>
                    <a:schemeClr val="bg1"/>
                  </a:solidFill>
                  <a:effectLst/>
                  <a:latin typeface="Arial" charset="0"/>
                </a:rPr>
                <a:t>Security</a:t>
              </a:r>
            </a:p>
          </p:txBody>
        </p:sp>
        <p:sp>
          <p:nvSpPr>
            <p:cNvPr id="19" name="Rectangle 18">
              <a:extLst>
                <a:ext uri="{FF2B5EF4-FFF2-40B4-BE49-F238E27FC236}">
                  <a16:creationId xmlns:a16="http://schemas.microsoft.com/office/drawing/2014/main" xmlns="" id="{D0E41399-A339-964E-A64F-6D32079A7D75}"/>
                </a:ext>
              </a:extLst>
            </p:cNvPr>
            <p:cNvSpPr/>
            <p:nvPr/>
          </p:nvSpPr>
          <p:spPr bwMode="auto">
            <a:xfrm>
              <a:off x="6126164" y="3739056"/>
              <a:ext cx="990600" cy="1061544"/>
            </a:xfrm>
            <a:prstGeom prst="rect">
              <a:avLst/>
            </a:prstGeom>
            <a:solidFill>
              <a:srgbClr val="0F6BF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Container</a:t>
              </a:r>
            </a:p>
          </p:txBody>
        </p:sp>
        <p:sp>
          <p:nvSpPr>
            <p:cNvPr id="20" name="Rectangle 19">
              <a:extLst>
                <a:ext uri="{FF2B5EF4-FFF2-40B4-BE49-F238E27FC236}">
                  <a16:creationId xmlns:a16="http://schemas.microsoft.com/office/drawing/2014/main" xmlns="" id="{CB7B1334-FF51-9146-8D46-FA7C98CADBE6}"/>
                </a:ext>
              </a:extLst>
            </p:cNvPr>
            <p:cNvSpPr/>
            <p:nvPr/>
          </p:nvSpPr>
          <p:spPr bwMode="auto">
            <a:xfrm>
              <a:off x="7221526" y="3739056"/>
              <a:ext cx="990600" cy="1061544"/>
            </a:xfrm>
            <a:prstGeom prst="rect">
              <a:avLst/>
            </a:prstGeom>
            <a:solidFill>
              <a:srgbClr val="0F6BF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Web</a:t>
              </a:r>
              <a:br>
                <a:rPr kumimoji="0" lang="en-US" sz="1800" b="0" i="0" u="none" strike="noStrike" cap="none" normalizeH="0" baseline="0" dirty="0">
                  <a:ln>
                    <a:noFill/>
                  </a:ln>
                  <a:solidFill>
                    <a:schemeClr val="bg1"/>
                  </a:solidFill>
                  <a:effectLst/>
                  <a:latin typeface="Arial" charset="0"/>
                </a:rPr>
              </a:br>
              <a:r>
                <a:rPr kumimoji="0" lang="en-US" sz="1800" b="0" i="0" u="none" strike="noStrike" cap="none" normalizeH="0" baseline="0" dirty="0">
                  <a:ln>
                    <a:noFill/>
                  </a:ln>
                  <a:solidFill>
                    <a:schemeClr val="bg1"/>
                  </a:solidFill>
                  <a:effectLst/>
                  <a:latin typeface="Arial" charset="0"/>
                </a:rPr>
                <a:t>App</a:t>
              </a:r>
            </a:p>
          </p:txBody>
        </p:sp>
        <p:sp>
          <p:nvSpPr>
            <p:cNvPr id="21" name="Rectangle 20">
              <a:extLst>
                <a:ext uri="{FF2B5EF4-FFF2-40B4-BE49-F238E27FC236}">
                  <a16:creationId xmlns:a16="http://schemas.microsoft.com/office/drawing/2014/main" xmlns="" id="{66293AAC-260F-364D-8D7C-1E3D8D48C952}"/>
                </a:ext>
              </a:extLst>
            </p:cNvPr>
            <p:cNvSpPr/>
            <p:nvPr/>
          </p:nvSpPr>
          <p:spPr bwMode="auto">
            <a:xfrm>
              <a:off x="8316888" y="3739056"/>
              <a:ext cx="990600" cy="1061544"/>
            </a:xfrm>
            <a:prstGeom prst="rect">
              <a:avLst/>
            </a:prstGeom>
            <a:solidFill>
              <a:srgbClr val="0F6BF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SQL</a:t>
              </a:r>
              <a:r>
                <a:rPr lang="en-US" sz="1800" dirty="0">
                  <a:solidFill>
                    <a:schemeClr val="bg1"/>
                  </a:solidFill>
                </a:rPr>
                <a:t> &amp;</a:t>
              </a:r>
              <a:br>
                <a:rPr lang="en-US" sz="1800" dirty="0">
                  <a:solidFill>
                    <a:schemeClr val="bg1"/>
                  </a:solidFill>
                </a:rPr>
              </a:br>
              <a:r>
                <a:rPr kumimoji="0" lang="en-US" sz="1800" b="0" i="0" u="none" strike="noStrike" cap="none" normalizeH="0" baseline="0" dirty="0">
                  <a:ln>
                    <a:noFill/>
                  </a:ln>
                  <a:solidFill>
                    <a:schemeClr val="bg1"/>
                  </a:solidFill>
                  <a:effectLst/>
                  <a:latin typeface="Arial" charset="0"/>
                </a:rPr>
                <a:t>NoSQL</a:t>
              </a:r>
              <a:br>
                <a:rPr kumimoji="0" lang="en-US" sz="1800" b="0" i="0" u="none" strike="noStrike" cap="none" normalizeH="0" baseline="0" dirty="0">
                  <a:ln>
                    <a:noFill/>
                  </a:ln>
                  <a:solidFill>
                    <a:schemeClr val="bg1"/>
                  </a:solidFill>
                  <a:effectLst/>
                  <a:latin typeface="Arial" charset="0"/>
                </a:rPr>
              </a:br>
              <a:r>
                <a:rPr kumimoji="0" lang="en-US" sz="1800" b="0" i="0" u="none" strike="noStrike" cap="none" normalizeH="0" baseline="0" dirty="0">
                  <a:ln>
                    <a:noFill/>
                  </a:ln>
                  <a:solidFill>
                    <a:schemeClr val="bg1"/>
                  </a:solidFill>
                  <a:effectLst/>
                  <a:latin typeface="Arial" charset="0"/>
                </a:rPr>
                <a:t>database</a:t>
              </a:r>
            </a:p>
          </p:txBody>
        </p:sp>
        <p:sp>
          <p:nvSpPr>
            <p:cNvPr id="22" name="Rectangle 21">
              <a:extLst>
                <a:ext uri="{FF2B5EF4-FFF2-40B4-BE49-F238E27FC236}">
                  <a16:creationId xmlns:a16="http://schemas.microsoft.com/office/drawing/2014/main" xmlns="" id="{8BCC16A4-8EB5-984E-AAEF-6E9E3CB002B9}"/>
                </a:ext>
              </a:extLst>
            </p:cNvPr>
            <p:cNvSpPr/>
            <p:nvPr/>
          </p:nvSpPr>
          <p:spPr bwMode="auto">
            <a:xfrm>
              <a:off x="9412250" y="3739056"/>
              <a:ext cx="990600" cy="1061544"/>
            </a:xfrm>
            <a:prstGeom prst="rect">
              <a:avLst/>
            </a:prstGeom>
            <a:solidFill>
              <a:srgbClr val="0F6BF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DevOps</a:t>
              </a:r>
            </a:p>
          </p:txBody>
        </p:sp>
        <p:sp>
          <p:nvSpPr>
            <p:cNvPr id="23" name="Rectangle 22">
              <a:extLst>
                <a:ext uri="{FF2B5EF4-FFF2-40B4-BE49-F238E27FC236}">
                  <a16:creationId xmlns:a16="http://schemas.microsoft.com/office/drawing/2014/main" xmlns="" id="{A744DB83-58D2-DD49-A75E-94577FC9DFC1}"/>
                </a:ext>
              </a:extLst>
            </p:cNvPr>
            <p:cNvSpPr/>
            <p:nvPr/>
          </p:nvSpPr>
          <p:spPr bwMode="auto">
            <a:xfrm>
              <a:off x="10507616" y="3739056"/>
              <a:ext cx="990600" cy="1061544"/>
            </a:xfrm>
            <a:prstGeom prst="rect">
              <a:avLst/>
            </a:prstGeom>
            <a:solidFill>
              <a:srgbClr val="0F6BF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RPA</a:t>
              </a:r>
            </a:p>
          </p:txBody>
        </p:sp>
        <p:sp>
          <p:nvSpPr>
            <p:cNvPr id="26" name="TextBox 25">
              <a:extLst>
                <a:ext uri="{FF2B5EF4-FFF2-40B4-BE49-F238E27FC236}">
                  <a16:creationId xmlns:a16="http://schemas.microsoft.com/office/drawing/2014/main" xmlns="" id="{9DDC5DCB-C183-5C4B-B7B4-C46906FA7D27}"/>
                </a:ext>
              </a:extLst>
            </p:cNvPr>
            <p:cNvSpPr txBox="1"/>
            <p:nvPr/>
          </p:nvSpPr>
          <p:spPr>
            <a:xfrm>
              <a:off x="152400" y="4038996"/>
              <a:ext cx="1366080" cy="461665"/>
            </a:xfrm>
            <a:prstGeom prst="rect">
              <a:avLst/>
            </a:prstGeom>
            <a:noFill/>
          </p:spPr>
          <p:txBody>
            <a:bodyPr wrap="none" rtlCol="0">
              <a:spAutoFit/>
            </a:bodyPr>
            <a:lstStyle/>
            <a:p>
              <a:r>
                <a:rPr lang="en-US" sz="2400" dirty="0"/>
                <a:t>Services</a:t>
              </a:r>
            </a:p>
          </p:txBody>
        </p:sp>
      </p:grpSp>
      <p:grpSp>
        <p:nvGrpSpPr>
          <p:cNvPr id="13" name="Group 12">
            <a:extLst>
              <a:ext uri="{FF2B5EF4-FFF2-40B4-BE49-F238E27FC236}">
                <a16:creationId xmlns:a16="http://schemas.microsoft.com/office/drawing/2014/main" xmlns="" id="{805E1DAE-35A8-454A-98CE-621AC45B4EEF}"/>
              </a:ext>
            </a:extLst>
          </p:cNvPr>
          <p:cNvGrpSpPr/>
          <p:nvPr/>
        </p:nvGrpSpPr>
        <p:grpSpPr>
          <a:xfrm>
            <a:off x="152400" y="2966116"/>
            <a:ext cx="11340440" cy="539084"/>
            <a:chOff x="152400" y="2966116"/>
            <a:chExt cx="11340440" cy="539084"/>
          </a:xfrm>
        </p:grpSpPr>
        <p:sp>
          <p:nvSpPr>
            <p:cNvPr id="27" name="Rectangle 26">
              <a:extLst>
                <a:ext uri="{FF2B5EF4-FFF2-40B4-BE49-F238E27FC236}">
                  <a16:creationId xmlns:a16="http://schemas.microsoft.com/office/drawing/2014/main" xmlns="" id="{B0320E77-879F-1C45-B7F7-91AC27F9FBE9}"/>
                </a:ext>
              </a:extLst>
            </p:cNvPr>
            <p:cNvSpPr/>
            <p:nvPr/>
          </p:nvSpPr>
          <p:spPr bwMode="auto">
            <a:xfrm>
              <a:off x="1744715" y="2966116"/>
              <a:ext cx="9748125" cy="539084"/>
            </a:xfrm>
            <a:prstGeom prst="rect">
              <a:avLst/>
            </a:prstGeom>
            <a:solidFill>
              <a:srgbClr val="0F6BF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API Layer (API Platform, API Developer Portal, Monitoring, Billing)</a:t>
              </a:r>
            </a:p>
          </p:txBody>
        </p:sp>
        <p:sp>
          <p:nvSpPr>
            <p:cNvPr id="28" name="TextBox 27">
              <a:extLst>
                <a:ext uri="{FF2B5EF4-FFF2-40B4-BE49-F238E27FC236}">
                  <a16:creationId xmlns:a16="http://schemas.microsoft.com/office/drawing/2014/main" xmlns="" id="{6C31E53E-DFFC-F04C-B917-5B391619994D}"/>
                </a:ext>
              </a:extLst>
            </p:cNvPr>
            <p:cNvSpPr txBox="1"/>
            <p:nvPr/>
          </p:nvSpPr>
          <p:spPr>
            <a:xfrm>
              <a:off x="152400" y="3004826"/>
              <a:ext cx="989373" cy="461665"/>
            </a:xfrm>
            <a:prstGeom prst="rect">
              <a:avLst/>
            </a:prstGeom>
            <a:noFill/>
          </p:spPr>
          <p:txBody>
            <a:bodyPr wrap="none" rtlCol="0">
              <a:spAutoFit/>
            </a:bodyPr>
            <a:lstStyle/>
            <a:p>
              <a:r>
                <a:rPr lang="en-US" sz="2400" dirty="0"/>
                <a:t>Portal</a:t>
              </a:r>
            </a:p>
          </p:txBody>
        </p:sp>
      </p:grpSp>
      <p:grpSp>
        <p:nvGrpSpPr>
          <p:cNvPr id="12" name="Group 11">
            <a:extLst>
              <a:ext uri="{FF2B5EF4-FFF2-40B4-BE49-F238E27FC236}">
                <a16:creationId xmlns:a16="http://schemas.microsoft.com/office/drawing/2014/main" xmlns="" id="{C21E8A1D-91E1-9B42-A613-7BF858DD3B1E}"/>
              </a:ext>
            </a:extLst>
          </p:cNvPr>
          <p:cNvGrpSpPr/>
          <p:nvPr/>
        </p:nvGrpSpPr>
        <p:grpSpPr>
          <a:xfrm>
            <a:off x="152400" y="2229841"/>
            <a:ext cx="11340439" cy="513359"/>
            <a:chOff x="152400" y="2229841"/>
            <a:chExt cx="11340439" cy="513359"/>
          </a:xfrm>
        </p:grpSpPr>
        <p:sp>
          <p:nvSpPr>
            <p:cNvPr id="24" name="Rectangle 23">
              <a:extLst>
                <a:ext uri="{FF2B5EF4-FFF2-40B4-BE49-F238E27FC236}">
                  <a16:creationId xmlns:a16="http://schemas.microsoft.com/office/drawing/2014/main" xmlns="" id="{08527B31-62DE-B040-ABB6-F921A74FFAD2}"/>
                </a:ext>
              </a:extLst>
            </p:cNvPr>
            <p:cNvSpPr/>
            <p:nvPr/>
          </p:nvSpPr>
          <p:spPr bwMode="auto">
            <a:xfrm>
              <a:off x="1744714" y="2229841"/>
              <a:ext cx="9748125" cy="513359"/>
            </a:xfrm>
            <a:prstGeom prst="rect">
              <a:avLst/>
            </a:prstGeom>
            <a:solidFill>
              <a:srgbClr val="FFC000"/>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Security / Perimeter protection (Firewalls, </a:t>
              </a:r>
              <a:r>
                <a:rPr kumimoji="0" lang="en-US" sz="1800" b="0" i="0" u="none" strike="noStrike" cap="none" normalizeH="0" baseline="0" dirty="0" err="1">
                  <a:ln>
                    <a:noFill/>
                  </a:ln>
                  <a:solidFill>
                    <a:schemeClr val="tx1"/>
                  </a:solidFill>
                  <a:effectLst/>
                  <a:latin typeface="Arial" charset="0"/>
                </a:rPr>
                <a:t>Datapower</a:t>
              </a:r>
              <a:r>
                <a:rPr kumimoji="0" lang="en-US" sz="1800" b="0" i="0" u="none" strike="noStrike" cap="none" normalizeH="0" baseline="0" dirty="0">
                  <a:ln>
                    <a:noFill/>
                  </a:ln>
                  <a:solidFill>
                    <a:schemeClr val="tx1"/>
                  </a:solidFill>
                  <a:effectLst/>
                  <a:latin typeface="Arial" charset="0"/>
                </a:rPr>
                <a:t>, Monitoring, Billing)</a:t>
              </a:r>
            </a:p>
          </p:txBody>
        </p:sp>
        <p:sp>
          <p:nvSpPr>
            <p:cNvPr id="29" name="TextBox 28">
              <a:extLst>
                <a:ext uri="{FF2B5EF4-FFF2-40B4-BE49-F238E27FC236}">
                  <a16:creationId xmlns:a16="http://schemas.microsoft.com/office/drawing/2014/main" xmlns="" id="{8312A93D-AB71-0742-9E7D-A05F7384D800}"/>
                </a:ext>
              </a:extLst>
            </p:cNvPr>
            <p:cNvSpPr txBox="1"/>
            <p:nvPr/>
          </p:nvSpPr>
          <p:spPr>
            <a:xfrm>
              <a:off x="152400" y="2255688"/>
              <a:ext cx="1571264" cy="461665"/>
            </a:xfrm>
            <a:prstGeom prst="rect">
              <a:avLst/>
            </a:prstGeom>
            <a:noFill/>
          </p:spPr>
          <p:txBody>
            <a:bodyPr wrap="none" rtlCol="0">
              <a:spAutoFit/>
            </a:bodyPr>
            <a:lstStyle/>
            <a:p>
              <a:r>
                <a:rPr lang="en-US" sz="2400" dirty="0"/>
                <a:t>Protection</a:t>
              </a:r>
            </a:p>
          </p:txBody>
        </p:sp>
      </p:grpSp>
      <p:sp>
        <p:nvSpPr>
          <p:cNvPr id="3" name="TextBox 2">
            <a:extLst>
              <a:ext uri="{FF2B5EF4-FFF2-40B4-BE49-F238E27FC236}">
                <a16:creationId xmlns:a16="http://schemas.microsoft.com/office/drawing/2014/main" xmlns="" id="{26430E01-E5E9-3F49-8B8F-20E180B9EB89}"/>
              </a:ext>
            </a:extLst>
          </p:cNvPr>
          <p:cNvSpPr txBox="1"/>
          <p:nvPr/>
        </p:nvSpPr>
        <p:spPr>
          <a:xfrm>
            <a:off x="9982200" y="1034648"/>
            <a:ext cx="1510639" cy="646331"/>
          </a:xfrm>
          <a:prstGeom prst="rect">
            <a:avLst/>
          </a:prstGeom>
          <a:ln w="127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a:t>Chatbot as 1</a:t>
            </a:r>
            <a:r>
              <a:rPr lang="en-US" sz="1200" baseline="30000" dirty="0"/>
              <a:t>st</a:t>
            </a:r>
            <a:r>
              <a:rPr lang="en-US" sz="1200" dirty="0"/>
              <a:t> level support, </a:t>
            </a:r>
            <a:r>
              <a:rPr lang="en-US" sz="1200" dirty="0" err="1"/>
              <a:t>guidande</a:t>
            </a:r>
            <a:r>
              <a:rPr lang="en-US" sz="1200" dirty="0"/>
              <a:t> on config etc.</a:t>
            </a:r>
          </a:p>
        </p:txBody>
      </p:sp>
      <p:sp>
        <p:nvSpPr>
          <p:cNvPr id="32" name="TextBox 31">
            <a:extLst>
              <a:ext uri="{FF2B5EF4-FFF2-40B4-BE49-F238E27FC236}">
                <a16:creationId xmlns:a16="http://schemas.microsoft.com/office/drawing/2014/main" xmlns="" id="{6CAC6320-78C9-164C-9A52-396CC99B52F4}"/>
              </a:ext>
            </a:extLst>
          </p:cNvPr>
          <p:cNvSpPr txBox="1"/>
          <p:nvPr/>
        </p:nvSpPr>
        <p:spPr>
          <a:xfrm>
            <a:off x="234075" y="1006913"/>
            <a:ext cx="1510639" cy="461665"/>
          </a:xfrm>
          <a:prstGeom prst="rect">
            <a:avLst/>
          </a:prstGeom>
          <a:ln w="127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a:t>Business requirements input</a:t>
            </a:r>
          </a:p>
        </p:txBody>
      </p:sp>
    </p:spTree>
    <p:extLst>
      <p:ext uri="{BB962C8B-B14F-4D97-AF65-F5344CB8AC3E}">
        <p14:creationId xmlns:p14="http://schemas.microsoft.com/office/powerpoint/2010/main" val="1725831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62C3DD-8549-3043-920D-AA40190C197B}"/>
              </a:ext>
            </a:extLst>
          </p:cNvPr>
          <p:cNvSpPr>
            <a:spLocks noGrp="1"/>
          </p:cNvSpPr>
          <p:nvPr>
            <p:ph type="title"/>
          </p:nvPr>
        </p:nvSpPr>
        <p:spPr/>
        <p:txBody>
          <a:bodyPr/>
          <a:lstStyle/>
          <a:p>
            <a:r>
              <a:rPr lang="en-US" dirty="0"/>
              <a:t>HCL GSS Blockchain for Business as a Service - Teams interactions</a:t>
            </a:r>
          </a:p>
        </p:txBody>
      </p:sp>
      <p:sp>
        <p:nvSpPr>
          <p:cNvPr id="4" name="Rounded Rectangle 3">
            <a:extLst>
              <a:ext uri="{FF2B5EF4-FFF2-40B4-BE49-F238E27FC236}">
                <a16:creationId xmlns:a16="http://schemas.microsoft.com/office/drawing/2014/main" xmlns="" id="{04112462-BCC1-A04F-9B2B-3B4BBC2D7D63}"/>
              </a:ext>
            </a:extLst>
          </p:cNvPr>
          <p:cNvSpPr/>
          <p:nvPr/>
        </p:nvSpPr>
        <p:spPr bwMode="auto">
          <a:xfrm>
            <a:off x="1270012" y="3259727"/>
            <a:ext cx="2179882" cy="1058768"/>
          </a:xfrm>
          <a:prstGeom prst="roundRect">
            <a:avLst/>
          </a:prstGeom>
          <a:solidFill>
            <a:srgbClr val="0F6BFF"/>
          </a:solidFill>
          <a:ln>
            <a:no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rPr>
              <a:t>HCL Blockchain team</a:t>
            </a:r>
            <a:endParaRPr kumimoji="0" lang="en-US" sz="1200" b="1" i="0" u="none" strike="noStrike" cap="none" normalizeH="0" baseline="0" dirty="0">
              <a:ln>
                <a:noFill/>
              </a:ln>
              <a:solidFill>
                <a:schemeClr val="accent3"/>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accent3"/>
                </a:solidFill>
              </a:rPr>
              <a:t>(</a:t>
            </a:r>
            <a:r>
              <a:rPr lang="en-US" sz="1200" b="1" dirty="0">
                <a:solidFill>
                  <a:schemeClr val="accent3"/>
                </a:solidFill>
              </a:rPr>
              <a:t>Digital &amp; Analytics</a:t>
            </a:r>
            <a:r>
              <a:rPr lang="en-US" sz="1200" dirty="0">
                <a:solidFill>
                  <a:schemeClr val="accent3"/>
                </a:solidFill>
              </a:rPr>
              <a:t>)</a:t>
            </a:r>
            <a:endParaRPr kumimoji="0" lang="en-US" sz="1200" b="0" i="0" u="none" strike="noStrike" cap="none" normalizeH="0" baseline="0" dirty="0">
              <a:ln>
                <a:noFill/>
              </a:ln>
              <a:solidFill>
                <a:schemeClr val="accent3"/>
              </a:solidFill>
              <a:effectLst/>
              <a:latin typeface="Arial" charset="0"/>
            </a:endParaRPr>
          </a:p>
        </p:txBody>
      </p:sp>
      <p:sp>
        <p:nvSpPr>
          <p:cNvPr id="5" name="Rounded Rectangle 4">
            <a:extLst>
              <a:ext uri="{FF2B5EF4-FFF2-40B4-BE49-F238E27FC236}">
                <a16:creationId xmlns:a16="http://schemas.microsoft.com/office/drawing/2014/main" xmlns="" id="{3AF313C5-B1FF-DE4B-9E15-0F23A8141536}"/>
              </a:ext>
            </a:extLst>
          </p:cNvPr>
          <p:cNvSpPr/>
          <p:nvPr/>
        </p:nvSpPr>
        <p:spPr bwMode="auto">
          <a:xfrm>
            <a:off x="5243684" y="2345327"/>
            <a:ext cx="2209800" cy="838200"/>
          </a:xfrm>
          <a:prstGeom prst="roundRect">
            <a:avLst/>
          </a:prstGeom>
          <a:solidFill>
            <a:srgbClr val="0F6BFF"/>
          </a:solidFill>
          <a:ln>
            <a:no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1" dirty="0">
                <a:solidFill>
                  <a:schemeClr val="accent3"/>
                </a:solidFill>
                <a:latin typeface="Arial" charset="0"/>
              </a:rPr>
              <a:t>HCL GSS CDO Org</a:t>
            </a:r>
            <a:endParaRPr kumimoji="0" lang="en-US" sz="1400" b="1" i="0" u="none" strike="noStrike" cap="none" normalizeH="0" baseline="0" dirty="0">
              <a:ln>
                <a:noFill/>
              </a:ln>
              <a:solidFill>
                <a:schemeClr val="accent3"/>
              </a:solidFill>
              <a:effectLst/>
              <a:latin typeface="Arial" charset="0"/>
            </a:endParaRPr>
          </a:p>
        </p:txBody>
      </p:sp>
      <p:sp>
        <p:nvSpPr>
          <p:cNvPr id="6" name="Rounded Rectangle 5">
            <a:extLst>
              <a:ext uri="{FF2B5EF4-FFF2-40B4-BE49-F238E27FC236}">
                <a16:creationId xmlns:a16="http://schemas.microsoft.com/office/drawing/2014/main" xmlns="" id="{8EA250EA-9031-564A-88CE-16D53813892E}"/>
              </a:ext>
            </a:extLst>
          </p:cNvPr>
          <p:cNvSpPr/>
          <p:nvPr/>
        </p:nvSpPr>
        <p:spPr bwMode="auto">
          <a:xfrm>
            <a:off x="6494489" y="4174966"/>
            <a:ext cx="1889760" cy="1058769"/>
          </a:xfrm>
          <a:prstGeom prst="roundRect">
            <a:avLst/>
          </a:prstGeom>
          <a:solidFill>
            <a:srgbClr val="0F6BFF"/>
          </a:solidFill>
          <a:ln>
            <a:no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rPr>
              <a:t>GSS On-</a:t>
            </a:r>
            <a:r>
              <a:rPr kumimoji="0" lang="en-US" sz="1400" b="1" i="0" u="none" strike="noStrike" cap="none" normalizeH="0" baseline="0" dirty="0" err="1">
                <a:ln>
                  <a:noFill/>
                </a:ln>
                <a:solidFill>
                  <a:schemeClr val="accent3"/>
                </a:solidFill>
                <a:effectLst/>
                <a:latin typeface="Arial" charset="0"/>
              </a:rPr>
              <a:t>prem</a:t>
            </a:r>
            <a:r>
              <a:rPr kumimoji="0" lang="en-US" sz="1400" b="1" i="0" u="none" strike="noStrike" cap="none" normalizeH="0" baseline="0" dirty="0">
                <a:ln>
                  <a:noFill/>
                </a:ln>
                <a:solidFill>
                  <a:schemeClr val="accent3"/>
                </a:solidFill>
                <a:effectLst/>
                <a:latin typeface="Arial" charset="0"/>
              </a:rPr>
              <a:t> Infra</a:t>
            </a:r>
          </a:p>
        </p:txBody>
      </p:sp>
      <p:sp>
        <p:nvSpPr>
          <p:cNvPr id="7" name="Rounded Rectangle 6">
            <a:extLst>
              <a:ext uri="{FF2B5EF4-FFF2-40B4-BE49-F238E27FC236}">
                <a16:creationId xmlns:a16="http://schemas.microsoft.com/office/drawing/2014/main" xmlns="" id="{F266204F-F92C-DC4A-87ED-3F630E2EF49A}"/>
              </a:ext>
            </a:extLst>
          </p:cNvPr>
          <p:cNvSpPr/>
          <p:nvPr/>
        </p:nvSpPr>
        <p:spPr bwMode="auto">
          <a:xfrm>
            <a:off x="9144000" y="3259727"/>
            <a:ext cx="2133600" cy="1058768"/>
          </a:xfrm>
          <a:prstGeom prst="roundRect">
            <a:avLst/>
          </a:prstGeom>
          <a:solidFill>
            <a:srgbClr val="0F6BFF"/>
          </a:solidFill>
          <a:ln>
            <a:no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rPr>
              <a:t>Public Cloud</a:t>
            </a:r>
            <a:endParaRPr kumimoji="0" lang="en-US" sz="1200" b="1" i="0" u="none" strike="noStrike" cap="none" normalizeH="0" baseline="0" dirty="0">
              <a:ln>
                <a:noFill/>
              </a:ln>
              <a:solidFill>
                <a:schemeClr val="accent3"/>
              </a:solidFill>
              <a:effectLst/>
              <a:latin typeface="Arial" charset="0"/>
            </a:endParaRPr>
          </a:p>
        </p:txBody>
      </p:sp>
      <p:cxnSp>
        <p:nvCxnSpPr>
          <p:cNvPr id="13" name="Straight Arrow Connector 12">
            <a:extLst>
              <a:ext uri="{FF2B5EF4-FFF2-40B4-BE49-F238E27FC236}">
                <a16:creationId xmlns:a16="http://schemas.microsoft.com/office/drawing/2014/main" xmlns="" id="{E077B55D-846A-8F4C-A38B-37759F2BA8B7}"/>
              </a:ext>
            </a:extLst>
          </p:cNvPr>
          <p:cNvCxnSpPr>
            <a:cxnSpLocks/>
          </p:cNvCxnSpPr>
          <p:nvPr/>
        </p:nvCxnSpPr>
        <p:spPr bwMode="auto">
          <a:xfrm flipH="1">
            <a:off x="6348583" y="1849041"/>
            <a:ext cx="2" cy="496286"/>
          </a:xfrm>
          <a:prstGeom prst="straightConnector1">
            <a:avLst/>
          </a:prstGeom>
          <a:solidFill>
            <a:schemeClr val="accent1"/>
          </a:solidFill>
          <a:ln w="3175" cap="flat" cmpd="sng" algn="ctr">
            <a:solidFill>
              <a:schemeClr val="tx1"/>
            </a:solidFill>
            <a:prstDash val="solid"/>
            <a:miter lim="800000"/>
            <a:headEnd type="triangle"/>
            <a:tailEnd type="triangle"/>
          </a:ln>
          <a:effectLst/>
        </p:spPr>
      </p:cxnSp>
      <p:cxnSp>
        <p:nvCxnSpPr>
          <p:cNvPr id="15" name="Straight Arrow Connector 14">
            <a:extLst>
              <a:ext uri="{FF2B5EF4-FFF2-40B4-BE49-F238E27FC236}">
                <a16:creationId xmlns:a16="http://schemas.microsoft.com/office/drawing/2014/main" xmlns="" id="{85AA39E8-C8AF-8B47-8B38-7990C0265306}"/>
              </a:ext>
            </a:extLst>
          </p:cNvPr>
          <p:cNvCxnSpPr>
            <a:cxnSpLocks/>
            <a:stCxn id="5" idx="2"/>
            <a:endCxn id="6" idx="0"/>
          </p:cNvCxnSpPr>
          <p:nvPr/>
        </p:nvCxnSpPr>
        <p:spPr bwMode="auto">
          <a:xfrm>
            <a:off x="6348584" y="3183527"/>
            <a:ext cx="1090785" cy="991439"/>
          </a:xfrm>
          <a:prstGeom prst="straightConnector1">
            <a:avLst/>
          </a:prstGeom>
          <a:solidFill>
            <a:schemeClr val="accent1"/>
          </a:solidFill>
          <a:ln w="3175" cap="flat" cmpd="sng" algn="ctr">
            <a:solidFill>
              <a:schemeClr val="tx1"/>
            </a:solidFill>
            <a:prstDash val="solid"/>
            <a:miter lim="800000"/>
            <a:headEnd type="triangle"/>
            <a:tailEnd type="triangle"/>
          </a:ln>
          <a:effectLst/>
        </p:spPr>
      </p:cxnSp>
      <p:cxnSp>
        <p:nvCxnSpPr>
          <p:cNvPr id="17" name="Straight Arrow Connector 16">
            <a:extLst>
              <a:ext uri="{FF2B5EF4-FFF2-40B4-BE49-F238E27FC236}">
                <a16:creationId xmlns:a16="http://schemas.microsoft.com/office/drawing/2014/main" xmlns="" id="{D1ED890B-6C13-734A-946E-88D7632D3B34}"/>
              </a:ext>
            </a:extLst>
          </p:cNvPr>
          <p:cNvCxnSpPr>
            <a:cxnSpLocks/>
            <a:stCxn id="5" idx="2"/>
            <a:endCxn id="4" idx="3"/>
          </p:cNvCxnSpPr>
          <p:nvPr/>
        </p:nvCxnSpPr>
        <p:spPr bwMode="auto">
          <a:xfrm flipH="1">
            <a:off x="3449894" y="3183527"/>
            <a:ext cx="2898690" cy="605584"/>
          </a:xfrm>
          <a:prstGeom prst="straightConnector1">
            <a:avLst/>
          </a:prstGeom>
          <a:solidFill>
            <a:schemeClr val="accent1"/>
          </a:solidFill>
          <a:ln w="3175" cap="flat" cmpd="sng" algn="ctr">
            <a:solidFill>
              <a:schemeClr val="tx1"/>
            </a:solidFill>
            <a:prstDash val="solid"/>
            <a:miter lim="800000"/>
            <a:headEnd type="triangle"/>
            <a:tailEnd type="triangle"/>
          </a:ln>
          <a:effectLst/>
        </p:spPr>
      </p:cxnSp>
      <p:cxnSp>
        <p:nvCxnSpPr>
          <p:cNvPr id="19" name="Straight Arrow Connector 18">
            <a:extLst>
              <a:ext uri="{FF2B5EF4-FFF2-40B4-BE49-F238E27FC236}">
                <a16:creationId xmlns:a16="http://schemas.microsoft.com/office/drawing/2014/main" xmlns="" id="{D53FC73A-7ADB-204A-82D3-A4CCD845709A}"/>
              </a:ext>
            </a:extLst>
          </p:cNvPr>
          <p:cNvCxnSpPr>
            <a:cxnSpLocks/>
            <a:stCxn id="5" idx="2"/>
            <a:endCxn id="7" idx="1"/>
          </p:cNvCxnSpPr>
          <p:nvPr/>
        </p:nvCxnSpPr>
        <p:spPr bwMode="auto">
          <a:xfrm>
            <a:off x="6348584" y="3183527"/>
            <a:ext cx="2795416" cy="605584"/>
          </a:xfrm>
          <a:prstGeom prst="straightConnector1">
            <a:avLst/>
          </a:prstGeom>
          <a:solidFill>
            <a:schemeClr val="accent1"/>
          </a:solidFill>
          <a:ln w="3175" cap="flat" cmpd="sng" algn="ctr">
            <a:solidFill>
              <a:schemeClr val="tx1"/>
            </a:solidFill>
            <a:prstDash val="solid"/>
            <a:miter lim="800000"/>
            <a:headEnd type="triangle"/>
            <a:tailEnd type="triangle"/>
          </a:ln>
          <a:effectLst/>
        </p:spPr>
      </p:cxnSp>
      <p:sp>
        <p:nvSpPr>
          <p:cNvPr id="21" name="TextBox 20">
            <a:extLst>
              <a:ext uri="{FF2B5EF4-FFF2-40B4-BE49-F238E27FC236}">
                <a16:creationId xmlns:a16="http://schemas.microsoft.com/office/drawing/2014/main" xmlns="" id="{0A2D41EB-856D-B643-A5EC-EDAFDFFB0122}"/>
              </a:ext>
            </a:extLst>
          </p:cNvPr>
          <p:cNvSpPr txBox="1"/>
          <p:nvPr/>
        </p:nvSpPr>
        <p:spPr>
          <a:xfrm>
            <a:off x="1270012" y="5646003"/>
            <a:ext cx="2002471" cy="646331"/>
          </a:xfrm>
          <a:prstGeom prst="rect">
            <a:avLst/>
          </a:prstGeom>
          <a:noFill/>
        </p:spPr>
        <p:txBody>
          <a:bodyPr wrap="none" rtlCol="0">
            <a:spAutoFit/>
          </a:bodyPr>
          <a:lstStyle/>
          <a:p>
            <a:r>
              <a:rPr lang="en-US" sz="1200" dirty="0"/>
              <a:t>Implementation of platform</a:t>
            </a:r>
          </a:p>
          <a:p>
            <a:r>
              <a:rPr lang="en-US" sz="1200" dirty="0"/>
              <a:t>Blockchain consulting</a:t>
            </a:r>
          </a:p>
          <a:p>
            <a:r>
              <a:rPr lang="en-US" sz="1200" dirty="0"/>
              <a:t>Application development</a:t>
            </a:r>
          </a:p>
        </p:txBody>
      </p:sp>
      <p:sp>
        <p:nvSpPr>
          <p:cNvPr id="22" name="TextBox 21">
            <a:extLst>
              <a:ext uri="{FF2B5EF4-FFF2-40B4-BE49-F238E27FC236}">
                <a16:creationId xmlns:a16="http://schemas.microsoft.com/office/drawing/2014/main" xmlns="" id="{CEA301DC-6B53-9041-9706-EE76000EDAC0}"/>
              </a:ext>
            </a:extLst>
          </p:cNvPr>
          <p:cNvSpPr txBox="1"/>
          <p:nvPr/>
        </p:nvSpPr>
        <p:spPr>
          <a:xfrm>
            <a:off x="6477000" y="5646003"/>
            <a:ext cx="2354580" cy="830997"/>
          </a:xfrm>
          <a:prstGeom prst="rect">
            <a:avLst/>
          </a:prstGeom>
          <a:noFill/>
        </p:spPr>
        <p:txBody>
          <a:bodyPr wrap="square" rtlCol="0">
            <a:spAutoFit/>
          </a:bodyPr>
          <a:lstStyle/>
          <a:p>
            <a:r>
              <a:rPr lang="en-US" sz="1200" dirty="0"/>
              <a:t>On-</a:t>
            </a:r>
            <a:r>
              <a:rPr lang="en-US" sz="1200" dirty="0" err="1"/>
              <a:t>prem</a:t>
            </a:r>
            <a:r>
              <a:rPr lang="en-US" sz="1200" dirty="0"/>
              <a:t> hosting &amp; </a:t>
            </a:r>
          </a:p>
          <a:p>
            <a:r>
              <a:rPr lang="en-US" sz="1200" dirty="0"/>
              <a:t>Operations</a:t>
            </a:r>
          </a:p>
          <a:p>
            <a:pPr marL="285750" indent="-285750">
              <a:buFont typeface="Arial" panose="020B0604020202020204" pitchFamily="34" charset="0"/>
              <a:buChar char="•"/>
            </a:pPr>
            <a:r>
              <a:rPr lang="en-US" sz="1200" dirty="0"/>
              <a:t>X86 hybrid cloud</a:t>
            </a:r>
          </a:p>
          <a:p>
            <a:pPr marL="285750" indent="-285750">
              <a:buFont typeface="Arial" panose="020B0604020202020204" pitchFamily="34" charset="0"/>
              <a:buChar char="•"/>
            </a:pPr>
            <a:r>
              <a:rPr lang="en-US" sz="1200" dirty="0"/>
              <a:t>Z (</a:t>
            </a:r>
            <a:r>
              <a:rPr lang="en-US" sz="1200" dirty="0" err="1"/>
              <a:t>LinuxOne</a:t>
            </a:r>
            <a:r>
              <a:rPr lang="en-US" sz="1200" dirty="0"/>
              <a:t>, ZOS)</a:t>
            </a:r>
          </a:p>
        </p:txBody>
      </p:sp>
      <p:sp>
        <p:nvSpPr>
          <p:cNvPr id="24" name="Rounded Rectangle 23">
            <a:extLst>
              <a:ext uri="{FF2B5EF4-FFF2-40B4-BE49-F238E27FC236}">
                <a16:creationId xmlns:a16="http://schemas.microsoft.com/office/drawing/2014/main" xmlns="" id="{D7F9EE6F-894D-324B-B5A1-2297AB6681B9}"/>
              </a:ext>
            </a:extLst>
          </p:cNvPr>
          <p:cNvSpPr/>
          <p:nvPr/>
        </p:nvSpPr>
        <p:spPr bwMode="auto">
          <a:xfrm>
            <a:off x="4186754" y="4174966"/>
            <a:ext cx="1889760" cy="1058769"/>
          </a:xfrm>
          <a:prstGeom prst="roundRect">
            <a:avLst/>
          </a:prstGeom>
          <a:solidFill>
            <a:srgbClr val="0F6BFF"/>
          </a:solidFill>
          <a:ln>
            <a:no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rPr>
              <a:t>GSS Integration</a:t>
            </a:r>
            <a:endParaRPr kumimoji="0" lang="en-US" sz="1200" b="0" i="0" u="none" strike="noStrike" cap="none" normalizeH="0" baseline="0" dirty="0">
              <a:ln>
                <a:noFill/>
              </a:ln>
              <a:solidFill>
                <a:schemeClr val="accent3"/>
              </a:solidFill>
              <a:effectLst/>
              <a:latin typeface="Arial" charset="0"/>
            </a:endParaRPr>
          </a:p>
        </p:txBody>
      </p:sp>
      <p:cxnSp>
        <p:nvCxnSpPr>
          <p:cNvPr id="34" name="Straight Arrow Connector 33">
            <a:extLst>
              <a:ext uri="{FF2B5EF4-FFF2-40B4-BE49-F238E27FC236}">
                <a16:creationId xmlns:a16="http://schemas.microsoft.com/office/drawing/2014/main" xmlns="" id="{39A6C33E-D9F6-B343-B227-CC7B6693BECE}"/>
              </a:ext>
            </a:extLst>
          </p:cNvPr>
          <p:cNvCxnSpPr>
            <a:cxnSpLocks/>
            <a:stCxn id="24" idx="0"/>
            <a:endCxn id="5" idx="2"/>
          </p:cNvCxnSpPr>
          <p:nvPr/>
        </p:nvCxnSpPr>
        <p:spPr bwMode="auto">
          <a:xfrm flipV="1">
            <a:off x="5131634" y="3183527"/>
            <a:ext cx="1216950" cy="991439"/>
          </a:xfrm>
          <a:prstGeom prst="straightConnector1">
            <a:avLst/>
          </a:prstGeom>
          <a:solidFill>
            <a:schemeClr val="accent1"/>
          </a:solidFill>
          <a:ln w="3175" cap="flat" cmpd="sng" algn="ctr">
            <a:solidFill>
              <a:schemeClr val="tx1"/>
            </a:solidFill>
            <a:prstDash val="solid"/>
            <a:miter lim="800000"/>
            <a:headEnd type="triangle"/>
            <a:tailEnd type="triangle"/>
          </a:ln>
          <a:effectLst/>
        </p:spPr>
      </p:cxnSp>
      <p:sp>
        <p:nvSpPr>
          <p:cNvPr id="46" name="TextBox 45">
            <a:extLst>
              <a:ext uri="{FF2B5EF4-FFF2-40B4-BE49-F238E27FC236}">
                <a16:creationId xmlns:a16="http://schemas.microsoft.com/office/drawing/2014/main" xmlns="" id="{88B75A13-0C78-A947-8A10-6FAE029644E8}"/>
              </a:ext>
            </a:extLst>
          </p:cNvPr>
          <p:cNvSpPr txBox="1"/>
          <p:nvPr/>
        </p:nvSpPr>
        <p:spPr>
          <a:xfrm>
            <a:off x="9296400" y="4464294"/>
            <a:ext cx="1120820" cy="830997"/>
          </a:xfrm>
          <a:prstGeom prst="rect">
            <a:avLst/>
          </a:prstGeom>
          <a:noFill/>
        </p:spPr>
        <p:txBody>
          <a:bodyPr wrap="none" rtlCol="0">
            <a:spAutoFit/>
          </a:bodyPr>
          <a:lstStyle/>
          <a:p>
            <a:r>
              <a:rPr lang="en-US" sz="1200" dirty="0"/>
              <a:t>MS Azure</a:t>
            </a:r>
          </a:p>
          <a:p>
            <a:r>
              <a:rPr lang="en-US" sz="1200" dirty="0"/>
              <a:t>AWS</a:t>
            </a:r>
          </a:p>
          <a:p>
            <a:r>
              <a:rPr lang="en-US" sz="1200" dirty="0"/>
              <a:t>Google Cloud</a:t>
            </a:r>
          </a:p>
          <a:p>
            <a:r>
              <a:rPr lang="en-US" sz="1200" b="1" dirty="0"/>
              <a:t>IBM *</a:t>
            </a:r>
          </a:p>
        </p:txBody>
      </p:sp>
      <p:sp>
        <p:nvSpPr>
          <p:cNvPr id="47" name="TextBox 46">
            <a:extLst>
              <a:ext uri="{FF2B5EF4-FFF2-40B4-BE49-F238E27FC236}">
                <a16:creationId xmlns:a16="http://schemas.microsoft.com/office/drawing/2014/main" xmlns="" id="{5B7AA0C4-8FFF-C24B-8F87-C98DABF2973F}"/>
              </a:ext>
            </a:extLst>
          </p:cNvPr>
          <p:cNvSpPr txBox="1"/>
          <p:nvPr/>
        </p:nvSpPr>
        <p:spPr>
          <a:xfrm>
            <a:off x="4186754" y="5646003"/>
            <a:ext cx="1889760" cy="461665"/>
          </a:xfrm>
          <a:prstGeom prst="rect">
            <a:avLst/>
          </a:prstGeom>
          <a:noFill/>
        </p:spPr>
        <p:txBody>
          <a:bodyPr wrap="square" rtlCol="0">
            <a:spAutoFit/>
          </a:bodyPr>
          <a:lstStyle/>
          <a:p>
            <a:r>
              <a:rPr lang="en-US" sz="1200" dirty="0"/>
              <a:t>Applications &amp; systems integrations</a:t>
            </a:r>
          </a:p>
        </p:txBody>
      </p:sp>
      <p:sp>
        <p:nvSpPr>
          <p:cNvPr id="49" name="TextBox 48">
            <a:extLst>
              <a:ext uri="{FF2B5EF4-FFF2-40B4-BE49-F238E27FC236}">
                <a16:creationId xmlns:a16="http://schemas.microsoft.com/office/drawing/2014/main" xmlns="" id="{0F772B98-3D08-1541-B477-9826C38BC280}"/>
              </a:ext>
            </a:extLst>
          </p:cNvPr>
          <p:cNvSpPr txBox="1"/>
          <p:nvPr/>
        </p:nvSpPr>
        <p:spPr>
          <a:xfrm>
            <a:off x="9207082" y="5646003"/>
            <a:ext cx="2354580" cy="276999"/>
          </a:xfrm>
          <a:prstGeom prst="rect">
            <a:avLst/>
          </a:prstGeom>
          <a:noFill/>
        </p:spPr>
        <p:txBody>
          <a:bodyPr wrap="square" rtlCol="0">
            <a:spAutoFit/>
          </a:bodyPr>
          <a:lstStyle/>
          <a:p>
            <a:r>
              <a:rPr lang="en-US" sz="1200" dirty="0"/>
              <a:t>Cloud operations</a:t>
            </a:r>
          </a:p>
        </p:txBody>
      </p:sp>
      <p:sp>
        <p:nvSpPr>
          <p:cNvPr id="3" name="TextBox 2">
            <a:extLst>
              <a:ext uri="{FF2B5EF4-FFF2-40B4-BE49-F238E27FC236}">
                <a16:creationId xmlns:a16="http://schemas.microsoft.com/office/drawing/2014/main" xmlns="" id="{DDC36C0F-5770-3B45-A9C8-72FCCABA6B8E}"/>
              </a:ext>
            </a:extLst>
          </p:cNvPr>
          <p:cNvSpPr txBox="1"/>
          <p:nvPr/>
        </p:nvSpPr>
        <p:spPr>
          <a:xfrm>
            <a:off x="5784968" y="1436773"/>
            <a:ext cx="1127232" cy="461665"/>
          </a:xfrm>
          <a:prstGeom prst="rect">
            <a:avLst/>
          </a:prstGeom>
          <a:noFill/>
        </p:spPr>
        <p:txBody>
          <a:bodyPr wrap="none" rtlCol="0">
            <a:spAutoFit/>
          </a:bodyPr>
          <a:lstStyle/>
          <a:p>
            <a:pPr algn="ctr"/>
            <a:r>
              <a:rPr lang="en-US" sz="2400" dirty="0"/>
              <a:t>Clients</a:t>
            </a:r>
          </a:p>
        </p:txBody>
      </p:sp>
      <p:sp>
        <p:nvSpPr>
          <p:cNvPr id="8" name="TextBox 7">
            <a:extLst>
              <a:ext uri="{FF2B5EF4-FFF2-40B4-BE49-F238E27FC236}">
                <a16:creationId xmlns:a16="http://schemas.microsoft.com/office/drawing/2014/main" xmlns="" id="{B3528C55-8DA1-BA46-AA63-2263EA0FFE7C}"/>
              </a:ext>
            </a:extLst>
          </p:cNvPr>
          <p:cNvSpPr txBox="1"/>
          <p:nvPr/>
        </p:nvSpPr>
        <p:spPr>
          <a:xfrm>
            <a:off x="5391431" y="1091387"/>
            <a:ext cx="1914307" cy="338554"/>
          </a:xfrm>
          <a:prstGeom prst="rect">
            <a:avLst/>
          </a:prstGeom>
          <a:noFill/>
        </p:spPr>
        <p:txBody>
          <a:bodyPr wrap="none" rtlCol="0">
            <a:spAutoFit/>
          </a:bodyPr>
          <a:lstStyle/>
          <a:p>
            <a:r>
              <a:rPr lang="en-US" sz="1600" dirty="0"/>
              <a:t>Existing &amp; New/NN</a:t>
            </a:r>
          </a:p>
        </p:txBody>
      </p:sp>
    </p:spTree>
    <p:extLst>
      <p:ext uri="{BB962C8B-B14F-4D97-AF65-F5344CB8AC3E}">
        <p14:creationId xmlns:p14="http://schemas.microsoft.com/office/powerpoint/2010/main" val="168664337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4354" y="321276"/>
            <a:ext cx="2201757" cy="369332"/>
          </a:xfrm>
          <a:prstGeom prst="rect">
            <a:avLst/>
          </a:prstGeom>
          <a:noFill/>
        </p:spPr>
        <p:txBody>
          <a:bodyPr wrap="none" rtlCol="0">
            <a:spAutoFit/>
          </a:bodyPr>
          <a:lstStyle/>
          <a:p>
            <a:r>
              <a:rPr lang="en-US" dirty="0" err="1"/>
              <a:t>Blockchain</a:t>
            </a:r>
            <a:r>
              <a:rPr lang="en-US" dirty="0"/>
              <a:t> Client SDK</a:t>
            </a:r>
          </a:p>
        </p:txBody>
      </p:sp>
      <p:cxnSp>
        <p:nvCxnSpPr>
          <p:cNvPr id="6" name="Straight Connector 5"/>
          <p:cNvCxnSpPr/>
          <p:nvPr/>
        </p:nvCxnSpPr>
        <p:spPr>
          <a:xfrm>
            <a:off x="164757" y="757881"/>
            <a:ext cx="1179658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12584" y="988540"/>
            <a:ext cx="1242648"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Purpose</a:t>
            </a:r>
          </a:p>
        </p:txBody>
      </p:sp>
      <p:sp>
        <p:nvSpPr>
          <p:cNvPr id="10" name="TextBox 9"/>
          <p:cNvSpPr txBox="1"/>
          <p:nvPr/>
        </p:nvSpPr>
        <p:spPr>
          <a:xfrm>
            <a:off x="584887" y="1557636"/>
            <a:ext cx="6531724" cy="369332"/>
          </a:xfrm>
          <a:prstGeom prst="rect">
            <a:avLst/>
          </a:prstGeom>
          <a:noFill/>
        </p:spPr>
        <p:txBody>
          <a:bodyPr wrap="none" rtlCol="0">
            <a:spAutoFit/>
          </a:bodyPr>
          <a:lstStyle/>
          <a:p>
            <a:r>
              <a:rPr lang="en-US" dirty="0"/>
              <a:t>To provide our </a:t>
            </a:r>
            <a:r>
              <a:rPr lang="en-US" dirty="0" err="1"/>
              <a:t>blockchain</a:t>
            </a:r>
            <a:r>
              <a:rPr lang="en-US" dirty="0"/>
              <a:t> service quickly and easily to other clients.</a:t>
            </a:r>
          </a:p>
        </p:txBody>
      </p:sp>
      <p:sp>
        <p:nvSpPr>
          <p:cNvPr id="61" name="TextBox 60"/>
          <p:cNvSpPr txBox="1"/>
          <p:nvPr/>
        </p:nvSpPr>
        <p:spPr>
          <a:xfrm>
            <a:off x="312584" y="2726723"/>
            <a:ext cx="1280607"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Features</a:t>
            </a:r>
          </a:p>
        </p:txBody>
      </p:sp>
      <p:sp>
        <p:nvSpPr>
          <p:cNvPr id="68" name="TextBox 67"/>
          <p:cNvSpPr txBox="1"/>
          <p:nvPr/>
        </p:nvSpPr>
        <p:spPr>
          <a:xfrm>
            <a:off x="584887" y="3271106"/>
            <a:ext cx="4194610" cy="2169825"/>
          </a:xfrm>
          <a:prstGeom prst="rect">
            <a:avLst/>
          </a:prstGeom>
          <a:noFill/>
        </p:spPr>
        <p:txBody>
          <a:bodyPr wrap="none" rtlCol="0">
            <a:spAutoFit/>
          </a:bodyPr>
          <a:lstStyle/>
          <a:p>
            <a:pPr marL="342900" indent="-342900">
              <a:lnSpc>
                <a:spcPct val="150000"/>
              </a:lnSpc>
              <a:buAutoNum type="arabicPeriod"/>
            </a:pPr>
            <a:r>
              <a:rPr lang="en-US" dirty="0"/>
              <a:t>Supports many development platforms</a:t>
            </a:r>
          </a:p>
          <a:p>
            <a:pPr lvl="1">
              <a:lnSpc>
                <a:spcPct val="150000"/>
              </a:lnSpc>
            </a:pPr>
            <a:r>
              <a:rPr lang="en-US" dirty="0"/>
              <a:t>Java, </a:t>
            </a:r>
            <a:r>
              <a:rPr lang="en-US" dirty="0" err="1"/>
              <a:t>Nodejs</a:t>
            </a:r>
            <a:r>
              <a:rPr lang="en-US" dirty="0"/>
              <a:t>, </a:t>
            </a:r>
            <a:r>
              <a:rPr lang="en-US" dirty="0" err="1"/>
              <a:t>golang</a:t>
            </a:r>
            <a:r>
              <a:rPr lang="en-US" dirty="0"/>
              <a:t>, </a:t>
            </a:r>
            <a:r>
              <a:rPr lang="en-US" dirty="0" err="1"/>
              <a:t>erlang</a:t>
            </a:r>
            <a:r>
              <a:rPr lang="en-US" dirty="0"/>
              <a:t> </a:t>
            </a:r>
            <a:r>
              <a:rPr lang="en-US" dirty="0" err="1"/>
              <a:t>etc</a:t>
            </a:r>
            <a:endParaRPr lang="en-US" dirty="0"/>
          </a:p>
          <a:p>
            <a:pPr marL="342900" indent="-342900">
              <a:lnSpc>
                <a:spcPct val="150000"/>
              </a:lnSpc>
              <a:buAutoNum type="arabicPeriod"/>
            </a:pPr>
            <a:r>
              <a:rPr lang="en-US" dirty="0"/>
              <a:t>Easy to integrate</a:t>
            </a:r>
          </a:p>
          <a:p>
            <a:pPr marL="342900" indent="-342900">
              <a:lnSpc>
                <a:spcPct val="150000"/>
              </a:lnSpc>
              <a:buAutoNum type="arabicPeriod"/>
            </a:pPr>
            <a:r>
              <a:rPr lang="en-US" dirty="0"/>
              <a:t>Supports most of cloud platforms</a:t>
            </a:r>
          </a:p>
          <a:p>
            <a:pPr>
              <a:lnSpc>
                <a:spcPct val="150000"/>
              </a:lnSpc>
            </a:pPr>
            <a:r>
              <a:rPr lang="en-US" dirty="0"/>
              <a:t>        IBM, AWS, Azure, Google, Alibaba </a:t>
            </a:r>
            <a:r>
              <a:rPr lang="en-US" dirty="0" err="1"/>
              <a:t>etc</a:t>
            </a:r>
            <a:endParaRPr lang="en-US" dirty="0"/>
          </a:p>
        </p:txBody>
      </p:sp>
    </p:spTree>
    <p:extLst>
      <p:ext uri="{BB962C8B-B14F-4D97-AF65-F5344CB8AC3E}">
        <p14:creationId xmlns:p14="http://schemas.microsoft.com/office/powerpoint/2010/main" val="1000029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55957" y="3377514"/>
            <a:ext cx="5206313" cy="1705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54354" y="321276"/>
            <a:ext cx="1821524" cy="369332"/>
          </a:xfrm>
          <a:prstGeom prst="rect">
            <a:avLst/>
          </a:prstGeom>
          <a:noFill/>
        </p:spPr>
        <p:txBody>
          <a:bodyPr wrap="none" rtlCol="0">
            <a:spAutoFit/>
          </a:bodyPr>
          <a:lstStyle/>
          <a:p>
            <a:r>
              <a:rPr lang="en-US" dirty="0"/>
              <a:t>How does it work</a:t>
            </a:r>
          </a:p>
        </p:txBody>
      </p:sp>
      <p:cxnSp>
        <p:nvCxnSpPr>
          <p:cNvPr id="6" name="Straight Connector 5"/>
          <p:cNvCxnSpPr/>
          <p:nvPr/>
        </p:nvCxnSpPr>
        <p:spPr>
          <a:xfrm>
            <a:off x="164757" y="757881"/>
            <a:ext cx="1179658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392562" y="3812059"/>
            <a:ext cx="1911178" cy="98030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Bluebarricade</a:t>
            </a:r>
            <a:endParaRPr lang="en-US" sz="1600" dirty="0"/>
          </a:p>
          <a:p>
            <a:pPr algn="ctr"/>
            <a:r>
              <a:rPr lang="en-US" sz="1600" dirty="0" err="1"/>
              <a:t>Blockchain</a:t>
            </a:r>
            <a:endParaRPr lang="en-US" sz="1600" dirty="0"/>
          </a:p>
          <a:p>
            <a:pPr algn="ctr"/>
            <a:r>
              <a:rPr lang="en-US" sz="1600" dirty="0"/>
              <a:t>Server API</a:t>
            </a:r>
          </a:p>
        </p:txBody>
      </p:sp>
      <p:sp>
        <p:nvSpPr>
          <p:cNvPr id="11" name="Rectangle 10"/>
          <p:cNvSpPr/>
          <p:nvPr/>
        </p:nvSpPr>
        <p:spPr>
          <a:xfrm>
            <a:off x="972063" y="3612291"/>
            <a:ext cx="2479591" cy="12315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Client Source</a:t>
            </a:r>
          </a:p>
          <a:p>
            <a:pPr algn="ctr"/>
            <a:r>
              <a:rPr lang="en-US" dirty="0"/>
              <a:t>(Java, </a:t>
            </a:r>
            <a:r>
              <a:rPr lang="en-US" dirty="0" err="1"/>
              <a:t>golang</a:t>
            </a:r>
            <a:r>
              <a:rPr lang="en-US" dirty="0"/>
              <a:t>, </a:t>
            </a:r>
          </a:p>
          <a:p>
            <a:pPr algn="ctr"/>
            <a:r>
              <a:rPr lang="en-US" dirty="0" err="1"/>
              <a:t>nodejs</a:t>
            </a:r>
            <a:r>
              <a:rPr lang="en-US" dirty="0"/>
              <a:t> or </a:t>
            </a:r>
            <a:r>
              <a:rPr lang="en-US" dirty="0" err="1"/>
              <a:t>erlang</a:t>
            </a:r>
            <a:r>
              <a:rPr lang="en-US" dirty="0"/>
              <a:t>)</a:t>
            </a:r>
          </a:p>
        </p:txBody>
      </p:sp>
      <p:sp>
        <p:nvSpPr>
          <p:cNvPr id="4" name="TextBox 3"/>
          <p:cNvSpPr txBox="1"/>
          <p:nvPr/>
        </p:nvSpPr>
        <p:spPr>
          <a:xfrm>
            <a:off x="667265" y="1079157"/>
            <a:ext cx="5015860" cy="1338828"/>
          </a:xfrm>
          <a:prstGeom prst="rect">
            <a:avLst/>
          </a:prstGeom>
          <a:noFill/>
        </p:spPr>
        <p:txBody>
          <a:bodyPr wrap="none" rtlCol="0">
            <a:spAutoFit/>
          </a:bodyPr>
          <a:lstStyle/>
          <a:p>
            <a:pPr>
              <a:lnSpc>
                <a:spcPct val="150000"/>
              </a:lnSpc>
            </a:pPr>
            <a:r>
              <a:rPr lang="en-US" dirty="0"/>
              <a:t>There are 2 ways to integrate </a:t>
            </a:r>
            <a:r>
              <a:rPr lang="en-US" dirty="0" err="1"/>
              <a:t>Blockchain</a:t>
            </a:r>
            <a:r>
              <a:rPr lang="en-US" dirty="0"/>
              <a:t> client SDK.</a:t>
            </a:r>
          </a:p>
          <a:p>
            <a:pPr marL="342900" indent="-342900">
              <a:lnSpc>
                <a:spcPct val="150000"/>
              </a:lnSpc>
              <a:buAutoNum type="arabicPeriod"/>
            </a:pPr>
            <a:r>
              <a:rPr lang="en-US" b="1" dirty="0"/>
              <a:t>Source level integration</a:t>
            </a:r>
          </a:p>
          <a:p>
            <a:pPr marL="342900" indent="-342900">
              <a:lnSpc>
                <a:spcPct val="150000"/>
              </a:lnSpc>
              <a:buAutoNum type="arabicPeriod"/>
            </a:pPr>
            <a:r>
              <a:rPr lang="en-US" dirty="0"/>
              <a:t>Cloud deployment and usage</a:t>
            </a:r>
          </a:p>
        </p:txBody>
      </p:sp>
      <p:sp>
        <p:nvSpPr>
          <p:cNvPr id="9" name="Rectangle 8"/>
          <p:cNvSpPr/>
          <p:nvPr/>
        </p:nvSpPr>
        <p:spPr>
          <a:xfrm>
            <a:off x="3047999" y="3939746"/>
            <a:ext cx="1301579" cy="5766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Blockchain</a:t>
            </a:r>
            <a:r>
              <a:rPr lang="en-US" sz="1400" dirty="0"/>
              <a:t> Client SDK</a:t>
            </a:r>
          </a:p>
        </p:txBody>
      </p:sp>
      <p:sp>
        <p:nvSpPr>
          <p:cNvPr id="12" name="Rectangle 11"/>
          <p:cNvSpPr/>
          <p:nvPr/>
        </p:nvSpPr>
        <p:spPr>
          <a:xfrm>
            <a:off x="8921579" y="3812059"/>
            <a:ext cx="1911178" cy="98030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Blockchain</a:t>
            </a:r>
            <a:endParaRPr lang="en-US" sz="1600" dirty="0"/>
          </a:p>
          <a:p>
            <a:pPr algn="ctr"/>
            <a:r>
              <a:rPr lang="en-US" sz="1600" dirty="0"/>
              <a:t>Service</a:t>
            </a:r>
          </a:p>
        </p:txBody>
      </p:sp>
      <p:sp>
        <p:nvSpPr>
          <p:cNvPr id="7" name="TextBox 6"/>
          <p:cNvSpPr txBox="1"/>
          <p:nvPr/>
        </p:nvSpPr>
        <p:spPr>
          <a:xfrm>
            <a:off x="5955957" y="3337008"/>
            <a:ext cx="2351028" cy="369332"/>
          </a:xfrm>
          <a:prstGeom prst="rect">
            <a:avLst/>
          </a:prstGeom>
          <a:noFill/>
        </p:spPr>
        <p:txBody>
          <a:bodyPr wrap="none" rtlCol="0">
            <a:spAutoFit/>
          </a:bodyPr>
          <a:lstStyle/>
          <a:p>
            <a:r>
              <a:rPr lang="en-US" dirty="0" err="1">
                <a:solidFill>
                  <a:schemeClr val="bg1"/>
                </a:solidFill>
              </a:rPr>
              <a:t>Bluebarricade</a:t>
            </a:r>
            <a:r>
              <a:rPr lang="en-US" dirty="0">
                <a:solidFill>
                  <a:schemeClr val="bg1"/>
                </a:solidFill>
              </a:rPr>
              <a:t> Platform</a:t>
            </a:r>
          </a:p>
        </p:txBody>
      </p:sp>
      <p:cxnSp>
        <p:nvCxnSpPr>
          <p:cNvPr id="14" name="Elbow Connector 13"/>
          <p:cNvCxnSpPr>
            <a:stCxn id="9" idx="3"/>
            <a:endCxn id="5" idx="1"/>
          </p:cNvCxnSpPr>
          <p:nvPr/>
        </p:nvCxnSpPr>
        <p:spPr>
          <a:xfrm>
            <a:off x="4349578" y="4228070"/>
            <a:ext cx="1606379" cy="2061"/>
          </a:xfrm>
          <a:prstGeom prst="bentConnector3">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52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064476" y="2512541"/>
            <a:ext cx="3155092" cy="12933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6063049" y="4489622"/>
            <a:ext cx="5206313" cy="1705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54354" y="321276"/>
            <a:ext cx="1821524" cy="369332"/>
          </a:xfrm>
          <a:prstGeom prst="rect">
            <a:avLst/>
          </a:prstGeom>
          <a:noFill/>
        </p:spPr>
        <p:txBody>
          <a:bodyPr wrap="none" rtlCol="0">
            <a:spAutoFit/>
          </a:bodyPr>
          <a:lstStyle/>
          <a:p>
            <a:r>
              <a:rPr lang="en-US" dirty="0"/>
              <a:t>How does it work</a:t>
            </a:r>
          </a:p>
        </p:txBody>
      </p:sp>
      <p:cxnSp>
        <p:nvCxnSpPr>
          <p:cNvPr id="6" name="Straight Connector 5"/>
          <p:cNvCxnSpPr/>
          <p:nvPr/>
        </p:nvCxnSpPr>
        <p:spPr>
          <a:xfrm>
            <a:off x="164757" y="757881"/>
            <a:ext cx="1179658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499654" y="4924167"/>
            <a:ext cx="1911178" cy="98030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Bluebarricade</a:t>
            </a:r>
            <a:endParaRPr lang="en-US" sz="1600" dirty="0"/>
          </a:p>
          <a:p>
            <a:pPr algn="ctr"/>
            <a:r>
              <a:rPr lang="en-US" sz="1600" dirty="0" err="1"/>
              <a:t>Blockchain</a:t>
            </a:r>
            <a:endParaRPr lang="en-US" sz="1600" dirty="0"/>
          </a:p>
          <a:p>
            <a:pPr algn="ctr"/>
            <a:r>
              <a:rPr lang="en-US" sz="1600" dirty="0"/>
              <a:t>Server API</a:t>
            </a:r>
          </a:p>
        </p:txBody>
      </p:sp>
      <p:sp>
        <p:nvSpPr>
          <p:cNvPr id="11" name="Rectangle 10"/>
          <p:cNvSpPr/>
          <p:nvPr/>
        </p:nvSpPr>
        <p:spPr>
          <a:xfrm>
            <a:off x="728174" y="4726459"/>
            <a:ext cx="1973838" cy="12315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Client System</a:t>
            </a:r>
          </a:p>
        </p:txBody>
      </p:sp>
      <p:sp>
        <p:nvSpPr>
          <p:cNvPr id="4" name="TextBox 3"/>
          <p:cNvSpPr txBox="1"/>
          <p:nvPr/>
        </p:nvSpPr>
        <p:spPr>
          <a:xfrm>
            <a:off x="667265" y="1079157"/>
            <a:ext cx="5015860" cy="1338828"/>
          </a:xfrm>
          <a:prstGeom prst="rect">
            <a:avLst/>
          </a:prstGeom>
          <a:noFill/>
        </p:spPr>
        <p:txBody>
          <a:bodyPr wrap="none" rtlCol="0">
            <a:spAutoFit/>
          </a:bodyPr>
          <a:lstStyle/>
          <a:p>
            <a:pPr>
              <a:lnSpc>
                <a:spcPct val="150000"/>
              </a:lnSpc>
            </a:pPr>
            <a:r>
              <a:rPr lang="en-US" dirty="0"/>
              <a:t>There are 2 ways to integrate </a:t>
            </a:r>
            <a:r>
              <a:rPr lang="en-US" dirty="0" err="1"/>
              <a:t>Blockchain</a:t>
            </a:r>
            <a:r>
              <a:rPr lang="en-US" dirty="0"/>
              <a:t> client SDK.</a:t>
            </a:r>
          </a:p>
          <a:p>
            <a:pPr marL="342900" indent="-342900">
              <a:lnSpc>
                <a:spcPct val="150000"/>
              </a:lnSpc>
              <a:buAutoNum type="arabicPeriod"/>
            </a:pPr>
            <a:r>
              <a:rPr lang="en-US" dirty="0"/>
              <a:t>Source level integration</a:t>
            </a:r>
          </a:p>
          <a:p>
            <a:pPr marL="342900" indent="-342900">
              <a:lnSpc>
                <a:spcPct val="150000"/>
              </a:lnSpc>
              <a:buAutoNum type="arabicPeriod"/>
            </a:pPr>
            <a:r>
              <a:rPr lang="en-US" b="1" dirty="0"/>
              <a:t>Cloud deployment and usage</a:t>
            </a:r>
          </a:p>
        </p:txBody>
      </p:sp>
      <p:sp>
        <p:nvSpPr>
          <p:cNvPr id="9" name="Rectangle 8"/>
          <p:cNvSpPr/>
          <p:nvPr/>
        </p:nvSpPr>
        <p:spPr>
          <a:xfrm>
            <a:off x="4053015" y="3104825"/>
            <a:ext cx="1301579" cy="5766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Blockchain</a:t>
            </a:r>
            <a:r>
              <a:rPr lang="en-US" sz="1400" dirty="0"/>
              <a:t> Client SDK</a:t>
            </a:r>
          </a:p>
        </p:txBody>
      </p:sp>
      <p:sp>
        <p:nvSpPr>
          <p:cNvPr id="12" name="Rectangle 11"/>
          <p:cNvSpPr/>
          <p:nvPr/>
        </p:nvSpPr>
        <p:spPr>
          <a:xfrm>
            <a:off x="9028671" y="4924167"/>
            <a:ext cx="1911178" cy="98030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Blockchain</a:t>
            </a:r>
            <a:endParaRPr lang="en-US" sz="1600" dirty="0"/>
          </a:p>
          <a:p>
            <a:pPr algn="ctr"/>
            <a:r>
              <a:rPr lang="en-US" sz="1600" dirty="0"/>
              <a:t>Service</a:t>
            </a:r>
          </a:p>
        </p:txBody>
      </p:sp>
      <p:sp>
        <p:nvSpPr>
          <p:cNvPr id="7" name="TextBox 6"/>
          <p:cNvSpPr txBox="1"/>
          <p:nvPr/>
        </p:nvSpPr>
        <p:spPr>
          <a:xfrm>
            <a:off x="6063049" y="4449116"/>
            <a:ext cx="2351028" cy="369332"/>
          </a:xfrm>
          <a:prstGeom prst="rect">
            <a:avLst/>
          </a:prstGeom>
          <a:noFill/>
        </p:spPr>
        <p:txBody>
          <a:bodyPr wrap="none" rtlCol="0">
            <a:spAutoFit/>
          </a:bodyPr>
          <a:lstStyle/>
          <a:p>
            <a:r>
              <a:rPr lang="en-US" dirty="0" err="1">
                <a:solidFill>
                  <a:schemeClr val="bg1"/>
                </a:solidFill>
              </a:rPr>
              <a:t>Bluebarricade</a:t>
            </a:r>
            <a:r>
              <a:rPr lang="en-US" dirty="0">
                <a:solidFill>
                  <a:schemeClr val="bg1"/>
                </a:solidFill>
              </a:rPr>
              <a:t> Platform</a:t>
            </a:r>
          </a:p>
        </p:txBody>
      </p:sp>
      <p:cxnSp>
        <p:nvCxnSpPr>
          <p:cNvPr id="14" name="Elbow Connector 13"/>
          <p:cNvCxnSpPr>
            <a:stCxn id="9" idx="3"/>
            <a:endCxn id="5" idx="1"/>
          </p:cNvCxnSpPr>
          <p:nvPr/>
        </p:nvCxnSpPr>
        <p:spPr>
          <a:xfrm>
            <a:off x="5354594" y="3393149"/>
            <a:ext cx="708455" cy="1949090"/>
          </a:xfrm>
          <a:prstGeom prst="bentConnector3">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3"/>
            <a:endCxn id="9" idx="1"/>
          </p:cNvCxnSpPr>
          <p:nvPr/>
        </p:nvCxnSpPr>
        <p:spPr>
          <a:xfrm flipV="1">
            <a:off x="2702012" y="3393149"/>
            <a:ext cx="1351003" cy="19490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66058" y="2484406"/>
            <a:ext cx="2351926" cy="553998"/>
          </a:xfrm>
          <a:prstGeom prst="rect">
            <a:avLst/>
          </a:prstGeom>
          <a:noFill/>
        </p:spPr>
        <p:txBody>
          <a:bodyPr wrap="none" rtlCol="0">
            <a:spAutoFit/>
          </a:bodyPr>
          <a:lstStyle/>
          <a:p>
            <a:pPr algn="ctr"/>
            <a:r>
              <a:rPr lang="en-US" dirty="0"/>
              <a:t>Cloud Platform</a:t>
            </a:r>
          </a:p>
          <a:p>
            <a:pPr algn="ctr"/>
            <a:r>
              <a:rPr lang="en-US" sz="1200" dirty="0"/>
              <a:t>(IBM, AWS, </a:t>
            </a:r>
            <a:r>
              <a:rPr lang="en-US" sz="1200" dirty="0" err="1"/>
              <a:t>Azure,Google</a:t>
            </a:r>
            <a:r>
              <a:rPr lang="en-US" sz="1200" dirty="0"/>
              <a:t>, Alibaba)</a:t>
            </a:r>
          </a:p>
        </p:txBody>
      </p:sp>
    </p:spTree>
    <p:extLst>
      <p:ext uri="{BB962C8B-B14F-4D97-AF65-F5344CB8AC3E}">
        <p14:creationId xmlns:p14="http://schemas.microsoft.com/office/powerpoint/2010/main" val="4150685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550094" y="2757806"/>
            <a:ext cx="2487827" cy="25138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908687" y="2272046"/>
            <a:ext cx="1629002" cy="419158"/>
          </a:xfrm>
          <a:prstGeom prst="rect">
            <a:avLst/>
          </a:prstGeom>
        </p:spPr>
      </p:pic>
      <p:pic>
        <p:nvPicPr>
          <p:cNvPr id="5" name="Picture 4"/>
          <p:cNvPicPr>
            <a:picLocks noChangeAspect="1"/>
          </p:cNvPicPr>
          <p:nvPr/>
        </p:nvPicPr>
        <p:blipFill>
          <a:blip r:embed="rId3"/>
          <a:stretch>
            <a:fillRect/>
          </a:stretch>
        </p:blipFill>
        <p:spPr>
          <a:xfrm>
            <a:off x="6527067" y="3802735"/>
            <a:ext cx="1689761" cy="459737"/>
          </a:xfrm>
          <a:prstGeom prst="rect">
            <a:avLst/>
          </a:prstGeom>
        </p:spPr>
      </p:pic>
      <p:pic>
        <p:nvPicPr>
          <p:cNvPr id="7" name="Picture 6"/>
          <p:cNvPicPr>
            <a:picLocks noChangeAspect="1"/>
          </p:cNvPicPr>
          <p:nvPr/>
        </p:nvPicPr>
        <p:blipFill>
          <a:blip r:embed="rId4"/>
          <a:stretch>
            <a:fillRect/>
          </a:stretch>
        </p:blipFill>
        <p:spPr>
          <a:xfrm>
            <a:off x="1053810" y="2243414"/>
            <a:ext cx="1017063" cy="423776"/>
          </a:xfrm>
          <a:prstGeom prst="rect">
            <a:avLst/>
          </a:prstGeom>
        </p:spPr>
      </p:pic>
      <p:pic>
        <p:nvPicPr>
          <p:cNvPr id="9" name="Picture 8"/>
          <p:cNvPicPr>
            <a:picLocks noChangeAspect="1"/>
          </p:cNvPicPr>
          <p:nvPr/>
        </p:nvPicPr>
        <p:blipFill>
          <a:blip r:embed="rId5"/>
          <a:stretch>
            <a:fillRect/>
          </a:stretch>
        </p:blipFill>
        <p:spPr>
          <a:xfrm>
            <a:off x="10755042" y="3842216"/>
            <a:ext cx="1084648" cy="650789"/>
          </a:xfrm>
          <a:prstGeom prst="rect">
            <a:avLst/>
          </a:prstGeom>
        </p:spPr>
      </p:pic>
      <p:pic>
        <p:nvPicPr>
          <p:cNvPr id="11" name="Picture 10"/>
          <p:cNvPicPr>
            <a:picLocks noChangeAspect="1"/>
          </p:cNvPicPr>
          <p:nvPr/>
        </p:nvPicPr>
        <p:blipFill>
          <a:blip r:embed="rId6"/>
          <a:stretch>
            <a:fillRect/>
          </a:stretch>
        </p:blipFill>
        <p:spPr>
          <a:xfrm>
            <a:off x="10530177" y="1276605"/>
            <a:ext cx="1341161" cy="670581"/>
          </a:xfrm>
          <a:prstGeom prst="rect">
            <a:avLst/>
          </a:prstGeom>
        </p:spPr>
      </p:pic>
      <p:pic>
        <p:nvPicPr>
          <p:cNvPr id="13" name="Picture 12"/>
          <p:cNvPicPr>
            <a:picLocks noChangeAspect="1"/>
          </p:cNvPicPr>
          <p:nvPr/>
        </p:nvPicPr>
        <p:blipFill>
          <a:blip r:embed="rId7"/>
          <a:stretch>
            <a:fillRect/>
          </a:stretch>
        </p:blipFill>
        <p:spPr>
          <a:xfrm>
            <a:off x="10686717" y="2480654"/>
            <a:ext cx="1266671" cy="789439"/>
          </a:xfrm>
          <a:prstGeom prst="rect">
            <a:avLst/>
          </a:prstGeom>
        </p:spPr>
      </p:pic>
      <p:pic>
        <p:nvPicPr>
          <p:cNvPr id="15" name="Picture 14"/>
          <p:cNvPicPr>
            <a:picLocks noChangeAspect="1"/>
          </p:cNvPicPr>
          <p:nvPr/>
        </p:nvPicPr>
        <p:blipFill>
          <a:blip r:embed="rId8"/>
          <a:stretch>
            <a:fillRect/>
          </a:stretch>
        </p:blipFill>
        <p:spPr>
          <a:xfrm>
            <a:off x="11016424" y="5124587"/>
            <a:ext cx="739140" cy="551512"/>
          </a:xfrm>
          <a:prstGeom prst="rect">
            <a:avLst/>
          </a:prstGeom>
        </p:spPr>
      </p:pic>
      <p:pic>
        <p:nvPicPr>
          <p:cNvPr id="17" name="Picture 16"/>
          <p:cNvPicPr>
            <a:picLocks noChangeAspect="1"/>
          </p:cNvPicPr>
          <p:nvPr/>
        </p:nvPicPr>
        <p:blipFill>
          <a:blip r:embed="rId9"/>
          <a:stretch>
            <a:fillRect/>
          </a:stretch>
        </p:blipFill>
        <p:spPr>
          <a:xfrm>
            <a:off x="10800414" y="6400815"/>
            <a:ext cx="1247175" cy="457185"/>
          </a:xfrm>
          <a:prstGeom prst="rect">
            <a:avLst/>
          </a:prstGeom>
        </p:spPr>
      </p:pic>
      <p:sp>
        <p:nvSpPr>
          <p:cNvPr id="21" name="Rectangle 20"/>
          <p:cNvSpPr/>
          <p:nvPr/>
        </p:nvSpPr>
        <p:spPr>
          <a:xfrm>
            <a:off x="3653066" y="3241862"/>
            <a:ext cx="2281881" cy="313038"/>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Bluebarricade</a:t>
            </a:r>
            <a:r>
              <a:rPr lang="en-US" sz="1200" dirty="0">
                <a:solidFill>
                  <a:schemeClr val="bg1"/>
                </a:solidFill>
              </a:rPr>
              <a:t>/</a:t>
            </a:r>
            <a:r>
              <a:rPr lang="en-US" sz="1200" dirty="0" err="1">
                <a:solidFill>
                  <a:schemeClr val="bg1"/>
                </a:solidFill>
              </a:rPr>
              <a:t>javaclientsdk</a:t>
            </a:r>
            <a:endParaRPr lang="en-US" sz="1200" dirty="0">
              <a:solidFill>
                <a:schemeClr val="bg1"/>
              </a:solidFill>
            </a:endParaRPr>
          </a:p>
        </p:txBody>
      </p:sp>
      <p:sp>
        <p:nvSpPr>
          <p:cNvPr id="22" name="Rectangle 21"/>
          <p:cNvSpPr/>
          <p:nvPr/>
        </p:nvSpPr>
        <p:spPr>
          <a:xfrm>
            <a:off x="3653066" y="3736132"/>
            <a:ext cx="2281881" cy="313038"/>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Bluebarricade</a:t>
            </a:r>
            <a:r>
              <a:rPr lang="en-US" sz="1200" dirty="0">
                <a:solidFill>
                  <a:schemeClr val="bg1"/>
                </a:solidFill>
              </a:rPr>
              <a:t>/</a:t>
            </a:r>
            <a:r>
              <a:rPr lang="en-US" sz="1200" dirty="0" err="1">
                <a:solidFill>
                  <a:schemeClr val="bg1"/>
                </a:solidFill>
              </a:rPr>
              <a:t>erlangclientsdk</a:t>
            </a:r>
            <a:endParaRPr lang="en-US" sz="1200" dirty="0">
              <a:solidFill>
                <a:schemeClr val="bg1"/>
              </a:solidFill>
            </a:endParaRPr>
          </a:p>
        </p:txBody>
      </p:sp>
      <p:sp>
        <p:nvSpPr>
          <p:cNvPr id="23" name="Rectangle 22"/>
          <p:cNvSpPr/>
          <p:nvPr/>
        </p:nvSpPr>
        <p:spPr>
          <a:xfrm>
            <a:off x="3653066" y="4222165"/>
            <a:ext cx="2281881" cy="313038"/>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Bluebarricade</a:t>
            </a:r>
            <a:r>
              <a:rPr lang="en-US" sz="1200" dirty="0">
                <a:solidFill>
                  <a:schemeClr val="bg1"/>
                </a:solidFill>
              </a:rPr>
              <a:t>/</a:t>
            </a:r>
            <a:r>
              <a:rPr lang="en-US" sz="1200" dirty="0" err="1">
                <a:solidFill>
                  <a:schemeClr val="bg1"/>
                </a:solidFill>
              </a:rPr>
              <a:t>nodejsclientsdk</a:t>
            </a:r>
            <a:endParaRPr lang="en-US" sz="1200" dirty="0">
              <a:solidFill>
                <a:schemeClr val="bg1"/>
              </a:solidFill>
            </a:endParaRPr>
          </a:p>
        </p:txBody>
      </p:sp>
      <p:sp>
        <p:nvSpPr>
          <p:cNvPr id="24" name="Rectangle 23"/>
          <p:cNvSpPr/>
          <p:nvPr/>
        </p:nvSpPr>
        <p:spPr>
          <a:xfrm>
            <a:off x="3653066" y="4691721"/>
            <a:ext cx="2281881" cy="313038"/>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Bluebarricade</a:t>
            </a:r>
            <a:r>
              <a:rPr lang="en-US" sz="1200" dirty="0">
                <a:solidFill>
                  <a:schemeClr val="bg1"/>
                </a:solidFill>
              </a:rPr>
              <a:t>/</a:t>
            </a:r>
            <a:r>
              <a:rPr lang="en-US" sz="1200" dirty="0" err="1">
                <a:solidFill>
                  <a:schemeClr val="bg1"/>
                </a:solidFill>
              </a:rPr>
              <a:t>golangclientsdk</a:t>
            </a:r>
            <a:endParaRPr lang="en-US" sz="1200" dirty="0">
              <a:solidFill>
                <a:schemeClr val="bg1"/>
              </a:solidFill>
            </a:endParaRPr>
          </a:p>
        </p:txBody>
      </p:sp>
      <p:cxnSp>
        <p:nvCxnSpPr>
          <p:cNvPr id="36" name="Straight Arrow Connector 35"/>
          <p:cNvCxnSpPr/>
          <p:nvPr/>
        </p:nvCxnSpPr>
        <p:spPr>
          <a:xfrm>
            <a:off x="5934947" y="3398381"/>
            <a:ext cx="592120" cy="4942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2" idx="3"/>
            <a:endCxn id="5" idx="1"/>
          </p:cNvCxnSpPr>
          <p:nvPr/>
        </p:nvCxnSpPr>
        <p:spPr>
          <a:xfrm>
            <a:off x="5934947" y="3892651"/>
            <a:ext cx="592120" cy="1399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3" idx="3"/>
          </p:cNvCxnSpPr>
          <p:nvPr/>
        </p:nvCxnSpPr>
        <p:spPr>
          <a:xfrm flipV="1">
            <a:off x="5934947" y="4115772"/>
            <a:ext cx="590400" cy="2629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4" idx="3"/>
          </p:cNvCxnSpPr>
          <p:nvPr/>
        </p:nvCxnSpPr>
        <p:spPr>
          <a:xfrm flipV="1">
            <a:off x="5934947" y="4230402"/>
            <a:ext cx="590400" cy="6178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863912" y="1276879"/>
            <a:ext cx="0" cy="51415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8880388" y="1276879"/>
            <a:ext cx="551935" cy="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8880388" y="2603171"/>
            <a:ext cx="551935" cy="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880388" y="4003603"/>
            <a:ext cx="551935" cy="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880388" y="5346371"/>
            <a:ext cx="551935" cy="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8880388" y="6400815"/>
            <a:ext cx="551935" cy="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 idx="3"/>
          </p:cNvCxnSpPr>
          <p:nvPr/>
        </p:nvCxnSpPr>
        <p:spPr>
          <a:xfrm>
            <a:off x="8216828" y="4032604"/>
            <a:ext cx="6470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18430" y="2757806"/>
            <a:ext cx="2487827" cy="25138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21402" y="3241862"/>
            <a:ext cx="2281881" cy="313038"/>
          </a:xfrm>
          <a:prstGeom prst="rect">
            <a:avLst/>
          </a:prstGeom>
          <a:solidFill>
            <a:schemeClr val="tx1">
              <a:lumMod val="65000"/>
              <a:lumOff val="3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Bluebarricade</a:t>
            </a:r>
            <a:r>
              <a:rPr lang="en-US" sz="1200" dirty="0">
                <a:solidFill>
                  <a:schemeClr val="bg1"/>
                </a:solidFill>
              </a:rPr>
              <a:t>/</a:t>
            </a:r>
            <a:r>
              <a:rPr lang="en-US" sz="1200" dirty="0" err="1">
                <a:solidFill>
                  <a:schemeClr val="bg1"/>
                </a:solidFill>
              </a:rPr>
              <a:t>javaclientsdk</a:t>
            </a:r>
            <a:endParaRPr lang="en-US" sz="1200" dirty="0">
              <a:solidFill>
                <a:schemeClr val="bg1"/>
              </a:solidFill>
            </a:endParaRPr>
          </a:p>
        </p:txBody>
      </p:sp>
      <p:sp>
        <p:nvSpPr>
          <p:cNvPr id="64" name="Rectangle 63"/>
          <p:cNvSpPr/>
          <p:nvPr/>
        </p:nvSpPr>
        <p:spPr>
          <a:xfrm>
            <a:off x="421402" y="3736132"/>
            <a:ext cx="2281881" cy="313038"/>
          </a:xfrm>
          <a:prstGeom prst="rect">
            <a:avLst/>
          </a:prstGeom>
          <a:solidFill>
            <a:schemeClr val="tx1">
              <a:lumMod val="65000"/>
              <a:lumOff val="3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Bluebarricade</a:t>
            </a:r>
            <a:r>
              <a:rPr lang="en-US" sz="1200" dirty="0">
                <a:solidFill>
                  <a:schemeClr val="bg1"/>
                </a:solidFill>
              </a:rPr>
              <a:t>/</a:t>
            </a:r>
            <a:r>
              <a:rPr lang="en-US" sz="1200" dirty="0" err="1">
                <a:solidFill>
                  <a:schemeClr val="bg1"/>
                </a:solidFill>
              </a:rPr>
              <a:t>erlangclientsdk</a:t>
            </a:r>
            <a:endParaRPr lang="en-US" sz="1200" dirty="0">
              <a:solidFill>
                <a:schemeClr val="bg1"/>
              </a:solidFill>
            </a:endParaRPr>
          </a:p>
        </p:txBody>
      </p:sp>
      <p:sp>
        <p:nvSpPr>
          <p:cNvPr id="65" name="Rectangle 64"/>
          <p:cNvSpPr/>
          <p:nvPr/>
        </p:nvSpPr>
        <p:spPr>
          <a:xfrm>
            <a:off x="421402" y="4222165"/>
            <a:ext cx="2281881" cy="313038"/>
          </a:xfrm>
          <a:prstGeom prst="rect">
            <a:avLst/>
          </a:prstGeom>
          <a:solidFill>
            <a:schemeClr val="tx1">
              <a:lumMod val="65000"/>
              <a:lumOff val="3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Bluebarricade</a:t>
            </a:r>
            <a:r>
              <a:rPr lang="en-US" sz="1200" dirty="0">
                <a:solidFill>
                  <a:schemeClr val="bg1"/>
                </a:solidFill>
              </a:rPr>
              <a:t>/</a:t>
            </a:r>
            <a:r>
              <a:rPr lang="en-US" sz="1200" dirty="0" err="1">
                <a:solidFill>
                  <a:schemeClr val="bg1"/>
                </a:solidFill>
              </a:rPr>
              <a:t>nodejsclientsdk</a:t>
            </a:r>
            <a:endParaRPr lang="en-US" sz="1200" dirty="0">
              <a:solidFill>
                <a:schemeClr val="bg1"/>
              </a:solidFill>
            </a:endParaRPr>
          </a:p>
        </p:txBody>
      </p:sp>
      <p:sp>
        <p:nvSpPr>
          <p:cNvPr id="66" name="Rectangle 65"/>
          <p:cNvSpPr/>
          <p:nvPr/>
        </p:nvSpPr>
        <p:spPr>
          <a:xfrm>
            <a:off x="421402" y="4691721"/>
            <a:ext cx="2281881" cy="313038"/>
          </a:xfrm>
          <a:prstGeom prst="rect">
            <a:avLst/>
          </a:prstGeom>
          <a:solidFill>
            <a:schemeClr val="tx1">
              <a:lumMod val="65000"/>
              <a:lumOff val="3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Bluebarricade</a:t>
            </a:r>
            <a:r>
              <a:rPr lang="en-US" sz="1200" dirty="0">
                <a:solidFill>
                  <a:schemeClr val="bg1"/>
                </a:solidFill>
              </a:rPr>
              <a:t>/</a:t>
            </a:r>
            <a:r>
              <a:rPr lang="en-US" sz="1200" dirty="0" err="1">
                <a:solidFill>
                  <a:schemeClr val="bg1"/>
                </a:solidFill>
              </a:rPr>
              <a:t>golangclientsdk</a:t>
            </a:r>
            <a:endParaRPr lang="en-US" sz="1200" dirty="0">
              <a:solidFill>
                <a:schemeClr val="bg1"/>
              </a:solidFill>
            </a:endParaRPr>
          </a:p>
        </p:txBody>
      </p:sp>
      <p:cxnSp>
        <p:nvCxnSpPr>
          <p:cNvPr id="67" name="Straight Arrow Connector 66"/>
          <p:cNvCxnSpPr>
            <a:stCxn id="63" idx="3"/>
            <a:endCxn id="21" idx="1"/>
          </p:cNvCxnSpPr>
          <p:nvPr/>
        </p:nvCxnSpPr>
        <p:spPr>
          <a:xfrm>
            <a:off x="2703283" y="3398381"/>
            <a:ext cx="94978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4" idx="3"/>
          </p:cNvCxnSpPr>
          <p:nvPr/>
        </p:nvCxnSpPr>
        <p:spPr>
          <a:xfrm flipV="1">
            <a:off x="2703283" y="3884414"/>
            <a:ext cx="949783" cy="82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5" idx="3"/>
          </p:cNvCxnSpPr>
          <p:nvPr/>
        </p:nvCxnSpPr>
        <p:spPr>
          <a:xfrm>
            <a:off x="2703283" y="4378684"/>
            <a:ext cx="949783" cy="82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6" idx="3"/>
          </p:cNvCxnSpPr>
          <p:nvPr/>
        </p:nvCxnSpPr>
        <p:spPr>
          <a:xfrm flipV="1">
            <a:off x="2703283" y="4840003"/>
            <a:ext cx="949783" cy="82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866056" y="2870642"/>
            <a:ext cx="638316" cy="461665"/>
          </a:xfrm>
          <a:prstGeom prst="rect">
            <a:avLst/>
          </a:prstGeom>
          <a:noFill/>
        </p:spPr>
        <p:txBody>
          <a:bodyPr wrap="none" rtlCol="0">
            <a:spAutoFit/>
          </a:bodyPr>
          <a:lstStyle/>
          <a:p>
            <a:r>
              <a:rPr lang="en-US" sz="1200" dirty="0"/>
              <a:t>Build &amp;</a:t>
            </a:r>
          </a:p>
          <a:p>
            <a:r>
              <a:rPr lang="en-US" sz="1200" dirty="0"/>
              <a:t>Deploy</a:t>
            </a:r>
          </a:p>
        </p:txBody>
      </p:sp>
      <p:grpSp>
        <p:nvGrpSpPr>
          <p:cNvPr id="88" name="Group 87"/>
          <p:cNvGrpSpPr/>
          <p:nvPr/>
        </p:nvGrpSpPr>
        <p:grpSpPr>
          <a:xfrm>
            <a:off x="9510997" y="965510"/>
            <a:ext cx="1341161" cy="436605"/>
            <a:chOff x="9864871" y="238897"/>
            <a:chExt cx="1341161" cy="436605"/>
          </a:xfrm>
        </p:grpSpPr>
        <p:sp>
          <p:nvSpPr>
            <p:cNvPr id="85" name="Rectangle 84"/>
            <p:cNvSpPr/>
            <p:nvPr/>
          </p:nvSpPr>
          <p:spPr>
            <a:xfrm>
              <a:off x="9955487" y="238897"/>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sp>
          <p:nvSpPr>
            <p:cNvPr id="86" name="Rectangle 85"/>
            <p:cNvSpPr/>
            <p:nvPr/>
          </p:nvSpPr>
          <p:spPr>
            <a:xfrm>
              <a:off x="9906060" y="280086"/>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sp>
          <p:nvSpPr>
            <p:cNvPr id="87" name="Rectangle 86"/>
            <p:cNvSpPr/>
            <p:nvPr/>
          </p:nvSpPr>
          <p:spPr>
            <a:xfrm>
              <a:off x="9864871" y="329513"/>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grpSp>
      <p:grpSp>
        <p:nvGrpSpPr>
          <p:cNvPr id="89" name="Group 88"/>
          <p:cNvGrpSpPr/>
          <p:nvPr/>
        </p:nvGrpSpPr>
        <p:grpSpPr>
          <a:xfrm>
            <a:off x="9549869" y="2403863"/>
            <a:ext cx="1341161" cy="436605"/>
            <a:chOff x="9864871" y="238897"/>
            <a:chExt cx="1341161" cy="436605"/>
          </a:xfrm>
        </p:grpSpPr>
        <p:sp>
          <p:nvSpPr>
            <p:cNvPr id="90" name="Rectangle 89"/>
            <p:cNvSpPr/>
            <p:nvPr/>
          </p:nvSpPr>
          <p:spPr>
            <a:xfrm>
              <a:off x="9955487" y="238897"/>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sp>
          <p:nvSpPr>
            <p:cNvPr id="91" name="Rectangle 90"/>
            <p:cNvSpPr/>
            <p:nvPr/>
          </p:nvSpPr>
          <p:spPr>
            <a:xfrm>
              <a:off x="9906060" y="280086"/>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sp>
          <p:nvSpPr>
            <p:cNvPr id="92" name="Rectangle 91"/>
            <p:cNvSpPr/>
            <p:nvPr/>
          </p:nvSpPr>
          <p:spPr>
            <a:xfrm>
              <a:off x="9864871" y="329513"/>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grpSp>
      <p:grpSp>
        <p:nvGrpSpPr>
          <p:cNvPr id="93" name="Group 92"/>
          <p:cNvGrpSpPr/>
          <p:nvPr/>
        </p:nvGrpSpPr>
        <p:grpSpPr>
          <a:xfrm>
            <a:off x="9599296" y="3704395"/>
            <a:ext cx="1341161" cy="436605"/>
            <a:chOff x="9864871" y="238897"/>
            <a:chExt cx="1341161" cy="436605"/>
          </a:xfrm>
        </p:grpSpPr>
        <p:sp>
          <p:nvSpPr>
            <p:cNvPr id="94" name="Rectangle 93"/>
            <p:cNvSpPr/>
            <p:nvPr/>
          </p:nvSpPr>
          <p:spPr>
            <a:xfrm>
              <a:off x="9955487" y="238897"/>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sp>
          <p:nvSpPr>
            <p:cNvPr id="95" name="Rectangle 94"/>
            <p:cNvSpPr/>
            <p:nvPr/>
          </p:nvSpPr>
          <p:spPr>
            <a:xfrm>
              <a:off x="9906060" y="280086"/>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sp>
          <p:nvSpPr>
            <p:cNvPr id="96" name="Rectangle 95"/>
            <p:cNvSpPr/>
            <p:nvPr/>
          </p:nvSpPr>
          <p:spPr>
            <a:xfrm>
              <a:off x="9864871" y="329513"/>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grpSp>
      <p:grpSp>
        <p:nvGrpSpPr>
          <p:cNvPr id="97" name="Group 96"/>
          <p:cNvGrpSpPr/>
          <p:nvPr/>
        </p:nvGrpSpPr>
        <p:grpSpPr>
          <a:xfrm>
            <a:off x="9683501" y="4963738"/>
            <a:ext cx="1341161" cy="436605"/>
            <a:chOff x="9864871" y="238897"/>
            <a:chExt cx="1341161" cy="436605"/>
          </a:xfrm>
        </p:grpSpPr>
        <p:sp>
          <p:nvSpPr>
            <p:cNvPr id="98" name="Rectangle 97"/>
            <p:cNvSpPr/>
            <p:nvPr/>
          </p:nvSpPr>
          <p:spPr>
            <a:xfrm>
              <a:off x="9955487" y="238897"/>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sp>
          <p:nvSpPr>
            <p:cNvPr id="99" name="Rectangle 98"/>
            <p:cNvSpPr/>
            <p:nvPr/>
          </p:nvSpPr>
          <p:spPr>
            <a:xfrm>
              <a:off x="9906060" y="280086"/>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sp>
          <p:nvSpPr>
            <p:cNvPr id="100" name="Rectangle 99"/>
            <p:cNvSpPr/>
            <p:nvPr/>
          </p:nvSpPr>
          <p:spPr>
            <a:xfrm>
              <a:off x="9864871" y="329513"/>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grpSp>
      <p:grpSp>
        <p:nvGrpSpPr>
          <p:cNvPr id="101" name="Group 100"/>
          <p:cNvGrpSpPr/>
          <p:nvPr/>
        </p:nvGrpSpPr>
        <p:grpSpPr>
          <a:xfrm>
            <a:off x="9683501" y="6084084"/>
            <a:ext cx="1341161" cy="436605"/>
            <a:chOff x="9864871" y="238897"/>
            <a:chExt cx="1341161" cy="436605"/>
          </a:xfrm>
        </p:grpSpPr>
        <p:sp>
          <p:nvSpPr>
            <p:cNvPr id="102" name="Rectangle 101"/>
            <p:cNvSpPr/>
            <p:nvPr/>
          </p:nvSpPr>
          <p:spPr>
            <a:xfrm>
              <a:off x="9955487" y="238897"/>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sp>
          <p:nvSpPr>
            <p:cNvPr id="103" name="Rectangle 102"/>
            <p:cNvSpPr/>
            <p:nvPr/>
          </p:nvSpPr>
          <p:spPr>
            <a:xfrm>
              <a:off x="9906060" y="280086"/>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sp>
          <p:nvSpPr>
            <p:cNvPr id="104" name="Rectangle 103"/>
            <p:cNvSpPr/>
            <p:nvPr/>
          </p:nvSpPr>
          <p:spPr>
            <a:xfrm>
              <a:off x="9864871" y="329513"/>
              <a:ext cx="1250545" cy="34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Bluebarricade</a:t>
              </a:r>
              <a:r>
                <a:rPr lang="en-US" sz="1100" dirty="0"/>
                <a:t> </a:t>
              </a:r>
            </a:p>
            <a:p>
              <a:pPr algn="ctr"/>
              <a:r>
                <a:rPr lang="en-US" sz="1100" dirty="0"/>
                <a:t>Client API Service</a:t>
              </a:r>
            </a:p>
          </p:txBody>
        </p:sp>
      </p:grpSp>
      <p:sp>
        <p:nvSpPr>
          <p:cNvPr id="2" name="TextBox 1"/>
          <p:cNvSpPr txBox="1"/>
          <p:nvPr/>
        </p:nvSpPr>
        <p:spPr>
          <a:xfrm>
            <a:off x="454354" y="321276"/>
            <a:ext cx="3005631" cy="369332"/>
          </a:xfrm>
          <a:prstGeom prst="rect">
            <a:avLst/>
          </a:prstGeom>
          <a:noFill/>
        </p:spPr>
        <p:txBody>
          <a:bodyPr wrap="none" rtlCol="0">
            <a:spAutoFit/>
          </a:bodyPr>
          <a:lstStyle/>
          <a:p>
            <a:r>
              <a:rPr lang="en-US" dirty="0"/>
              <a:t>Deployment using Kubernetes</a:t>
            </a:r>
          </a:p>
        </p:txBody>
      </p:sp>
      <p:cxnSp>
        <p:nvCxnSpPr>
          <p:cNvPr id="57" name="Straight Connector 56"/>
          <p:cNvCxnSpPr/>
          <p:nvPr/>
        </p:nvCxnSpPr>
        <p:spPr>
          <a:xfrm>
            <a:off x="164757" y="757881"/>
            <a:ext cx="11796584"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314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131805" y="560173"/>
            <a:ext cx="1182953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2422" y="115330"/>
            <a:ext cx="3554114" cy="369332"/>
          </a:xfrm>
          <a:prstGeom prst="rect">
            <a:avLst/>
          </a:prstGeom>
          <a:noFill/>
        </p:spPr>
        <p:txBody>
          <a:bodyPr wrap="none" rtlCol="0">
            <a:spAutoFit/>
          </a:bodyPr>
          <a:lstStyle/>
          <a:p>
            <a:r>
              <a:rPr lang="en-US" dirty="0"/>
              <a:t>HCL Test Network(Current Platform)</a:t>
            </a:r>
          </a:p>
        </p:txBody>
      </p:sp>
      <p:sp>
        <p:nvSpPr>
          <p:cNvPr id="33" name="Rectangle 32"/>
          <p:cNvSpPr/>
          <p:nvPr/>
        </p:nvSpPr>
        <p:spPr>
          <a:xfrm>
            <a:off x="793861" y="727106"/>
            <a:ext cx="1318053" cy="10091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Greenbay</a:t>
            </a:r>
            <a:endParaRPr lang="en-US" sz="1400" dirty="0"/>
          </a:p>
          <a:p>
            <a:pPr algn="ctr"/>
            <a:r>
              <a:rPr lang="en-US" sz="1400" dirty="0"/>
              <a:t>App</a:t>
            </a:r>
          </a:p>
          <a:p>
            <a:pPr algn="ctr"/>
            <a:r>
              <a:rPr lang="en-US" sz="1400" dirty="0"/>
              <a:t>(iOS/Android)</a:t>
            </a:r>
          </a:p>
        </p:txBody>
      </p:sp>
      <p:sp>
        <p:nvSpPr>
          <p:cNvPr id="34" name="Rectangle 33"/>
          <p:cNvSpPr/>
          <p:nvPr/>
        </p:nvSpPr>
        <p:spPr>
          <a:xfrm>
            <a:off x="872135" y="3857766"/>
            <a:ext cx="1318053" cy="12686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Greenbay</a:t>
            </a:r>
            <a:endParaRPr lang="en-US" sz="1400" dirty="0"/>
          </a:p>
          <a:p>
            <a:pPr algn="ctr"/>
            <a:r>
              <a:rPr lang="en-US" sz="1400" dirty="0"/>
              <a:t>Web</a:t>
            </a:r>
          </a:p>
          <a:p>
            <a:pPr algn="ctr"/>
            <a:r>
              <a:rPr lang="en-US" sz="1400" dirty="0"/>
              <a:t>(AWS)</a:t>
            </a:r>
          </a:p>
        </p:txBody>
      </p:sp>
      <p:sp>
        <p:nvSpPr>
          <p:cNvPr id="35" name="Rectangle 34"/>
          <p:cNvSpPr/>
          <p:nvPr/>
        </p:nvSpPr>
        <p:spPr>
          <a:xfrm>
            <a:off x="6902249" y="4922062"/>
            <a:ext cx="1318053" cy="12686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Greenbay</a:t>
            </a:r>
            <a:endParaRPr lang="en-US" sz="1400" dirty="0"/>
          </a:p>
          <a:p>
            <a:pPr algn="ctr"/>
            <a:r>
              <a:rPr lang="en-US" sz="1400" dirty="0"/>
              <a:t>Backend</a:t>
            </a:r>
          </a:p>
          <a:p>
            <a:pPr algn="ctr"/>
            <a:r>
              <a:rPr lang="en-US" sz="1400" dirty="0"/>
              <a:t>(HCL)</a:t>
            </a:r>
          </a:p>
        </p:txBody>
      </p:sp>
      <p:sp>
        <p:nvSpPr>
          <p:cNvPr id="36" name="Rectangle 35"/>
          <p:cNvSpPr/>
          <p:nvPr/>
        </p:nvSpPr>
        <p:spPr>
          <a:xfrm>
            <a:off x="6902232" y="3133467"/>
            <a:ext cx="1318053" cy="1268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E-Wallet</a:t>
            </a:r>
          </a:p>
          <a:p>
            <a:pPr algn="ctr"/>
            <a:r>
              <a:rPr lang="en-US" sz="1400" dirty="0"/>
              <a:t>Backend</a:t>
            </a:r>
          </a:p>
          <a:p>
            <a:pPr algn="ctr"/>
            <a:r>
              <a:rPr lang="en-US" sz="1400" dirty="0"/>
              <a:t>(HCL)</a:t>
            </a:r>
          </a:p>
        </p:txBody>
      </p:sp>
      <p:sp>
        <p:nvSpPr>
          <p:cNvPr id="37" name="Rectangle 36"/>
          <p:cNvSpPr/>
          <p:nvPr/>
        </p:nvSpPr>
        <p:spPr>
          <a:xfrm>
            <a:off x="6902232" y="1358167"/>
            <a:ext cx="1318053" cy="12686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err="1"/>
              <a:t>Bluebarricade</a:t>
            </a:r>
            <a:endParaRPr lang="en-US" sz="1400" dirty="0"/>
          </a:p>
          <a:p>
            <a:pPr algn="ctr"/>
            <a:r>
              <a:rPr lang="en-US" sz="1400" dirty="0" err="1"/>
              <a:t>Blockchain</a:t>
            </a:r>
            <a:endParaRPr lang="en-US" sz="1400" dirty="0"/>
          </a:p>
          <a:p>
            <a:pPr algn="ctr"/>
            <a:r>
              <a:rPr lang="en-US" sz="1400" dirty="0"/>
              <a:t>(IBM)</a:t>
            </a:r>
          </a:p>
        </p:txBody>
      </p:sp>
      <p:sp>
        <p:nvSpPr>
          <p:cNvPr id="38" name="Rectangle 37"/>
          <p:cNvSpPr/>
          <p:nvPr/>
        </p:nvSpPr>
        <p:spPr>
          <a:xfrm>
            <a:off x="882780" y="2436457"/>
            <a:ext cx="1318053" cy="117801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err="1"/>
              <a:t>Bluebarricade</a:t>
            </a:r>
            <a:endParaRPr lang="en-US" sz="1400" dirty="0"/>
          </a:p>
          <a:p>
            <a:pPr algn="ctr"/>
            <a:r>
              <a:rPr lang="en-US" sz="1400" dirty="0" err="1"/>
              <a:t>Blockchain</a:t>
            </a:r>
            <a:endParaRPr lang="en-US" sz="1400" dirty="0"/>
          </a:p>
          <a:p>
            <a:pPr algn="ctr"/>
            <a:r>
              <a:rPr lang="en-US" sz="1400" dirty="0"/>
              <a:t>Explorer</a:t>
            </a:r>
          </a:p>
          <a:p>
            <a:pPr algn="ctr"/>
            <a:r>
              <a:rPr lang="en-US" sz="1400" dirty="0"/>
              <a:t>(AWS)</a:t>
            </a:r>
          </a:p>
        </p:txBody>
      </p:sp>
      <p:sp>
        <p:nvSpPr>
          <p:cNvPr id="39" name="Can 38"/>
          <p:cNvSpPr/>
          <p:nvPr/>
        </p:nvSpPr>
        <p:spPr>
          <a:xfrm>
            <a:off x="8023307" y="5556375"/>
            <a:ext cx="940188" cy="822369"/>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Greenbay</a:t>
            </a:r>
            <a:endParaRPr lang="en-US" sz="1400" dirty="0"/>
          </a:p>
          <a:p>
            <a:pPr algn="ctr"/>
            <a:r>
              <a:rPr lang="en-US" sz="1400" dirty="0"/>
              <a:t>Database</a:t>
            </a:r>
          </a:p>
          <a:p>
            <a:pPr algn="ctr"/>
            <a:r>
              <a:rPr lang="en-US" sz="1400" dirty="0"/>
              <a:t>(DB2)</a:t>
            </a:r>
          </a:p>
        </p:txBody>
      </p:sp>
      <p:sp>
        <p:nvSpPr>
          <p:cNvPr id="40" name="Can 39"/>
          <p:cNvSpPr/>
          <p:nvPr/>
        </p:nvSpPr>
        <p:spPr>
          <a:xfrm>
            <a:off x="7996039" y="3857766"/>
            <a:ext cx="967456" cy="806223"/>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E-Wallet</a:t>
            </a:r>
          </a:p>
          <a:p>
            <a:pPr algn="ctr"/>
            <a:r>
              <a:rPr lang="en-US" sz="1400" dirty="0"/>
              <a:t>Database</a:t>
            </a:r>
          </a:p>
          <a:p>
            <a:pPr algn="ctr"/>
            <a:r>
              <a:rPr lang="en-US" sz="1400" dirty="0"/>
              <a:t>(DB2)</a:t>
            </a:r>
          </a:p>
        </p:txBody>
      </p:sp>
      <p:sp>
        <p:nvSpPr>
          <p:cNvPr id="41" name="Rectangle 40"/>
          <p:cNvSpPr/>
          <p:nvPr/>
        </p:nvSpPr>
        <p:spPr>
          <a:xfrm>
            <a:off x="872135" y="5306080"/>
            <a:ext cx="1318053" cy="12686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Greenbay</a:t>
            </a:r>
            <a:endParaRPr lang="en-US" sz="1400" dirty="0"/>
          </a:p>
          <a:p>
            <a:pPr algn="ctr"/>
            <a:r>
              <a:rPr lang="en-US" sz="1400" dirty="0"/>
              <a:t>Admin Panel</a:t>
            </a:r>
          </a:p>
          <a:p>
            <a:pPr algn="ctr"/>
            <a:r>
              <a:rPr lang="en-US" sz="1400" dirty="0"/>
              <a:t>(AWS)</a:t>
            </a:r>
          </a:p>
        </p:txBody>
      </p:sp>
      <p:sp>
        <p:nvSpPr>
          <p:cNvPr id="43" name="Rectangle 42"/>
          <p:cNvSpPr/>
          <p:nvPr/>
        </p:nvSpPr>
        <p:spPr>
          <a:xfrm>
            <a:off x="4344385" y="1046205"/>
            <a:ext cx="5066315" cy="5667633"/>
          </a:xfrm>
          <a:prstGeom prst="rect">
            <a:avLst/>
          </a:prstGeom>
          <a:no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142471" y="678366"/>
            <a:ext cx="1412438" cy="369332"/>
          </a:xfrm>
          <a:prstGeom prst="rect">
            <a:avLst/>
          </a:prstGeom>
          <a:noFill/>
        </p:spPr>
        <p:txBody>
          <a:bodyPr wrap="none" rtlCol="0">
            <a:spAutoFit/>
          </a:bodyPr>
          <a:lstStyle/>
          <a:p>
            <a:r>
              <a:rPr lang="en-US" dirty="0"/>
              <a:t>HCL Network</a:t>
            </a:r>
          </a:p>
        </p:txBody>
      </p:sp>
      <p:sp>
        <p:nvSpPr>
          <p:cNvPr id="45" name="Rectangle 44"/>
          <p:cNvSpPr/>
          <p:nvPr/>
        </p:nvSpPr>
        <p:spPr>
          <a:xfrm>
            <a:off x="3829522" y="3242619"/>
            <a:ext cx="873216" cy="105032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HCL</a:t>
            </a:r>
          </a:p>
          <a:p>
            <a:pPr algn="ctr"/>
            <a:r>
              <a:rPr lang="en-US" sz="1200" dirty="0"/>
              <a:t>Firewall</a:t>
            </a:r>
          </a:p>
        </p:txBody>
      </p:sp>
      <p:cxnSp>
        <p:nvCxnSpPr>
          <p:cNvPr id="46" name="Elbow Connector 45"/>
          <p:cNvCxnSpPr>
            <a:stCxn id="38" idx="3"/>
            <a:endCxn id="45" idx="1"/>
          </p:cNvCxnSpPr>
          <p:nvPr/>
        </p:nvCxnSpPr>
        <p:spPr>
          <a:xfrm>
            <a:off x="2200833" y="3025463"/>
            <a:ext cx="1628689" cy="742318"/>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4" idx="3"/>
          </p:cNvCxnSpPr>
          <p:nvPr/>
        </p:nvCxnSpPr>
        <p:spPr>
          <a:xfrm flipV="1">
            <a:off x="2190188" y="4019433"/>
            <a:ext cx="1639333" cy="472647"/>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3" idx="3"/>
          </p:cNvCxnSpPr>
          <p:nvPr/>
        </p:nvCxnSpPr>
        <p:spPr>
          <a:xfrm>
            <a:off x="2111914" y="1231674"/>
            <a:ext cx="1972989" cy="201094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45" idx="3"/>
            <a:endCxn id="35" idx="1"/>
          </p:cNvCxnSpPr>
          <p:nvPr/>
        </p:nvCxnSpPr>
        <p:spPr>
          <a:xfrm>
            <a:off x="4702738" y="3767781"/>
            <a:ext cx="2199511" cy="178859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35" idx="0"/>
            <a:endCxn id="36" idx="2"/>
          </p:cNvCxnSpPr>
          <p:nvPr/>
        </p:nvCxnSpPr>
        <p:spPr>
          <a:xfrm rot="16200000" flipV="1">
            <a:off x="7301284" y="4662069"/>
            <a:ext cx="519968" cy="17"/>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endCxn id="37" idx="1"/>
          </p:cNvCxnSpPr>
          <p:nvPr/>
        </p:nvCxnSpPr>
        <p:spPr>
          <a:xfrm flipV="1">
            <a:off x="4715088" y="1992481"/>
            <a:ext cx="2187144" cy="1512720"/>
          </a:xfrm>
          <a:prstGeom prst="bentConnector3">
            <a:avLst>
              <a:gd name="adj1" fmla="val 27024"/>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46742" y="2005913"/>
            <a:ext cx="2034762" cy="4707925"/>
          </a:xfrm>
          <a:prstGeom prst="rect">
            <a:avLst/>
          </a:prstGeom>
          <a:no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1232543" y="2005913"/>
            <a:ext cx="618503" cy="369332"/>
          </a:xfrm>
          <a:prstGeom prst="rect">
            <a:avLst/>
          </a:prstGeom>
          <a:noFill/>
        </p:spPr>
        <p:txBody>
          <a:bodyPr wrap="none" rtlCol="0">
            <a:spAutoFit/>
          </a:bodyPr>
          <a:lstStyle/>
          <a:p>
            <a:r>
              <a:rPr lang="en-US" dirty="0"/>
              <a:t>AWS</a:t>
            </a:r>
          </a:p>
        </p:txBody>
      </p:sp>
      <p:sp>
        <p:nvSpPr>
          <p:cNvPr id="55" name="TextBox 54"/>
          <p:cNvSpPr txBox="1"/>
          <p:nvPr/>
        </p:nvSpPr>
        <p:spPr>
          <a:xfrm>
            <a:off x="6260426" y="5268963"/>
            <a:ext cx="638316" cy="261610"/>
          </a:xfrm>
          <a:prstGeom prst="rect">
            <a:avLst/>
          </a:prstGeom>
          <a:noFill/>
        </p:spPr>
        <p:txBody>
          <a:bodyPr wrap="none" rtlCol="0">
            <a:spAutoFit/>
          </a:bodyPr>
          <a:lstStyle/>
          <a:p>
            <a:r>
              <a:rPr lang="en-US" sz="1100" dirty="0"/>
              <a:t>:80/443</a:t>
            </a:r>
          </a:p>
        </p:txBody>
      </p:sp>
      <p:sp>
        <p:nvSpPr>
          <p:cNvPr id="56" name="TextBox 55"/>
          <p:cNvSpPr txBox="1"/>
          <p:nvPr/>
        </p:nvSpPr>
        <p:spPr>
          <a:xfrm>
            <a:off x="6406147" y="1729901"/>
            <a:ext cx="511679" cy="261610"/>
          </a:xfrm>
          <a:prstGeom prst="rect">
            <a:avLst/>
          </a:prstGeom>
          <a:noFill/>
        </p:spPr>
        <p:txBody>
          <a:bodyPr wrap="none" rtlCol="0">
            <a:spAutoFit/>
          </a:bodyPr>
          <a:lstStyle/>
          <a:p>
            <a:r>
              <a:rPr lang="en-US" sz="1100" dirty="0"/>
              <a:t>:3000</a:t>
            </a:r>
          </a:p>
        </p:txBody>
      </p:sp>
      <p:sp>
        <p:nvSpPr>
          <p:cNvPr id="57" name="TextBox 56"/>
          <p:cNvSpPr txBox="1"/>
          <p:nvPr/>
        </p:nvSpPr>
        <p:spPr>
          <a:xfrm>
            <a:off x="3718335" y="4356787"/>
            <a:ext cx="1156086" cy="261610"/>
          </a:xfrm>
          <a:prstGeom prst="rect">
            <a:avLst/>
          </a:prstGeom>
          <a:noFill/>
        </p:spPr>
        <p:txBody>
          <a:bodyPr wrap="none" rtlCol="0">
            <a:spAutoFit/>
          </a:bodyPr>
          <a:lstStyle/>
          <a:p>
            <a:r>
              <a:rPr lang="en-US" sz="1100" dirty="0"/>
              <a:t>153.112.160.162</a:t>
            </a:r>
          </a:p>
        </p:txBody>
      </p:sp>
      <p:cxnSp>
        <p:nvCxnSpPr>
          <p:cNvPr id="58" name="Elbow Connector 57"/>
          <p:cNvCxnSpPr>
            <a:stCxn id="36" idx="0"/>
            <a:endCxn id="37" idx="2"/>
          </p:cNvCxnSpPr>
          <p:nvPr/>
        </p:nvCxnSpPr>
        <p:spPr>
          <a:xfrm rot="5400000" flipH="1" flipV="1">
            <a:off x="7307923" y="2880131"/>
            <a:ext cx="506673" cy="1270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9781403" y="1047698"/>
            <a:ext cx="2039122" cy="5666140"/>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0296412" y="678366"/>
            <a:ext cx="979242" cy="369332"/>
          </a:xfrm>
          <a:prstGeom prst="rect">
            <a:avLst/>
          </a:prstGeom>
          <a:noFill/>
        </p:spPr>
        <p:txBody>
          <a:bodyPr wrap="none" rtlCol="0">
            <a:spAutoFit/>
          </a:bodyPr>
          <a:lstStyle/>
          <a:p>
            <a:r>
              <a:rPr lang="en-US" dirty="0"/>
              <a:t>3</a:t>
            </a:r>
            <a:r>
              <a:rPr lang="en-US" baseline="30000" dirty="0"/>
              <a:t>rd</a:t>
            </a:r>
            <a:r>
              <a:rPr lang="en-US" dirty="0"/>
              <a:t> party</a:t>
            </a:r>
          </a:p>
        </p:txBody>
      </p:sp>
      <p:sp>
        <p:nvSpPr>
          <p:cNvPr id="28" name="Rectangle 27"/>
          <p:cNvSpPr/>
          <p:nvPr/>
        </p:nvSpPr>
        <p:spPr>
          <a:xfrm>
            <a:off x="10158012" y="1358167"/>
            <a:ext cx="1314450" cy="5025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Paypal</a:t>
            </a:r>
            <a:endParaRPr lang="en-US" dirty="0"/>
          </a:p>
        </p:txBody>
      </p:sp>
      <p:sp>
        <p:nvSpPr>
          <p:cNvPr id="74" name="Rectangle 73"/>
          <p:cNvSpPr/>
          <p:nvPr/>
        </p:nvSpPr>
        <p:spPr>
          <a:xfrm>
            <a:off x="10158012" y="2196367"/>
            <a:ext cx="1314450" cy="5025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Stripe</a:t>
            </a:r>
          </a:p>
        </p:txBody>
      </p:sp>
      <p:cxnSp>
        <p:nvCxnSpPr>
          <p:cNvPr id="30" name="Elbow Connector 29"/>
          <p:cNvCxnSpPr>
            <a:endCxn id="28" idx="1"/>
          </p:cNvCxnSpPr>
          <p:nvPr/>
        </p:nvCxnSpPr>
        <p:spPr>
          <a:xfrm flipV="1">
            <a:off x="8220285" y="1609437"/>
            <a:ext cx="1937727" cy="1895764"/>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74" idx="1"/>
          </p:cNvCxnSpPr>
          <p:nvPr/>
        </p:nvCxnSpPr>
        <p:spPr>
          <a:xfrm flipV="1">
            <a:off x="8220285" y="2447637"/>
            <a:ext cx="1937727" cy="1166832"/>
          </a:xfrm>
          <a:prstGeom prst="bentConnector3">
            <a:avLst>
              <a:gd name="adj1" fmla="val 54424"/>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10158012" y="4980600"/>
            <a:ext cx="1314450" cy="5025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Twilio</a:t>
            </a:r>
            <a:endParaRPr lang="en-US" dirty="0"/>
          </a:p>
        </p:txBody>
      </p:sp>
      <p:sp>
        <p:nvSpPr>
          <p:cNvPr id="82" name="Rectangle 81"/>
          <p:cNvSpPr/>
          <p:nvPr/>
        </p:nvSpPr>
        <p:spPr>
          <a:xfrm>
            <a:off x="10158012" y="5799750"/>
            <a:ext cx="1314450" cy="5025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Onesignal</a:t>
            </a:r>
            <a:endParaRPr lang="en-US" dirty="0"/>
          </a:p>
        </p:txBody>
      </p:sp>
      <p:sp>
        <p:nvSpPr>
          <p:cNvPr id="83" name="Rectangle 82"/>
          <p:cNvSpPr/>
          <p:nvPr/>
        </p:nvSpPr>
        <p:spPr>
          <a:xfrm>
            <a:off x="10158012" y="4161450"/>
            <a:ext cx="1314450" cy="5025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Sendgrid</a:t>
            </a:r>
            <a:endParaRPr lang="en-US" dirty="0"/>
          </a:p>
        </p:txBody>
      </p:sp>
      <p:cxnSp>
        <p:nvCxnSpPr>
          <p:cNvPr id="67" name="Elbow Connector 66"/>
          <p:cNvCxnSpPr>
            <a:endCxn id="83" idx="1"/>
          </p:cNvCxnSpPr>
          <p:nvPr/>
        </p:nvCxnSpPr>
        <p:spPr>
          <a:xfrm flipV="1">
            <a:off x="8220285" y="4412720"/>
            <a:ext cx="1937727" cy="713673"/>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endCxn id="81" idx="1"/>
          </p:cNvCxnSpPr>
          <p:nvPr/>
        </p:nvCxnSpPr>
        <p:spPr>
          <a:xfrm flipV="1">
            <a:off x="8218234" y="5231870"/>
            <a:ext cx="1939778" cy="26378"/>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endCxn id="82" idx="1"/>
          </p:cNvCxnSpPr>
          <p:nvPr/>
        </p:nvCxnSpPr>
        <p:spPr>
          <a:xfrm>
            <a:off x="8220285" y="5358520"/>
            <a:ext cx="1937727" cy="6925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0585046" y="3884592"/>
            <a:ext cx="460382" cy="276999"/>
          </a:xfrm>
          <a:prstGeom prst="rect">
            <a:avLst/>
          </a:prstGeom>
          <a:noFill/>
        </p:spPr>
        <p:txBody>
          <a:bodyPr wrap="none" rtlCol="0">
            <a:spAutoFit/>
          </a:bodyPr>
          <a:lstStyle/>
          <a:p>
            <a:r>
              <a:rPr lang="en-US" sz="1200"/>
              <a:t>Mail</a:t>
            </a:r>
          </a:p>
        </p:txBody>
      </p:sp>
      <p:sp>
        <p:nvSpPr>
          <p:cNvPr id="91" name="TextBox 90"/>
          <p:cNvSpPr txBox="1"/>
          <p:nvPr/>
        </p:nvSpPr>
        <p:spPr>
          <a:xfrm>
            <a:off x="10585046" y="4713267"/>
            <a:ext cx="457176" cy="276999"/>
          </a:xfrm>
          <a:prstGeom prst="rect">
            <a:avLst/>
          </a:prstGeom>
          <a:noFill/>
        </p:spPr>
        <p:txBody>
          <a:bodyPr wrap="none" rtlCol="0">
            <a:spAutoFit/>
          </a:bodyPr>
          <a:lstStyle/>
          <a:p>
            <a:r>
              <a:rPr lang="en-US" sz="1200" dirty="0"/>
              <a:t>SMS</a:t>
            </a:r>
          </a:p>
        </p:txBody>
      </p:sp>
      <p:sp>
        <p:nvSpPr>
          <p:cNvPr id="92" name="TextBox 91"/>
          <p:cNvSpPr txBox="1"/>
          <p:nvPr/>
        </p:nvSpPr>
        <p:spPr>
          <a:xfrm>
            <a:off x="10365971" y="5541942"/>
            <a:ext cx="919354" cy="276999"/>
          </a:xfrm>
          <a:prstGeom prst="rect">
            <a:avLst/>
          </a:prstGeom>
          <a:noFill/>
        </p:spPr>
        <p:txBody>
          <a:bodyPr wrap="none" rtlCol="0">
            <a:spAutoFit/>
          </a:bodyPr>
          <a:lstStyle/>
          <a:p>
            <a:r>
              <a:rPr lang="en-US" sz="1200" dirty="0"/>
              <a:t>Notification</a:t>
            </a:r>
          </a:p>
        </p:txBody>
      </p:sp>
    </p:spTree>
    <p:extLst>
      <p:ext uri="{BB962C8B-B14F-4D97-AF65-F5344CB8AC3E}">
        <p14:creationId xmlns:p14="http://schemas.microsoft.com/office/powerpoint/2010/main" val="3715977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FB9738-D343-C343-83EC-7605A644443F}"/>
              </a:ext>
            </a:extLst>
          </p:cNvPr>
          <p:cNvSpPr>
            <a:spLocks noGrp="1"/>
          </p:cNvSpPr>
          <p:nvPr>
            <p:ph type="title"/>
          </p:nvPr>
        </p:nvSpPr>
        <p:spPr>
          <a:xfrm>
            <a:off x="1847850" y="369887"/>
            <a:ext cx="10515600" cy="1325563"/>
          </a:xfrm>
        </p:spPr>
        <p:txBody>
          <a:bodyPr>
            <a:normAutofit/>
          </a:bodyPr>
          <a:lstStyle/>
          <a:p>
            <a:r>
              <a:rPr lang="en-US" sz="1800" dirty="0"/>
              <a:t>Blockchain Business Network: </a:t>
            </a:r>
            <a:r>
              <a:rPr lang="en-US" sz="1800" dirty="0" err="1"/>
              <a:t>Tradelens</a:t>
            </a:r>
            <a:r>
              <a:rPr lang="en-US" sz="1800" dirty="0"/>
              <a:t> in a conceptualize business flow by Maersk and IBM </a:t>
            </a:r>
          </a:p>
        </p:txBody>
      </p:sp>
      <p:pic>
        <p:nvPicPr>
          <p:cNvPr id="4" name="Picture 3">
            <a:extLst>
              <a:ext uri="{FF2B5EF4-FFF2-40B4-BE49-F238E27FC236}">
                <a16:creationId xmlns:a16="http://schemas.microsoft.com/office/drawing/2014/main" xmlns="" id="{4F27DF9A-2701-F449-8A12-434BEAF269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2430" y="1143000"/>
            <a:ext cx="10579395" cy="5715000"/>
          </a:xfrm>
          <a:prstGeom prst="rect">
            <a:avLst/>
          </a:prstGeom>
        </p:spPr>
      </p:pic>
      <p:sp>
        <p:nvSpPr>
          <p:cNvPr id="5" name="Title 1">
            <a:extLst>
              <a:ext uri="{FF2B5EF4-FFF2-40B4-BE49-F238E27FC236}">
                <a16:creationId xmlns:a16="http://schemas.microsoft.com/office/drawing/2014/main" xmlns="" id="{3C51DE65-941A-437B-810E-E87295924443}"/>
              </a:ext>
            </a:extLst>
          </p:cNvPr>
          <p:cNvSpPr txBox="1">
            <a:spLocks/>
          </p:cNvSpPr>
          <p:nvPr/>
        </p:nvSpPr>
        <p:spPr>
          <a:xfrm>
            <a:off x="4619625" y="-114300"/>
            <a:ext cx="10515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a:lstStyle>
          <a:p>
            <a:r>
              <a:rPr lang="en-US" sz="1800"/>
              <a:t>Blockchain in General </a:t>
            </a:r>
            <a:endParaRPr lang="en-US" sz="1800" dirty="0"/>
          </a:p>
        </p:txBody>
      </p:sp>
    </p:spTree>
    <p:extLst>
      <p:ext uri="{BB962C8B-B14F-4D97-AF65-F5344CB8AC3E}">
        <p14:creationId xmlns:p14="http://schemas.microsoft.com/office/powerpoint/2010/main" val="225805314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131805" y="560173"/>
            <a:ext cx="1182953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2422" y="115330"/>
            <a:ext cx="3554114" cy="369332"/>
          </a:xfrm>
          <a:prstGeom prst="rect">
            <a:avLst/>
          </a:prstGeom>
          <a:noFill/>
        </p:spPr>
        <p:txBody>
          <a:bodyPr wrap="none" rtlCol="0">
            <a:spAutoFit/>
          </a:bodyPr>
          <a:lstStyle/>
          <a:p>
            <a:r>
              <a:rPr lang="en-US" dirty="0"/>
              <a:t>HCL Test Network(Current Platform)</a:t>
            </a:r>
          </a:p>
        </p:txBody>
      </p:sp>
      <p:graphicFrame>
        <p:nvGraphicFramePr>
          <p:cNvPr id="2" name="Table 1"/>
          <p:cNvGraphicFramePr>
            <a:graphicFrameLocks noGrp="1"/>
          </p:cNvGraphicFramePr>
          <p:nvPr/>
        </p:nvGraphicFramePr>
        <p:xfrm>
          <a:off x="392670" y="802044"/>
          <a:ext cx="11008497" cy="4394200"/>
        </p:xfrm>
        <a:graphic>
          <a:graphicData uri="http://schemas.openxmlformats.org/drawingml/2006/table">
            <a:tbl>
              <a:tblPr firstRow="1" bandRow="1">
                <a:tableStyleId>{5940675A-B579-460E-94D1-54222C63F5DA}</a:tableStyleId>
              </a:tblPr>
              <a:tblGrid>
                <a:gridCol w="3149600">
                  <a:extLst>
                    <a:ext uri="{9D8B030D-6E8A-4147-A177-3AD203B41FA5}">
                      <a16:colId xmlns:a16="http://schemas.microsoft.com/office/drawing/2014/main" xmlns="" val="20000"/>
                    </a:ext>
                  </a:extLst>
                </a:gridCol>
                <a:gridCol w="2438400">
                  <a:extLst>
                    <a:ext uri="{9D8B030D-6E8A-4147-A177-3AD203B41FA5}">
                      <a16:colId xmlns:a16="http://schemas.microsoft.com/office/drawing/2014/main" xmlns="" val="20001"/>
                    </a:ext>
                  </a:extLst>
                </a:gridCol>
                <a:gridCol w="1750998">
                  <a:extLst>
                    <a:ext uri="{9D8B030D-6E8A-4147-A177-3AD203B41FA5}">
                      <a16:colId xmlns:a16="http://schemas.microsoft.com/office/drawing/2014/main" xmlns="" val="20002"/>
                    </a:ext>
                  </a:extLst>
                </a:gridCol>
                <a:gridCol w="3669499">
                  <a:extLst>
                    <a:ext uri="{9D8B030D-6E8A-4147-A177-3AD203B41FA5}">
                      <a16:colId xmlns:a16="http://schemas.microsoft.com/office/drawing/2014/main" xmlns="" val="20003"/>
                    </a:ext>
                  </a:extLst>
                </a:gridCol>
              </a:tblGrid>
              <a:tr h="370840">
                <a:tc>
                  <a:txBody>
                    <a:bodyPr/>
                    <a:lstStyle/>
                    <a:p>
                      <a:r>
                        <a:rPr lang="en-US" dirty="0"/>
                        <a:t>Node</a:t>
                      </a:r>
                    </a:p>
                  </a:txBody>
                  <a:tcPr>
                    <a:solidFill>
                      <a:schemeClr val="accent3">
                        <a:lumMod val="40000"/>
                        <a:lumOff val="60000"/>
                      </a:schemeClr>
                    </a:solidFill>
                  </a:tcPr>
                </a:tc>
                <a:tc>
                  <a:txBody>
                    <a:bodyPr/>
                    <a:lstStyle/>
                    <a:p>
                      <a:r>
                        <a:rPr lang="en-US" dirty="0"/>
                        <a:t>Location</a:t>
                      </a: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r>
                        <a:rPr lang="en-US" dirty="0"/>
                        <a:t>OS</a:t>
                      </a:r>
                    </a:p>
                  </a:txBody>
                  <a:tcPr>
                    <a:lnL w="12700" cap="flat" cmpd="sng" algn="ctr">
                      <a:solidFill>
                        <a:schemeClr val="tx1"/>
                      </a:solidFill>
                      <a:prstDash val="solid"/>
                      <a:round/>
                      <a:headEnd type="none" w="med" len="med"/>
                      <a:tailEnd type="none" w="med" len="med"/>
                    </a:lnL>
                    <a:solidFill>
                      <a:schemeClr val="accent3">
                        <a:lumMod val="40000"/>
                        <a:lumOff val="60000"/>
                      </a:schemeClr>
                    </a:solidFill>
                  </a:tcPr>
                </a:tc>
                <a:tc>
                  <a:txBody>
                    <a:bodyPr/>
                    <a:lstStyle/>
                    <a:p>
                      <a:r>
                        <a:rPr lang="en-US" dirty="0"/>
                        <a:t>Technique</a:t>
                      </a:r>
                    </a:p>
                  </a:txBody>
                  <a:tcPr>
                    <a:solidFill>
                      <a:schemeClr val="accent3">
                        <a:lumMod val="40000"/>
                        <a:lumOff val="60000"/>
                      </a:schemeClr>
                    </a:solidFill>
                  </a:tcPr>
                </a:tc>
                <a:extLst>
                  <a:ext uri="{0D108BD9-81ED-4DB2-BD59-A6C34878D82A}">
                    <a16:rowId xmlns:a16="http://schemas.microsoft.com/office/drawing/2014/main" xmlns="" val="10000"/>
                  </a:ext>
                </a:extLst>
              </a:tr>
              <a:tr h="370840">
                <a:tc>
                  <a:txBody>
                    <a:bodyPr/>
                    <a:lstStyle/>
                    <a:p>
                      <a:pPr>
                        <a:lnSpc>
                          <a:spcPct val="150000"/>
                        </a:lnSpc>
                      </a:pPr>
                      <a:r>
                        <a:rPr lang="en-US" sz="1400" dirty="0" err="1"/>
                        <a:t>Greenbay</a:t>
                      </a:r>
                      <a:r>
                        <a:rPr lang="en-US" sz="1400" dirty="0"/>
                        <a:t> Backend Server</a:t>
                      </a:r>
                    </a:p>
                  </a:txBody>
                  <a:tcPr/>
                </a:tc>
                <a:tc>
                  <a:txBody>
                    <a:bodyPr/>
                    <a:lstStyle/>
                    <a:p>
                      <a:pPr>
                        <a:lnSpc>
                          <a:spcPct val="150000"/>
                        </a:lnSpc>
                      </a:pPr>
                      <a:r>
                        <a:rPr lang="en-US" sz="1400" dirty="0"/>
                        <a:t>HCL</a:t>
                      </a:r>
                    </a:p>
                  </a:txBody>
                  <a:tcPr>
                    <a:lnR w="12700" cap="flat" cmpd="sng" algn="ctr">
                      <a:solidFill>
                        <a:schemeClr val="tx1"/>
                      </a:solidFill>
                      <a:prstDash val="solid"/>
                      <a:round/>
                      <a:headEnd type="none" w="med" len="med"/>
                      <a:tailEnd type="none" w="med" len="med"/>
                    </a:lnR>
                  </a:tcPr>
                </a:tc>
                <a:tc>
                  <a:txBody>
                    <a:bodyPr/>
                    <a:lstStyle/>
                    <a:p>
                      <a:pPr>
                        <a:lnSpc>
                          <a:spcPct val="150000"/>
                        </a:lnSpc>
                      </a:pPr>
                      <a:r>
                        <a:rPr lang="en-US" sz="1400" dirty="0"/>
                        <a:t>Linux s390x</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NodeJs</a:t>
                      </a:r>
                      <a:r>
                        <a:rPr lang="en-US" sz="1400" dirty="0"/>
                        <a:t>/Express</a:t>
                      </a:r>
                    </a:p>
                  </a:txBody>
                  <a:tcPr/>
                </a:tc>
                <a:extLst>
                  <a:ext uri="{0D108BD9-81ED-4DB2-BD59-A6C34878D82A}">
                    <a16:rowId xmlns:a16="http://schemas.microsoft.com/office/drawing/2014/main" xmlns="" val="10001"/>
                  </a:ext>
                </a:extLst>
              </a:tr>
              <a:tr h="370840">
                <a:tc>
                  <a:txBody>
                    <a:bodyPr/>
                    <a:lstStyle/>
                    <a:p>
                      <a:pPr>
                        <a:lnSpc>
                          <a:spcPct val="150000"/>
                        </a:lnSpc>
                      </a:pPr>
                      <a:r>
                        <a:rPr lang="en-US" sz="1400" dirty="0" err="1"/>
                        <a:t>Ewallet</a:t>
                      </a:r>
                      <a:r>
                        <a:rPr lang="en-US" sz="1400" baseline="0" dirty="0"/>
                        <a:t> Server</a:t>
                      </a:r>
                      <a:endParaRPr lang="en-US" sz="1400" dirty="0"/>
                    </a:p>
                  </a:txBody>
                  <a:tcPr/>
                </a:tc>
                <a:tc>
                  <a:txBody>
                    <a:bodyPr/>
                    <a:lstStyle/>
                    <a:p>
                      <a:pPr>
                        <a:lnSpc>
                          <a:spcPct val="150000"/>
                        </a:lnSpc>
                      </a:pPr>
                      <a:r>
                        <a:rPr lang="en-US" sz="1400" dirty="0"/>
                        <a:t>HCL</a:t>
                      </a: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t>Linux s390x</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NodeJs</a:t>
                      </a:r>
                      <a:r>
                        <a:rPr lang="en-US" sz="1400" dirty="0"/>
                        <a:t>/Express</a:t>
                      </a:r>
                    </a:p>
                  </a:txBody>
                  <a:tcPr/>
                </a:tc>
                <a:extLst>
                  <a:ext uri="{0D108BD9-81ED-4DB2-BD59-A6C34878D82A}">
                    <a16:rowId xmlns:a16="http://schemas.microsoft.com/office/drawing/2014/main" xmlns="" val="10002"/>
                  </a:ext>
                </a:extLst>
              </a:tr>
              <a:tr h="370840">
                <a:tc>
                  <a:txBody>
                    <a:bodyPr/>
                    <a:lstStyle/>
                    <a:p>
                      <a:pPr>
                        <a:lnSpc>
                          <a:spcPct val="150000"/>
                        </a:lnSpc>
                      </a:pPr>
                      <a:r>
                        <a:rPr lang="en-US" sz="1400" dirty="0" err="1"/>
                        <a:t>Greenbay</a:t>
                      </a:r>
                      <a:r>
                        <a:rPr lang="en-US" sz="1400" baseline="0" dirty="0"/>
                        <a:t> DB</a:t>
                      </a:r>
                      <a:endParaRPr lang="en-US" sz="1400" dirty="0"/>
                    </a:p>
                  </a:txBody>
                  <a:tcPr/>
                </a:tc>
                <a:tc>
                  <a:txBody>
                    <a:bodyPr/>
                    <a:lstStyle/>
                    <a:p>
                      <a:pPr>
                        <a:lnSpc>
                          <a:spcPct val="150000"/>
                        </a:lnSpc>
                      </a:pPr>
                      <a:r>
                        <a:rPr lang="en-US" sz="1400" dirty="0"/>
                        <a:t>HCL</a:t>
                      </a: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t>Linux s390x</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a:t>DB2</a:t>
                      </a:r>
                    </a:p>
                  </a:txBody>
                  <a:tcPr/>
                </a:tc>
                <a:extLst>
                  <a:ext uri="{0D108BD9-81ED-4DB2-BD59-A6C34878D82A}">
                    <a16:rowId xmlns:a16="http://schemas.microsoft.com/office/drawing/2014/main" xmlns="" val="10003"/>
                  </a:ext>
                </a:extLst>
              </a:tr>
              <a:tr h="370840">
                <a:tc>
                  <a:txBody>
                    <a:bodyPr/>
                    <a:lstStyle/>
                    <a:p>
                      <a:pPr>
                        <a:lnSpc>
                          <a:spcPct val="150000"/>
                        </a:lnSpc>
                      </a:pPr>
                      <a:r>
                        <a:rPr lang="en-US" sz="1400" dirty="0" err="1"/>
                        <a:t>Ewallet</a:t>
                      </a:r>
                      <a:r>
                        <a:rPr lang="en-US" sz="1400" baseline="0" dirty="0"/>
                        <a:t> DB</a:t>
                      </a:r>
                      <a:endParaRPr lang="en-US" sz="1400" dirty="0"/>
                    </a:p>
                  </a:txBody>
                  <a:tcPr/>
                </a:tc>
                <a:tc>
                  <a:txBody>
                    <a:bodyPr/>
                    <a:lstStyle/>
                    <a:p>
                      <a:pPr>
                        <a:lnSpc>
                          <a:spcPct val="150000"/>
                        </a:lnSpc>
                      </a:pPr>
                      <a:r>
                        <a:rPr lang="en-US" sz="1400" dirty="0"/>
                        <a:t>HCL</a:t>
                      </a: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t>Linux s390x</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a:t>DB2</a:t>
                      </a:r>
                    </a:p>
                  </a:txBody>
                  <a:tcPr/>
                </a:tc>
                <a:extLst>
                  <a:ext uri="{0D108BD9-81ED-4DB2-BD59-A6C34878D82A}">
                    <a16:rowId xmlns:a16="http://schemas.microsoft.com/office/drawing/2014/main" xmlns="" val="10004"/>
                  </a:ext>
                </a:extLst>
              </a:tr>
              <a:tr h="370840">
                <a:tc>
                  <a:txBody>
                    <a:bodyPr/>
                    <a:lstStyle/>
                    <a:p>
                      <a:pPr>
                        <a:lnSpc>
                          <a:spcPct val="150000"/>
                        </a:lnSpc>
                      </a:pPr>
                      <a:r>
                        <a:rPr lang="en-US" sz="1400" dirty="0" err="1"/>
                        <a:t>Bluebarricade</a:t>
                      </a:r>
                      <a:r>
                        <a:rPr lang="en-US" sz="1400" dirty="0"/>
                        <a:t> Server</a:t>
                      </a:r>
                    </a:p>
                  </a:txBody>
                  <a:tcPr/>
                </a:tc>
                <a:tc>
                  <a:txBody>
                    <a:bodyPr/>
                    <a:lstStyle/>
                    <a:p>
                      <a:pPr>
                        <a:lnSpc>
                          <a:spcPct val="150000"/>
                        </a:lnSpc>
                      </a:pPr>
                      <a:r>
                        <a:rPr lang="en-US" sz="1400" dirty="0"/>
                        <a:t>HCL</a:t>
                      </a: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t>Linux s390x</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Hyperledger</a:t>
                      </a:r>
                      <a:r>
                        <a:rPr lang="en-US" sz="1400" dirty="0"/>
                        <a:t> </a:t>
                      </a:r>
                      <a:r>
                        <a:rPr lang="en-US" sz="1400" dirty="0" err="1"/>
                        <a:t>Febric</a:t>
                      </a:r>
                      <a:endParaRPr lang="en-US" sz="1400" dirty="0"/>
                    </a:p>
                  </a:txBody>
                  <a:tcPr/>
                </a:tc>
                <a:extLst>
                  <a:ext uri="{0D108BD9-81ED-4DB2-BD59-A6C34878D82A}">
                    <a16:rowId xmlns:a16="http://schemas.microsoft.com/office/drawing/2014/main" xmlns="" val="10005"/>
                  </a:ext>
                </a:extLst>
              </a:tr>
              <a:tr h="370840">
                <a:tc>
                  <a:txBody>
                    <a:bodyPr/>
                    <a:lstStyle/>
                    <a:p>
                      <a:pPr>
                        <a:lnSpc>
                          <a:spcPct val="150000"/>
                        </a:lnSpc>
                      </a:pPr>
                      <a:r>
                        <a:rPr lang="en-US" sz="1400" dirty="0" err="1"/>
                        <a:t>Greenbay</a:t>
                      </a:r>
                      <a:r>
                        <a:rPr lang="en-US" sz="1400" dirty="0"/>
                        <a:t> Web</a:t>
                      </a:r>
                    </a:p>
                  </a:txBody>
                  <a:tcPr/>
                </a:tc>
                <a:tc>
                  <a:txBody>
                    <a:bodyPr/>
                    <a:lstStyle/>
                    <a:p>
                      <a:pPr>
                        <a:lnSpc>
                          <a:spcPct val="150000"/>
                        </a:lnSpc>
                      </a:pPr>
                      <a:r>
                        <a:rPr lang="en-US" sz="1400" dirty="0"/>
                        <a:t>AWS</a:t>
                      </a:r>
                    </a:p>
                  </a:txBody>
                  <a:tcPr>
                    <a:lnR w="12700" cap="flat" cmpd="sng" algn="ctr">
                      <a:solidFill>
                        <a:schemeClr val="tx1"/>
                      </a:solidFill>
                      <a:prstDash val="solid"/>
                      <a:round/>
                      <a:headEnd type="none" w="med" len="med"/>
                      <a:tailEnd type="none" w="med" len="med"/>
                    </a:lnR>
                  </a:tcPr>
                </a:tc>
                <a:tc>
                  <a:txBody>
                    <a:bodyPr/>
                    <a:lstStyle/>
                    <a:p>
                      <a:pPr>
                        <a:lnSpc>
                          <a:spcPct val="150000"/>
                        </a:lnSpc>
                      </a:pPr>
                      <a:r>
                        <a:rPr lang="en-US" sz="1400" dirty="0"/>
                        <a:t>Ubuntu 18.x</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ReactJS</a:t>
                      </a:r>
                      <a:r>
                        <a:rPr lang="en-US" sz="1400" dirty="0"/>
                        <a:t>/Redux</a:t>
                      </a:r>
                    </a:p>
                  </a:txBody>
                  <a:tcPr/>
                </a:tc>
                <a:extLst>
                  <a:ext uri="{0D108BD9-81ED-4DB2-BD59-A6C34878D82A}">
                    <a16:rowId xmlns:a16="http://schemas.microsoft.com/office/drawing/2014/main" xmlns="" val="10006"/>
                  </a:ext>
                </a:extLst>
              </a:tr>
              <a:tr h="370840">
                <a:tc>
                  <a:txBody>
                    <a:bodyPr/>
                    <a:lstStyle/>
                    <a:p>
                      <a:pPr>
                        <a:lnSpc>
                          <a:spcPct val="150000"/>
                        </a:lnSpc>
                      </a:pPr>
                      <a:r>
                        <a:rPr lang="en-US" sz="1400" dirty="0" err="1"/>
                        <a:t>Greenbay</a:t>
                      </a:r>
                      <a:r>
                        <a:rPr lang="en-US" sz="1400" dirty="0"/>
                        <a:t> Mobile App</a:t>
                      </a:r>
                    </a:p>
                  </a:txBody>
                  <a:tcPr/>
                </a:tc>
                <a:tc>
                  <a:txBody>
                    <a:bodyPr/>
                    <a:lstStyle/>
                    <a:p>
                      <a:pPr>
                        <a:lnSpc>
                          <a:spcPct val="150000"/>
                        </a:lnSpc>
                      </a:pPr>
                      <a:r>
                        <a:rPr lang="en-US" sz="1400" dirty="0"/>
                        <a:t>Google Cloud</a:t>
                      </a:r>
                    </a:p>
                    <a:p>
                      <a:pPr>
                        <a:lnSpc>
                          <a:spcPct val="150000"/>
                        </a:lnSpc>
                      </a:pPr>
                      <a:r>
                        <a:rPr lang="en-US" sz="1400" dirty="0"/>
                        <a:t>Apple</a:t>
                      </a:r>
                      <a:r>
                        <a:rPr lang="en-US" sz="1400" baseline="0" dirty="0"/>
                        <a:t> Cloud</a:t>
                      </a:r>
                      <a:endParaRPr lang="en-US" sz="1400" dirty="0"/>
                    </a:p>
                  </a:txBody>
                  <a:tcPr>
                    <a:lnR w="12700" cap="flat" cmpd="sng" algn="ctr">
                      <a:solidFill>
                        <a:schemeClr val="tx1"/>
                      </a:solidFill>
                      <a:prstDash val="solid"/>
                      <a:round/>
                      <a:headEnd type="none" w="med" len="med"/>
                      <a:tailEnd type="none" w="med" len="med"/>
                    </a:lnR>
                  </a:tcPr>
                </a:tc>
                <a:tc>
                  <a:txBody>
                    <a:bodyPr/>
                    <a:lstStyle/>
                    <a:p>
                      <a:pPr>
                        <a:lnSpc>
                          <a:spcPct val="150000"/>
                        </a:lnSpc>
                      </a:pPr>
                      <a:r>
                        <a:rPr lang="en-US" sz="1400" dirty="0"/>
                        <a:t>Android</a:t>
                      </a:r>
                    </a:p>
                    <a:p>
                      <a:pPr>
                        <a:lnSpc>
                          <a:spcPct val="150000"/>
                        </a:lnSpc>
                      </a:pPr>
                      <a:r>
                        <a:rPr lang="en-US" sz="1400" dirty="0"/>
                        <a:t>iOS</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a:t>React-Native</a:t>
                      </a:r>
                    </a:p>
                  </a:txBody>
                  <a:tcPr/>
                </a:tc>
                <a:extLst>
                  <a:ext uri="{0D108BD9-81ED-4DB2-BD59-A6C34878D82A}">
                    <a16:rowId xmlns:a16="http://schemas.microsoft.com/office/drawing/2014/main" xmlns="" val="10007"/>
                  </a:ext>
                </a:extLst>
              </a:tr>
              <a:tr h="370840">
                <a:tc>
                  <a:txBody>
                    <a:bodyPr/>
                    <a:lstStyle/>
                    <a:p>
                      <a:pPr>
                        <a:lnSpc>
                          <a:spcPct val="150000"/>
                        </a:lnSpc>
                      </a:pPr>
                      <a:r>
                        <a:rPr lang="en-US" sz="1400" dirty="0" err="1"/>
                        <a:t>Greenbay</a:t>
                      </a:r>
                      <a:r>
                        <a:rPr lang="en-US" sz="1400" dirty="0"/>
                        <a:t> Admin</a:t>
                      </a:r>
                    </a:p>
                  </a:txBody>
                  <a:tcPr/>
                </a:tc>
                <a:tc>
                  <a:txBody>
                    <a:bodyPr/>
                    <a:lstStyle/>
                    <a:p>
                      <a:pPr>
                        <a:lnSpc>
                          <a:spcPct val="150000"/>
                        </a:lnSpc>
                      </a:pPr>
                      <a:r>
                        <a:rPr lang="en-US" sz="1400" dirty="0"/>
                        <a:t>AWS</a:t>
                      </a: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t>Ubuntu 18.x</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Laravel</a:t>
                      </a:r>
                      <a:r>
                        <a:rPr lang="en-US" sz="1400" dirty="0"/>
                        <a:t> 5.6, php7</a:t>
                      </a:r>
                    </a:p>
                  </a:txBody>
                  <a:tcPr/>
                </a:tc>
                <a:extLst>
                  <a:ext uri="{0D108BD9-81ED-4DB2-BD59-A6C34878D82A}">
                    <a16:rowId xmlns:a16="http://schemas.microsoft.com/office/drawing/2014/main" xmlns="" val="10008"/>
                  </a:ext>
                </a:extLst>
              </a:tr>
              <a:tr h="370840">
                <a:tc>
                  <a:txBody>
                    <a:bodyPr/>
                    <a:lstStyle/>
                    <a:p>
                      <a:pPr>
                        <a:lnSpc>
                          <a:spcPct val="150000"/>
                        </a:lnSpc>
                      </a:pPr>
                      <a:r>
                        <a:rPr lang="en-US" sz="1400" dirty="0" err="1"/>
                        <a:t>Bluebarricade</a:t>
                      </a:r>
                      <a:r>
                        <a:rPr lang="en-US" sz="1400" dirty="0"/>
                        <a:t> Explorer</a:t>
                      </a:r>
                    </a:p>
                  </a:txBody>
                  <a:tcPr/>
                </a:tc>
                <a:tc>
                  <a:txBody>
                    <a:bodyPr/>
                    <a:lstStyle/>
                    <a:p>
                      <a:pPr>
                        <a:lnSpc>
                          <a:spcPct val="150000"/>
                        </a:lnSpc>
                      </a:pPr>
                      <a:r>
                        <a:rPr lang="en-US" sz="1400" dirty="0"/>
                        <a:t>AWS</a:t>
                      </a:r>
                    </a:p>
                  </a:txBody>
                  <a:tcPr>
                    <a:lnR w="12700" cap="flat" cmpd="sng" algn="ctr">
                      <a:solidFill>
                        <a:schemeClr val="tx1"/>
                      </a:solidFill>
                      <a:prstDash val="solid"/>
                      <a:round/>
                      <a:headEnd type="none" w="med" len="med"/>
                      <a:tailEnd type="none" w="med" len="med"/>
                    </a:lnR>
                  </a:tcPr>
                </a:tc>
                <a:tc>
                  <a:txBody>
                    <a:bodyPr/>
                    <a:lstStyle/>
                    <a:p>
                      <a:pPr>
                        <a:lnSpc>
                          <a:spcPct val="150000"/>
                        </a:lnSpc>
                      </a:pPr>
                      <a:r>
                        <a:rPr lang="en-US" sz="1400" dirty="0"/>
                        <a:t>Ubuntu 18.x</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VueJS</a:t>
                      </a:r>
                      <a:endParaRPr lang="en-US" sz="1400" dirty="0"/>
                    </a:p>
                  </a:txBody>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2702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131805" y="560173"/>
            <a:ext cx="1182953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2422" y="115330"/>
            <a:ext cx="2759986" cy="369332"/>
          </a:xfrm>
          <a:prstGeom prst="rect">
            <a:avLst/>
          </a:prstGeom>
          <a:noFill/>
        </p:spPr>
        <p:txBody>
          <a:bodyPr wrap="none" rtlCol="0">
            <a:spAutoFit/>
          </a:bodyPr>
          <a:lstStyle/>
          <a:p>
            <a:r>
              <a:rPr lang="en-US" dirty="0"/>
              <a:t>IBM Network(Old platform)</a:t>
            </a:r>
          </a:p>
        </p:txBody>
      </p:sp>
      <p:sp>
        <p:nvSpPr>
          <p:cNvPr id="33" name="Rectangle 32"/>
          <p:cNvSpPr/>
          <p:nvPr/>
        </p:nvSpPr>
        <p:spPr>
          <a:xfrm>
            <a:off x="793861" y="727106"/>
            <a:ext cx="1318053" cy="10091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Greenbay</a:t>
            </a:r>
            <a:endParaRPr lang="en-US" sz="1400" dirty="0"/>
          </a:p>
          <a:p>
            <a:pPr algn="ctr"/>
            <a:r>
              <a:rPr lang="en-US" sz="1400" dirty="0"/>
              <a:t>App</a:t>
            </a:r>
          </a:p>
          <a:p>
            <a:pPr algn="ctr"/>
            <a:r>
              <a:rPr lang="en-US" sz="1400" dirty="0"/>
              <a:t>(iOS/Android)</a:t>
            </a:r>
          </a:p>
        </p:txBody>
      </p:sp>
      <p:sp>
        <p:nvSpPr>
          <p:cNvPr id="34" name="Rectangle 33"/>
          <p:cNvSpPr/>
          <p:nvPr/>
        </p:nvSpPr>
        <p:spPr>
          <a:xfrm>
            <a:off x="872135" y="3857766"/>
            <a:ext cx="1318053" cy="12686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Greenbay</a:t>
            </a:r>
            <a:endParaRPr lang="en-US" sz="1400" dirty="0"/>
          </a:p>
          <a:p>
            <a:pPr algn="ctr"/>
            <a:r>
              <a:rPr lang="en-US" sz="1400" dirty="0"/>
              <a:t>Web</a:t>
            </a:r>
          </a:p>
          <a:p>
            <a:pPr algn="ctr"/>
            <a:r>
              <a:rPr lang="en-US" sz="1400" dirty="0"/>
              <a:t>(AWS)</a:t>
            </a:r>
          </a:p>
        </p:txBody>
      </p:sp>
      <p:sp>
        <p:nvSpPr>
          <p:cNvPr id="35" name="Rectangle 34"/>
          <p:cNvSpPr/>
          <p:nvPr/>
        </p:nvSpPr>
        <p:spPr>
          <a:xfrm>
            <a:off x="5087481" y="4385530"/>
            <a:ext cx="1318053" cy="11544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IBM</a:t>
            </a:r>
          </a:p>
          <a:p>
            <a:pPr algn="ctr"/>
            <a:r>
              <a:rPr lang="en-US" sz="1400" dirty="0" err="1"/>
              <a:t>Greenbay</a:t>
            </a:r>
            <a:endParaRPr lang="en-US" sz="1400" dirty="0"/>
          </a:p>
          <a:p>
            <a:pPr algn="ctr"/>
            <a:r>
              <a:rPr lang="en-US" sz="1400" dirty="0"/>
              <a:t>Backend</a:t>
            </a:r>
          </a:p>
          <a:p>
            <a:pPr algn="ctr"/>
            <a:r>
              <a:rPr lang="en-US" sz="1400" dirty="0"/>
              <a:t>(IBM)</a:t>
            </a:r>
          </a:p>
        </p:txBody>
      </p:sp>
      <p:sp>
        <p:nvSpPr>
          <p:cNvPr id="36" name="Rectangle 35"/>
          <p:cNvSpPr/>
          <p:nvPr/>
        </p:nvSpPr>
        <p:spPr>
          <a:xfrm>
            <a:off x="5087482" y="2847630"/>
            <a:ext cx="1318053" cy="11285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E-Wallet</a:t>
            </a:r>
          </a:p>
          <a:p>
            <a:pPr algn="ctr"/>
            <a:r>
              <a:rPr lang="en-US" sz="1400" dirty="0"/>
              <a:t>Backend</a:t>
            </a:r>
          </a:p>
          <a:p>
            <a:pPr algn="ctr"/>
            <a:r>
              <a:rPr lang="en-US" sz="1400" dirty="0"/>
              <a:t>(IBM)</a:t>
            </a:r>
          </a:p>
        </p:txBody>
      </p:sp>
      <p:sp>
        <p:nvSpPr>
          <p:cNvPr id="37" name="Rectangle 36"/>
          <p:cNvSpPr/>
          <p:nvPr/>
        </p:nvSpPr>
        <p:spPr>
          <a:xfrm>
            <a:off x="5087480" y="1409770"/>
            <a:ext cx="1318053" cy="111566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err="1"/>
              <a:t>Bluebarricade</a:t>
            </a:r>
            <a:endParaRPr lang="en-US" sz="1400" dirty="0"/>
          </a:p>
          <a:p>
            <a:pPr algn="ctr"/>
            <a:r>
              <a:rPr lang="en-US" sz="1400" dirty="0" err="1"/>
              <a:t>Blockchain</a:t>
            </a:r>
            <a:endParaRPr lang="en-US" sz="1400" dirty="0"/>
          </a:p>
          <a:p>
            <a:pPr algn="ctr"/>
            <a:r>
              <a:rPr lang="en-US" sz="1400" dirty="0"/>
              <a:t>(IBM)</a:t>
            </a:r>
          </a:p>
        </p:txBody>
      </p:sp>
      <p:sp>
        <p:nvSpPr>
          <p:cNvPr id="38" name="Rectangle 37"/>
          <p:cNvSpPr/>
          <p:nvPr/>
        </p:nvSpPr>
        <p:spPr>
          <a:xfrm>
            <a:off x="882780" y="2436457"/>
            <a:ext cx="1318053" cy="117801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err="1"/>
              <a:t>Bluebarricade</a:t>
            </a:r>
            <a:endParaRPr lang="en-US" sz="1400" dirty="0"/>
          </a:p>
          <a:p>
            <a:pPr algn="ctr"/>
            <a:r>
              <a:rPr lang="en-US" sz="1400" dirty="0" err="1"/>
              <a:t>Blockchain</a:t>
            </a:r>
            <a:endParaRPr lang="en-US" sz="1400" dirty="0"/>
          </a:p>
          <a:p>
            <a:pPr algn="ctr"/>
            <a:r>
              <a:rPr lang="en-US" sz="1400" dirty="0"/>
              <a:t>Explorer</a:t>
            </a:r>
          </a:p>
          <a:p>
            <a:pPr algn="ctr"/>
            <a:r>
              <a:rPr lang="en-US" sz="1400" dirty="0"/>
              <a:t>(AWS)</a:t>
            </a:r>
          </a:p>
        </p:txBody>
      </p:sp>
      <p:sp>
        <p:nvSpPr>
          <p:cNvPr id="39" name="Can 38"/>
          <p:cNvSpPr/>
          <p:nvPr/>
        </p:nvSpPr>
        <p:spPr>
          <a:xfrm>
            <a:off x="6908941" y="5619761"/>
            <a:ext cx="1194486" cy="1005015"/>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Greenbay</a:t>
            </a:r>
            <a:endParaRPr lang="en-US" sz="1400" dirty="0"/>
          </a:p>
          <a:p>
            <a:pPr algn="ctr"/>
            <a:r>
              <a:rPr lang="en-US" sz="1400" dirty="0"/>
              <a:t>Database</a:t>
            </a:r>
          </a:p>
          <a:p>
            <a:pPr algn="ctr"/>
            <a:r>
              <a:rPr lang="en-US" sz="1400" dirty="0"/>
              <a:t>(DB2)</a:t>
            </a:r>
          </a:p>
        </p:txBody>
      </p:sp>
      <p:sp>
        <p:nvSpPr>
          <p:cNvPr id="40" name="Can 39"/>
          <p:cNvSpPr/>
          <p:nvPr/>
        </p:nvSpPr>
        <p:spPr>
          <a:xfrm>
            <a:off x="7472946" y="3487064"/>
            <a:ext cx="1194486" cy="1005015"/>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E-Wallet</a:t>
            </a:r>
          </a:p>
          <a:p>
            <a:pPr algn="ctr"/>
            <a:r>
              <a:rPr lang="en-US" sz="1400" dirty="0"/>
              <a:t>Database</a:t>
            </a:r>
          </a:p>
          <a:p>
            <a:pPr algn="ctr"/>
            <a:r>
              <a:rPr lang="en-US" sz="1400" dirty="0"/>
              <a:t>(DB2)</a:t>
            </a:r>
          </a:p>
        </p:txBody>
      </p:sp>
      <p:sp>
        <p:nvSpPr>
          <p:cNvPr id="41" name="Rectangle 40"/>
          <p:cNvSpPr/>
          <p:nvPr/>
        </p:nvSpPr>
        <p:spPr>
          <a:xfrm>
            <a:off x="872135" y="5306080"/>
            <a:ext cx="1318053" cy="12686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Greenbay</a:t>
            </a:r>
            <a:endParaRPr lang="en-US" sz="1400" dirty="0"/>
          </a:p>
          <a:p>
            <a:pPr algn="ctr"/>
            <a:r>
              <a:rPr lang="en-US" sz="1400" dirty="0"/>
              <a:t>Admin Panel</a:t>
            </a:r>
          </a:p>
          <a:p>
            <a:pPr algn="ctr"/>
            <a:r>
              <a:rPr lang="en-US" sz="1400" dirty="0"/>
              <a:t>(AWS)</a:t>
            </a:r>
          </a:p>
        </p:txBody>
      </p:sp>
      <p:sp>
        <p:nvSpPr>
          <p:cNvPr id="43" name="Rectangle 42"/>
          <p:cNvSpPr/>
          <p:nvPr/>
        </p:nvSpPr>
        <p:spPr>
          <a:xfrm>
            <a:off x="4604951" y="1046205"/>
            <a:ext cx="4443799" cy="5667633"/>
          </a:xfrm>
          <a:prstGeom prst="rect">
            <a:avLst/>
          </a:prstGeom>
          <a:no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359060" y="631120"/>
            <a:ext cx="1159292" cy="369332"/>
          </a:xfrm>
          <a:prstGeom prst="rect">
            <a:avLst/>
          </a:prstGeom>
          <a:noFill/>
        </p:spPr>
        <p:txBody>
          <a:bodyPr wrap="none" rtlCol="0">
            <a:spAutoFit/>
          </a:bodyPr>
          <a:lstStyle/>
          <a:p>
            <a:r>
              <a:rPr lang="en-US" dirty="0"/>
              <a:t>IBM Cloud</a:t>
            </a:r>
          </a:p>
        </p:txBody>
      </p:sp>
      <p:cxnSp>
        <p:nvCxnSpPr>
          <p:cNvPr id="51" name="Elbow Connector 50"/>
          <p:cNvCxnSpPr>
            <a:stCxn id="35" idx="0"/>
            <a:endCxn id="36" idx="2"/>
          </p:cNvCxnSpPr>
          <p:nvPr/>
        </p:nvCxnSpPr>
        <p:spPr>
          <a:xfrm rot="5400000" flipH="1" flipV="1">
            <a:off x="5541849" y="4180871"/>
            <a:ext cx="409318" cy="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46742" y="2005913"/>
            <a:ext cx="2034762" cy="4707925"/>
          </a:xfrm>
          <a:prstGeom prst="rect">
            <a:avLst/>
          </a:prstGeom>
          <a:no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1232543" y="2005913"/>
            <a:ext cx="618503" cy="369332"/>
          </a:xfrm>
          <a:prstGeom prst="rect">
            <a:avLst/>
          </a:prstGeom>
          <a:noFill/>
        </p:spPr>
        <p:txBody>
          <a:bodyPr wrap="none" rtlCol="0">
            <a:spAutoFit/>
          </a:bodyPr>
          <a:lstStyle/>
          <a:p>
            <a:r>
              <a:rPr lang="en-US" dirty="0"/>
              <a:t>AWS</a:t>
            </a:r>
          </a:p>
        </p:txBody>
      </p:sp>
      <p:sp>
        <p:nvSpPr>
          <p:cNvPr id="55" name="TextBox 54"/>
          <p:cNvSpPr txBox="1"/>
          <p:nvPr/>
        </p:nvSpPr>
        <p:spPr>
          <a:xfrm>
            <a:off x="5166292" y="4652169"/>
            <a:ext cx="638316" cy="261610"/>
          </a:xfrm>
          <a:prstGeom prst="rect">
            <a:avLst/>
          </a:prstGeom>
          <a:noFill/>
        </p:spPr>
        <p:txBody>
          <a:bodyPr wrap="none" rtlCol="0">
            <a:spAutoFit/>
          </a:bodyPr>
          <a:lstStyle/>
          <a:p>
            <a:r>
              <a:rPr lang="en-US" sz="1100" dirty="0"/>
              <a:t>:80/443</a:t>
            </a:r>
          </a:p>
        </p:txBody>
      </p:sp>
      <p:cxnSp>
        <p:nvCxnSpPr>
          <p:cNvPr id="58" name="Elbow Connector 57"/>
          <p:cNvCxnSpPr>
            <a:stCxn id="36" idx="0"/>
            <a:endCxn id="37" idx="2"/>
          </p:cNvCxnSpPr>
          <p:nvPr/>
        </p:nvCxnSpPr>
        <p:spPr>
          <a:xfrm rot="16200000" flipV="1">
            <a:off x="5585413" y="2686534"/>
            <a:ext cx="322191" cy="2"/>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365330" y="6276892"/>
            <a:ext cx="583814" cy="261610"/>
          </a:xfrm>
          <a:prstGeom prst="rect">
            <a:avLst/>
          </a:prstGeom>
          <a:noFill/>
        </p:spPr>
        <p:txBody>
          <a:bodyPr wrap="none" rtlCol="0">
            <a:spAutoFit/>
          </a:bodyPr>
          <a:lstStyle/>
          <a:p>
            <a:r>
              <a:rPr lang="en-US" sz="1100" dirty="0"/>
              <a:t>:50000</a:t>
            </a:r>
          </a:p>
        </p:txBody>
      </p:sp>
      <p:sp>
        <p:nvSpPr>
          <p:cNvPr id="61" name="TextBox 60"/>
          <p:cNvSpPr txBox="1"/>
          <p:nvPr/>
        </p:nvSpPr>
        <p:spPr>
          <a:xfrm>
            <a:off x="6888064" y="3669665"/>
            <a:ext cx="583814" cy="261610"/>
          </a:xfrm>
          <a:prstGeom prst="rect">
            <a:avLst/>
          </a:prstGeom>
          <a:noFill/>
        </p:spPr>
        <p:txBody>
          <a:bodyPr wrap="none" rtlCol="0">
            <a:spAutoFit/>
          </a:bodyPr>
          <a:lstStyle/>
          <a:p>
            <a:r>
              <a:rPr lang="en-US" sz="1100" dirty="0"/>
              <a:t>:50000</a:t>
            </a:r>
          </a:p>
        </p:txBody>
      </p:sp>
      <p:cxnSp>
        <p:nvCxnSpPr>
          <p:cNvPr id="6" name="Elbow Connector 5"/>
          <p:cNvCxnSpPr>
            <a:stCxn id="34" idx="3"/>
            <a:endCxn id="35" idx="1"/>
          </p:cNvCxnSpPr>
          <p:nvPr/>
        </p:nvCxnSpPr>
        <p:spPr>
          <a:xfrm>
            <a:off x="2190188" y="4492080"/>
            <a:ext cx="2897293" cy="470695"/>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35" idx="3"/>
            <a:endCxn id="39" idx="2"/>
          </p:cNvCxnSpPr>
          <p:nvPr/>
        </p:nvCxnSpPr>
        <p:spPr>
          <a:xfrm>
            <a:off x="6405534" y="4962775"/>
            <a:ext cx="503407" cy="1159494"/>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1" idx="3"/>
          </p:cNvCxnSpPr>
          <p:nvPr/>
        </p:nvCxnSpPr>
        <p:spPr>
          <a:xfrm>
            <a:off x="2190188" y="5940394"/>
            <a:ext cx="4728841" cy="31368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36" idx="3"/>
            <a:endCxn id="40" idx="2"/>
          </p:cNvCxnSpPr>
          <p:nvPr/>
        </p:nvCxnSpPr>
        <p:spPr>
          <a:xfrm>
            <a:off x="6405535" y="3411921"/>
            <a:ext cx="1067411" cy="57765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8" idx="3"/>
            <a:endCxn id="37" idx="1"/>
          </p:cNvCxnSpPr>
          <p:nvPr/>
        </p:nvCxnSpPr>
        <p:spPr>
          <a:xfrm flipV="1">
            <a:off x="2200833" y="1967605"/>
            <a:ext cx="2886647" cy="1057858"/>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33" idx="3"/>
            <a:endCxn id="35" idx="1"/>
          </p:cNvCxnSpPr>
          <p:nvPr/>
        </p:nvCxnSpPr>
        <p:spPr>
          <a:xfrm>
            <a:off x="2111914" y="1231674"/>
            <a:ext cx="2975567" cy="373110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9781403" y="1047698"/>
            <a:ext cx="2039122" cy="5666140"/>
          </a:xfrm>
          <a:prstGeom prst="rect">
            <a:avLst/>
          </a:pr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10296412" y="678366"/>
            <a:ext cx="979242" cy="369332"/>
          </a:xfrm>
          <a:prstGeom prst="rect">
            <a:avLst/>
          </a:prstGeom>
          <a:noFill/>
        </p:spPr>
        <p:txBody>
          <a:bodyPr wrap="none" rtlCol="0">
            <a:spAutoFit/>
          </a:bodyPr>
          <a:lstStyle/>
          <a:p>
            <a:r>
              <a:rPr lang="en-US" dirty="0"/>
              <a:t>3</a:t>
            </a:r>
            <a:r>
              <a:rPr lang="en-US" baseline="30000" dirty="0"/>
              <a:t>rd</a:t>
            </a:r>
            <a:r>
              <a:rPr lang="en-US" dirty="0"/>
              <a:t> party</a:t>
            </a:r>
          </a:p>
        </p:txBody>
      </p:sp>
      <p:sp>
        <p:nvSpPr>
          <p:cNvPr id="82" name="Rectangle 81"/>
          <p:cNvSpPr/>
          <p:nvPr/>
        </p:nvSpPr>
        <p:spPr>
          <a:xfrm>
            <a:off x="10158012" y="1358167"/>
            <a:ext cx="1314450" cy="5025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Paypal</a:t>
            </a:r>
            <a:endParaRPr lang="en-US" dirty="0"/>
          </a:p>
        </p:txBody>
      </p:sp>
      <p:sp>
        <p:nvSpPr>
          <p:cNvPr id="83" name="Rectangle 82"/>
          <p:cNvSpPr/>
          <p:nvPr/>
        </p:nvSpPr>
        <p:spPr>
          <a:xfrm>
            <a:off x="10158012" y="2196367"/>
            <a:ext cx="1314450" cy="5025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Stripe</a:t>
            </a:r>
          </a:p>
        </p:txBody>
      </p:sp>
      <p:sp>
        <p:nvSpPr>
          <p:cNvPr id="84" name="Rectangle 83"/>
          <p:cNvSpPr/>
          <p:nvPr/>
        </p:nvSpPr>
        <p:spPr>
          <a:xfrm>
            <a:off x="10158012" y="4980600"/>
            <a:ext cx="1314450" cy="5025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Twilio</a:t>
            </a:r>
            <a:endParaRPr lang="en-US" dirty="0"/>
          </a:p>
        </p:txBody>
      </p:sp>
      <p:sp>
        <p:nvSpPr>
          <p:cNvPr id="85" name="Rectangle 84"/>
          <p:cNvSpPr/>
          <p:nvPr/>
        </p:nvSpPr>
        <p:spPr>
          <a:xfrm>
            <a:off x="10158012" y="5799750"/>
            <a:ext cx="1314450" cy="5025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Onesignal</a:t>
            </a:r>
            <a:endParaRPr lang="en-US" dirty="0"/>
          </a:p>
        </p:txBody>
      </p:sp>
      <p:sp>
        <p:nvSpPr>
          <p:cNvPr id="86" name="Rectangle 85"/>
          <p:cNvSpPr/>
          <p:nvPr/>
        </p:nvSpPr>
        <p:spPr>
          <a:xfrm>
            <a:off x="10158012" y="4161450"/>
            <a:ext cx="1314450" cy="5025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Sendgrid</a:t>
            </a:r>
            <a:endParaRPr lang="en-US" dirty="0"/>
          </a:p>
        </p:txBody>
      </p:sp>
      <p:sp>
        <p:nvSpPr>
          <p:cNvPr id="87" name="TextBox 86"/>
          <p:cNvSpPr txBox="1"/>
          <p:nvPr/>
        </p:nvSpPr>
        <p:spPr>
          <a:xfrm>
            <a:off x="10585046" y="3884592"/>
            <a:ext cx="460382" cy="276999"/>
          </a:xfrm>
          <a:prstGeom prst="rect">
            <a:avLst/>
          </a:prstGeom>
          <a:noFill/>
        </p:spPr>
        <p:txBody>
          <a:bodyPr wrap="none" rtlCol="0">
            <a:spAutoFit/>
          </a:bodyPr>
          <a:lstStyle/>
          <a:p>
            <a:r>
              <a:rPr lang="en-US" sz="1200"/>
              <a:t>Mail</a:t>
            </a:r>
          </a:p>
        </p:txBody>
      </p:sp>
      <p:sp>
        <p:nvSpPr>
          <p:cNvPr id="88" name="TextBox 87"/>
          <p:cNvSpPr txBox="1"/>
          <p:nvPr/>
        </p:nvSpPr>
        <p:spPr>
          <a:xfrm>
            <a:off x="10585046" y="4713267"/>
            <a:ext cx="457176" cy="276999"/>
          </a:xfrm>
          <a:prstGeom prst="rect">
            <a:avLst/>
          </a:prstGeom>
          <a:noFill/>
        </p:spPr>
        <p:txBody>
          <a:bodyPr wrap="none" rtlCol="0">
            <a:spAutoFit/>
          </a:bodyPr>
          <a:lstStyle/>
          <a:p>
            <a:r>
              <a:rPr lang="en-US" sz="1200" dirty="0"/>
              <a:t>SMS</a:t>
            </a:r>
          </a:p>
        </p:txBody>
      </p:sp>
      <p:sp>
        <p:nvSpPr>
          <p:cNvPr id="89" name="TextBox 88"/>
          <p:cNvSpPr txBox="1"/>
          <p:nvPr/>
        </p:nvSpPr>
        <p:spPr>
          <a:xfrm>
            <a:off x="10365971" y="5541942"/>
            <a:ext cx="919354" cy="276999"/>
          </a:xfrm>
          <a:prstGeom prst="rect">
            <a:avLst/>
          </a:prstGeom>
          <a:noFill/>
        </p:spPr>
        <p:txBody>
          <a:bodyPr wrap="none" rtlCol="0">
            <a:spAutoFit/>
          </a:bodyPr>
          <a:lstStyle/>
          <a:p>
            <a:r>
              <a:rPr lang="en-US" sz="1200" dirty="0"/>
              <a:t>Notification</a:t>
            </a:r>
          </a:p>
        </p:txBody>
      </p:sp>
      <p:cxnSp>
        <p:nvCxnSpPr>
          <p:cNvPr id="94" name="Elbow Connector 93"/>
          <p:cNvCxnSpPr>
            <a:endCxn id="86" idx="1"/>
          </p:cNvCxnSpPr>
          <p:nvPr/>
        </p:nvCxnSpPr>
        <p:spPr>
          <a:xfrm flipV="1">
            <a:off x="6405533" y="4412720"/>
            <a:ext cx="3752479" cy="370254"/>
          </a:xfrm>
          <a:prstGeom prst="bentConnector3">
            <a:avLst>
              <a:gd name="adj1" fmla="val 6472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endCxn id="84" idx="1"/>
          </p:cNvCxnSpPr>
          <p:nvPr/>
        </p:nvCxnSpPr>
        <p:spPr>
          <a:xfrm>
            <a:off x="6405533" y="4830969"/>
            <a:ext cx="3752479" cy="400901"/>
          </a:xfrm>
          <a:prstGeom prst="bentConnector3">
            <a:avLst>
              <a:gd name="adj1" fmla="val 6472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endCxn id="85" idx="1"/>
          </p:cNvCxnSpPr>
          <p:nvPr/>
        </p:nvCxnSpPr>
        <p:spPr>
          <a:xfrm>
            <a:off x="6410325" y="4895850"/>
            <a:ext cx="3747687" cy="1155170"/>
          </a:xfrm>
          <a:prstGeom prst="bentConnector3">
            <a:avLst>
              <a:gd name="adj1" fmla="val 62454"/>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endCxn id="82" idx="1"/>
          </p:cNvCxnSpPr>
          <p:nvPr/>
        </p:nvCxnSpPr>
        <p:spPr>
          <a:xfrm flipV="1">
            <a:off x="6405533" y="1609437"/>
            <a:ext cx="3752479" cy="1488257"/>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endCxn id="83" idx="1"/>
          </p:cNvCxnSpPr>
          <p:nvPr/>
        </p:nvCxnSpPr>
        <p:spPr>
          <a:xfrm flipV="1">
            <a:off x="6405531" y="2447637"/>
            <a:ext cx="3752481" cy="821654"/>
          </a:xfrm>
          <a:prstGeom prst="bentConnector3">
            <a:avLst>
              <a:gd name="adj1" fmla="val 53554"/>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947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131805" y="560173"/>
            <a:ext cx="1182953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2422" y="115330"/>
            <a:ext cx="2756780" cy="369332"/>
          </a:xfrm>
          <a:prstGeom prst="rect">
            <a:avLst/>
          </a:prstGeom>
          <a:noFill/>
        </p:spPr>
        <p:txBody>
          <a:bodyPr wrap="none" rtlCol="0">
            <a:spAutoFit/>
          </a:bodyPr>
          <a:lstStyle/>
          <a:p>
            <a:r>
              <a:rPr lang="en-US" dirty="0"/>
              <a:t>IBM Network(Old Platform)</a:t>
            </a:r>
          </a:p>
        </p:txBody>
      </p:sp>
      <p:graphicFrame>
        <p:nvGraphicFramePr>
          <p:cNvPr id="2" name="Table 1"/>
          <p:cNvGraphicFramePr>
            <a:graphicFrameLocks noGrp="1"/>
          </p:cNvGraphicFramePr>
          <p:nvPr/>
        </p:nvGraphicFramePr>
        <p:xfrm>
          <a:off x="392670" y="802044"/>
          <a:ext cx="11008497" cy="4394200"/>
        </p:xfrm>
        <a:graphic>
          <a:graphicData uri="http://schemas.openxmlformats.org/drawingml/2006/table">
            <a:tbl>
              <a:tblPr firstRow="1" bandRow="1">
                <a:tableStyleId>{5940675A-B579-460E-94D1-54222C63F5DA}</a:tableStyleId>
              </a:tblPr>
              <a:tblGrid>
                <a:gridCol w="3149600">
                  <a:extLst>
                    <a:ext uri="{9D8B030D-6E8A-4147-A177-3AD203B41FA5}">
                      <a16:colId xmlns:a16="http://schemas.microsoft.com/office/drawing/2014/main" xmlns="" val="20000"/>
                    </a:ext>
                  </a:extLst>
                </a:gridCol>
                <a:gridCol w="2438400">
                  <a:extLst>
                    <a:ext uri="{9D8B030D-6E8A-4147-A177-3AD203B41FA5}">
                      <a16:colId xmlns:a16="http://schemas.microsoft.com/office/drawing/2014/main" xmlns="" val="20001"/>
                    </a:ext>
                  </a:extLst>
                </a:gridCol>
                <a:gridCol w="1750998">
                  <a:extLst>
                    <a:ext uri="{9D8B030D-6E8A-4147-A177-3AD203B41FA5}">
                      <a16:colId xmlns:a16="http://schemas.microsoft.com/office/drawing/2014/main" xmlns="" val="20002"/>
                    </a:ext>
                  </a:extLst>
                </a:gridCol>
                <a:gridCol w="3669499">
                  <a:extLst>
                    <a:ext uri="{9D8B030D-6E8A-4147-A177-3AD203B41FA5}">
                      <a16:colId xmlns:a16="http://schemas.microsoft.com/office/drawing/2014/main" xmlns="" val="20003"/>
                    </a:ext>
                  </a:extLst>
                </a:gridCol>
              </a:tblGrid>
              <a:tr h="370840">
                <a:tc>
                  <a:txBody>
                    <a:bodyPr/>
                    <a:lstStyle/>
                    <a:p>
                      <a:r>
                        <a:rPr lang="en-US" dirty="0"/>
                        <a:t>Node</a:t>
                      </a:r>
                    </a:p>
                  </a:txBody>
                  <a:tcPr>
                    <a:solidFill>
                      <a:schemeClr val="accent3">
                        <a:lumMod val="40000"/>
                        <a:lumOff val="60000"/>
                      </a:schemeClr>
                    </a:solidFill>
                  </a:tcPr>
                </a:tc>
                <a:tc>
                  <a:txBody>
                    <a:bodyPr/>
                    <a:lstStyle/>
                    <a:p>
                      <a:r>
                        <a:rPr lang="en-US" dirty="0"/>
                        <a:t>Location</a:t>
                      </a:r>
                    </a:p>
                  </a:txBody>
                  <a:tcPr>
                    <a:lnR w="12700"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r>
                        <a:rPr lang="en-US" dirty="0"/>
                        <a:t>OS</a:t>
                      </a:r>
                    </a:p>
                  </a:txBody>
                  <a:tcPr>
                    <a:lnL w="12700" cap="flat" cmpd="sng" algn="ctr">
                      <a:solidFill>
                        <a:schemeClr val="tx1"/>
                      </a:solidFill>
                      <a:prstDash val="solid"/>
                      <a:round/>
                      <a:headEnd type="none" w="med" len="med"/>
                      <a:tailEnd type="none" w="med" len="med"/>
                    </a:lnL>
                    <a:solidFill>
                      <a:schemeClr val="accent3">
                        <a:lumMod val="40000"/>
                        <a:lumOff val="60000"/>
                      </a:schemeClr>
                    </a:solidFill>
                  </a:tcPr>
                </a:tc>
                <a:tc>
                  <a:txBody>
                    <a:bodyPr/>
                    <a:lstStyle/>
                    <a:p>
                      <a:r>
                        <a:rPr lang="en-US" dirty="0"/>
                        <a:t>Technique</a:t>
                      </a:r>
                    </a:p>
                  </a:txBody>
                  <a:tcPr>
                    <a:solidFill>
                      <a:schemeClr val="accent3">
                        <a:lumMod val="40000"/>
                        <a:lumOff val="60000"/>
                      </a:schemeClr>
                    </a:solidFill>
                  </a:tcPr>
                </a:tc>
                <a:extLst>
                  <a:ext uri="{0D108BD9-81ED-4DB2-BD59-A6C34878D82A}">
                    <a16:rowId xmlns:a16="http://schemas.microsoft.com/office/drawing/2014/main" xmlns="" val="10000"/>
                  </a:ext>
                </a:extLst>
              </a:tr>
              <a:tr h="370840">
                <a:tc>
                  <a:txBody>
                    <a:bodyPr/>
                    <a:lstStyle/>
                    <a:p>
                      <a:pPr>
                        <a:lnSpc>
                          <a:spcPct val="150000"/>
                        </a:lnSpc>
                      </a:pPr>
                      <a:r>
                        <a:rPr lang="en-US" sz="1400" dirty="0" err="1"/>
                        <a:t>Greenbay</a:t>
                      </a:r>
                      <a:r>
                        <a:rPr lang="en-US" sz="1400" dirty="0"/>
                        <a:t> Backend Server</a:t>
                      </a:r>
                    </a:p>
                  </a:txBody>
                  <a:tcPr/>
                </a:tc>
                <a:tc>
                  <a:txBody>
                    <a:bodyPr/>
                    <a:lstStyle/>
                    <a:p>
                      <a:pPr>
                        <a:lnSpc>
                          <a:spcPct val="150000"/>
                        </a:lnSpc>
                      </a:pPr>
                      <a:r>
                        <a:rPr lang="en-US" sz="1400" dirty="0"/>
                        <a:t>IBM Cloud</a:t>
                      </a:r>
                    </a:p>
                  </a:txBody>
                  <a:tcPr>
                    <a:lnR w="12700" cap="flat" cmpd="sng" algn="ctr">
                      <a:solidFill>
                        <a:schemeClr val="tx1"/>
                      </a:solidFill>
                      <a:prstDash val="solid"/>
                      <a:round/>
                      <a:headEnd type="none" w="med" len="med"/>
                      <a:tailEnd type="none" w="med" len="med"/>
                    </a:lnR>
                  </a:tcPr>
                </a:tc>
                <a:tc>
                  <a:txBody>
                    <a:bodyPr/>
                    <a:lstStyle/>
                    <a:p>
                      <a:pPr>
                        <a:lnSpc>
                          <a:spcPct val="150000"/>
                        </a:lnSpc>
                      </a:pPr>
                      <a:r>
                        <a:rPr lang="en-US" sz="1400" dirty="0"/>
                        <a:t>Ubuntu 16</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NodeJs</a:t>
                      </a:r>
                      <a:r>
                        <a:rPr lang="en-US" sz="1400" dirty="0"/>
                        <a:t>/Express</a:t>
                      </a:r>
                    </a:p>
                  </a:txBody>
                  <a:tcPr/>
                </a:tc>
                <a:extLst>
                  <a:ext uri="{0D108BD9-81ED-4DB2-BD59-A6C34878D82A}">
                    <a16:rowId xmlns:a16="http://schemas.microsoft.com/office/drawing/2014/main" xmlns="" val="10001"/>
                  </a:ext>
                </a:extLst>
              </a:tr>
              <a:tr h="370840">
                <a:tc>
                  <a:txBody>
                    <a:bodyPr/>
                    <a:lstStyle/>
                    <a:p>
                      <a:pPr>
                        <a:lnSpc>
                          <a:spcPct val="150000"/>
                        </a:lnSpc>
                      </a:pPr>
                      <a:r>
                        <a:rPr lang="en-US" sz="1400" dirty="0" err="1"/>
                        <a:t>Ewallet</a:t>
                      </a:r>
                      <a:r>
                        <a:rPr lang="en-US" sz="1400" baseline="0" dirty="0"/>
                        <a:t> Server</a:t>
                      </a:r>
                      <a:endParaRPr lang="en-US" sz="1400" dirty="0"/>
                    </a:p>
                  </a:txBody>
                  <a:tcPr/>
                </a:tc>
                <a:tc>
                  <a:txBody>
                    <a:bodyPr/>
                    <a:lstStyle/>
                    <a:p>
                      <a:pPr>
                        <a:lnSpc>
                          <a:spcPct val="150000"/>
                        </a:lnSpc>
                      </a:pPr>
                      <a:r>
                        <a:rPr lang="en-US" sz="1400" dirty="0"/>
                        <a:t>IBM Cloud</a:t>
                      </a:r>
                    </a:p>
                  </a:txBody>
                  <a:tcPr>
                    <a:lnR w="12700" cap="flat" cmpd="sng" algn="ctr">
                      <a:solidFill>
                        <a:schemeClr val="tx1"/>
                      </a:solidFill>
                      <a:prstDash val="solid"/>
                      <a:round/>
                      <a:headEnd type="none" w="med" len="med"/>
                      <a:tailEnd type="none" w="med" len="med"/>
                    </a:lnR>
                  </a:tcPr>
                </a:tc>
                <a:tc>
                  <a:txBody>
                    <a:bodyPr/>
                    <a:lstStyle/>
                    <a:p>
                      <a:pPr>
                        <a:lnSpc>
                          <a:spcPct val="150000"/>
                        </a:lnSpc>
                      </a:pPr>
                      <a:r>
                        <a:rPr lang="en-US" sz="1400" dirty="0"/>
                        <a:t>Ubuntu 16</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NodeJs</a:t>
                      </a:r>
                      <a:r>
                        <a:rPr lang="en-US" sz="1400" dirty="0"/>
                        <a:t>/Express</a:t>
                      </a:r>
                    </a:p>
                  </a:txBody>
                  <a:tcPr/>
                </a:tc>
                <a:extLst>
                  <a:ext uri="{0D108BD9-81ED-4DB2-BD59-A6C34878D82A}">
                    <a16:rowId xmlns:a16="http://schemas.microsoft.com/office/drawing/2014/main" xmlns="" val="10002"/>
                  </a:ext>
                </a:extLst>
              </a:tr>
              <a:tr h="370840">
                <a:tc>
                  <a:txBody>
                    <a:bodyPr/>
                    <a:lstStyle/>
                    <a:p>
                      <a:pPr>
                        <a:lnSpc>
                          <a:spcPct val="150000"/>
                        </a:lnSpc>
                      </a:pPr>
                      <a:r>
                        <a:rPr lang="en-US" sz="1400" dirty="0" err="1"/>
                        <a:t>Greenbay</a:t>
                      </a:r>
                      <a:r>
                        <a:rPr lang="en-US" sz="1400" baseline="0" dirty="0"/>
                        <a:t> DB</a:t>
                      </a:r>
                      <a:endParaRPr lang="en-US" sz="1400" dirty="0"/>
                    </a:p>
                  </a:txBody>
                  <a:tcPr/>
                </a:tc>
                <a:tc>
                  <a:txBody>
                    <a:bodyPr/>
                    <a:lstStyle/>
                    <a:p>
                      <a:pPr>
                        <a:lnSpc>
                          <a:spcPct val="150000"/>
                        </a:lnSpc>
                      </a:pPr>
                      <a:r>
                        <a:rPr lang="en-US" sz="1400" dirty="0"/>
                        <a:t>IBM Cloud</a:t>
                      </a: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lang="en-US" sz="1400" dirty="0"/>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a:t>DB2</a:t>
                      </a:r>
                    </a:p>
                  </a:txBody>
                  <a:tcPr/>
                </a:tc>
                <a:extLst>
                  <a:ext uri="{0D108BD9-81ED-4DB2-BD59-A6C34878D82A}">
                    <a16:rowId xmlns:a16="http://schemas.microsoft.com/office/drawing/2014/main" xmlns="" val="10003"/>
                  </a:ext>
                </a:extLst>
              </a:tr>
              <a:tr h="370840">
                <a:tc>
                  <a:txBody>
                    <a:bodyPr/>
                    <a:lstStyle/>
                    <a:p>
                      <a:pPr>
                        <a:lnSpc>
                          <a:spcPct val="150000"/>
                        </a:lnSpc>
                      </a:pPr>
                      <a:r>
                        <a:rPr lang="en-US" sz="1400" dirty="0" err="1"/>
                        <a:t>Ewallet</a:t>
                      </a:r>
                      <a:r>
                        <a:rPr lang="en-US" sz="1400" baseline="0" dirty="0"/>
                        <a:t> DB</a:t>
                      </a:r>
                      <a:endParaRPr lang="en-US" sz="1400" dirty="0"/>
                    </a:p>
                  </a:txBody>
                  <a:tcPr/>
                </a:tc>
                <a:tc>
                  <a:txBody>
                    <a:bodyPr/>
                    <a:lstStyle/>
                    <a:p>
                      <a:pPr>
                        <a:lnSpc>
                          <a:spcPct val="150000"/>
                        </a:lnSpc>
                      </a:pPr>
                      <a:r>
                        <a:rPr lang="en-US" sz="1400" dirty="0"/>
                        <a:t>IBM Cloud</a:t>
                      </a: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lang="en-US" sz="1400" dirty="0"/>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a:t>DB2</a:t>
                      </a:r>
                    </a:p>
                  </a:txBody>
                  <a:tcPr/>
                </a:tc>
                <a:extLst>
                  <a:ext uri="{0D108BD9-81ED-4DB2-BD59-A6C34878D82A}">
                    <a16:rowId xmlns:a16="http://schemas.microsoft.com/office/drawing/2014/main" xmlns="" val="10004"/>
                  </a:ext>
                </a:extLst>
              </a:tr>
              <a:tr h="370840">
                <a:tc>
                  <a:txBody>
                    <a:bodyPr/>
                    <a:lstStyle/>
                    <a:p>
                      <a:pPr>
                        <a:lnSpc>
                          <a:spcPct val="150000"/>
                        </a:lnSpc>
                      </a:pPr>
                      <a:r>
                        <a:rPr lang="en-US" sz="1400" dirty="0" err="1"/>
                        <a:t>Bluebarricade</a:t>
                      </a:r>
                      <a:r>
                        <a:rPr lang="en-US" sz="1400" dirty="0"/>
                        <a:t> Server</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t>IBM Cloud</a:t>
                      </a: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lang="en-US" sz="1400" dirty="0"/>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Hyperledger</a:t>
                      </a:r>
                      <a:r>
                        <a:rPr lang="en-US" sz="1400" dirty="0"/>
                        <a:t> </a:t>
                      </a:r>
                      <a:r>
                        <a:rPr lang="en-US" sz="1400" dirty="0" err="1"/>
                        <a:t>Febric</a:t>
                      </a:r>
                      <a:endParaRPr lang="en-US" sz="1400" dirty="0"/>
                    </a:p>
                  </a:txBody>
                  <a:tcPr/>
                </a:tc>
                <a:extLst>
                  <a:ext uri="{0D108BD9-81ED-4DB2-BD59-A6C34878D82A}">
                    <a16:rowId xmlns:a16="http://schemas.microsoft.com/office/drawing/2014/main" xmlns="" val="10005"/>
                  </a:ext>
                </a:extLst>
              </a:tr>
              <a:tr h="370840">
                <a:tc>
                  <a:txBody>
                    <a:bodyPr/>
                    <a:lstStyle/>
                    <a:p>
                      <a:pPr>
                        <a:lnSpc>
                          <a:spcPct val="150000"/>
                        </a:lnSpc>
                      </a:pPr>
                      <a:r>
                        <a:rPr lang="en-US" sz="1400" dirty="0" err="1"/>
                        <a:t>Greenbay</a:t>
                      </a:r>
                      <a:r>
                        <a:rPr lang="en-US" sz="1400" dirty="0"/>
                        <a:t> Web</a:t>
                      </a:r>
                    </a:p>
                  </a:txBody>
                  <a:tcPr/>
                </a:tc>
                <a:tc>
                  <a:txBody>
                    <a:bodyPr/>
                    <a:lstStyle/>
                    <a:p>
                      <a:pPr>
                        <a:lnSpc>
                          <a:spcPct val="150000"/>
                        </a:lnSpc>
                      </a:pPr>
                      <a:r>
                        <a:rPr lang="en-US" sz="1400" dirty="0"/>
                        <a:t>AWS</a:t>
                      </a:r>
                    </a:p>
                  </a:txBody>
                  <a:tcPr>
                    <a:lnR w="12700" cap="flat" cmpd="sng" algn="ctr">
                      <a:solidFill>
                        <a:schemeClr val="tx1"/>
                      </a:solidFill>
                      <a:prstDash val="solid"/>
                      <a:round/>
                      <a:headEnd type="none" w="med" len="med"/>
                      <a:tailEnd type="none" w="med" len="med"/>
                    </a:lnR>
                  </a:tcPr>
                </a:tc>
                <a:tc>
                  <a:txBody>
                    <a:bodyPr/>
                    <a:lstStyle/>
                    <a:p>
                      <a:pPr>
                        <a:lnSpc>
                          <a:spcPct val="150000"/>
                        </a:lnSpc>
                      </a:pPr>
                      <a:r>
                        <a:rPr lang="en-US" sz="1400" dirty="0"/>
                        <a:t>Ubuntu 18.x</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ReactJS</a:t>
                      </a:r>
                      <a:r>
                        <a:rPr lang="en-US" sz="1400" dirty="0"/>
                        <a:t>/Redux</a:t>
                      </a:r>
                    </a:p>
                  </a:txBody>
                  <a:tcPr/>
                </a:tc>
                <a:extLst>
                  <a:ext uri="{0D108BD9-81ED-4DB2-BD59-A6C34878D82A}">
                    <a16:rowId xmlns:a16="http://schemas.microsoft.com/office/drawing/2014/main" xmlns="" val="10006"/>
                  </a:ext>
                </a:extLst>
              </a:tr>
              <a:tr h="370840">
                <a:tc>
                  <a:txBody>
                    <a:bodyPr/>
                    <a:lstStyle/>
                    <a:p>
                      <a:pPr>
                        <a:lnSpc>
                          <a:spcPct val="150000"/>
                        </a:lnSpc>
                      </a:pPr>
                      <a:r>
                        <a:rPr lang="en-US" sz="1400" dirty="0" err="1"/>
                        <a:t>Greenbay</a:t>
                      </a:r>
                      <a:r>
                        <a:rPr lang="en-US" sz="1400" dirty="0"/>
                        <a:t> Mobile App</a:t>
                      </a:r>
                    </a:p>
                  </a:txBody>
                  <a:tcPr/>
                </a:tc>
                <a:tc>
                  <a:txBody>
                    <a:bodyPr/>
                    <a:lstStyle/>
                    <a:p>
                      <a:pPr>
                        <a:lnSpc>
                          <a:spcPct val="150000"/>
                        </a:lnSpc>
                      </a:pPr>
                      <a:r>
                        <a:rPr lang="en-US" sz="1400" dirty="0"/>
                        <a:t>Google Cloud</a:t>
                      </a:r>
                    </a:p>
                    <a:p>
                      <a:pPr>
                        <a:lnSpc>
                          <a:spcPct val="150000"/>
                        </a:lnSpc>
                      </a:pPr>
                      <a:r>
                        <a:rPr lang="en-US" sz="1400" dirty="0"/>
                        <a:t>Apple</a:t>
                      </a:r>
                      <a:r>
                        <a:rPr lang="en-US" sz="1400" baseline="0" dirty="0"/>
                        <a:t> Cloud</a:t>
                      </a:r>
                      <a:endParaRPr lang="en-US" sz="1400" dirty="0"/>
                    </a:p>
                  </a:txBody>
                  <a:tcPr>
                    <a:lnR w="12700" cap="flat" cmpd="sng" algn="ctr">
                      <a:solidFill>
                        <a:schemeClr val="tx1"/>
                      </a:solidFill>
                      <a:prstDash val="solid"/>
                      <a:round/>
                      <a:headEnd type="none" w="med" len="med"/>
                      <a:tailEnd type="none" w="med" len="med"/>
                    </a:lnR>
                  </a:tcPr>
                </a:tc>
                <a:tc>
                  <a:txBody>
                    <a:bodyPr/>
                    <a:lstStyle/>
                    <a:p>
                      <a:pPr>
                        <a:lnSpc>
                          <a:spcPct val="150000"/>
                        </a:lnSpc>
                      </a:pPr>
                      <a:r>
                        <a:rPr lang="en-US" sz="1400" dirty="0"/>
                        <a:t>Android</a:t>
                      </a:r>
                    </a:p>
                    <a:p>
                      <a:pPr>
                        <a:lnSpc>
                          <a:spcPct val="150000"/>
                        </a:lnSpc>
                      </a:pPr>
                      <a:r>
                        <a:rPr lang="en-US" sz="1400" dirty="0"/>
                        <a:t>iOS</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a:t>React-Native</a:t>
                      </a:r>
                    </a:p>
                  </a:txBody>
                  <a:tcPr/>
                </a:tc>
                <a:extLst>
                  <a:ext uri="{0D108BD9-81ED-4DB2-BD59-A6C34878D82A}">
                    <a16:rowId xmlns:a16="http://schemas.microsoft.com/office/drawing/2014/main" xmlns="" val="10007"/>
                  </a:ext>
                </a:extLst>
              </a:tr>
              <a:tr h="370840">
                <a:tc>
                  <a:txBody>
                    <a:bodyPr/>
                    <a:lstStyle/>
                    <a:p>
                      <a:pPr>
                        <a:lnSpc>
                          <a:spcPct val="150000"/>
                        </a:lnSpc>
                      </a:pPr>
                      <a:r>
                        <a:rPr lang="en-US" sz="1400" dirty="0" err="1"/>
                        <a:t>Greenbay</a:t>
                      </a:r>
                      <a:r>
                        <a:rPr lang="en-US" sz="1400" dirty="0"/>
                        <a:t> Admin</a:t>
                      </a:r>
                    </a:p>
                  </a:txBody>
                  <a:tcPr/>
                </a:tc>
                <a:tc>
                  <a:txBody>
                    <a:bodyPr/>
                    <a:lstStyle/>
                    <a:p>
                      <a:pPr>
                        <a:lnSpc>
                          <a:spcPct val="150000"/>
                        </a:lnSpc>
                      </a:pPr>
                      <a:r>
                        <a:rPr lang="en-US" sz="1400" dirty="0"/>
                        <a:t>AWS</a:t>
                      </a:r>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t>Ubuntu 18.x</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Laravel</a:t>
                      </a:r>
                      <a:r>
                        <a:rPr lang="en-US" sz="1400" dirty="0"/>
                        <a:t> 5.6, php7</a:t>
                      </a:r>
                    </a:p>
                  </a:txBody>
                  <a:tcPr/>
                </a:tc>
                <a:extLst>
                  <a:ext uri="{0D108BD9-81ED-4DB2-BD59-A6C34878D82A}">
                    <a16:rowId xmlns:a16="http://schemas.microsoft.com/office/drawing/2014/main" xmlns="" val="10008"/>
                  </a:ext>
                </a:extLst>
              </a:tr>
              <a:tr h="370840">
                <a:tc>
                  <a:txBody>
                    <a:bodyPr/>
                    <a:lstStyle/>
                    <a:p>
                      <a:pPr>
                        <a:lnSpc>
                          <a:spcPct val="150000"/>
                        </a:lnSpc>
                      </a:pPr>
                      <a:r>
                        <a:rPr lang="en-US" sz="1400" dirty="0" err="1"/>
                        <a:t>Bluebarricade</a:t>
                      </a:r>
                      <a:r>
                        <a:rPr lang="en-US" sz="1400" dirty="0"/>
                        <a:t> Explorer</a:t>
                      </a:r>
                    </a:p>
                  </a:txBody>
                  <a:tcPr/>
                </a:tc>
                <a:tc>
                  <a:txBody>
                    <a:bodyPr/>
                    <a:lstStyle/>
                    <a:p>
                      <a:pPr>
                        <a:lnSpc>
                          <a:spcPct val="150000"/>
                        </a:lnSpc>
                      </a:pPr>
                      <a:r>
                        <a:rPr lang="en-US" sz="1400" dirty="0"/>
                        <a:t>AWS</a:t>
                      </a:r>
                    </a:p>
                  </a:txBody>
                  <a:tcPr>
                    <a:lnR w="12700" cap="flat" cmpd="sng" algn="ctr">
                      <a:solidFill>
                        <a:schemeClr val="tx1"/>
                      </a:solidFill>
                      <a:prstDash val="solid"/>
                      <a:round/>
                      <a:headEnd type="none" w="med" len="med"/>
                      <a:tailEnd type="none" w="med" len="med"/>
                    </a:lnR>
                  </a:tcPr>
                </a:tc>
                <a:tc>
                  <a:txBody>
                    <a:bodyPr/>
                    <a:lstStyle/>
                    <a:p>
                      <a:pPr>
                        <a:lnSpc>
                          <a:spcPct val="150000"/>
                        </a:lnSpc>
                      </a:pPr>
                      <a:r>
                        <a:rPr lang="en-US" sz="1400" dirty="0"/>
                        <a:t>Ubuntu 18.x</a:t>
                      </a:r>
                    </a:p>
                  </a:txBody>
                  <a:tcPr>
                    <a:lnL w="12700" cap="flat" cmpd="sng" algn="ctr">
                      <a:solidFill>
                        <a:schemeClr val="tx1"/>
                      </a:solidFill>
                      <a:prstDash val="solid"/>
                      <a:round/>
                      <a:headEnd type="none" w="med" len="med"/>
                      <a:tailEnd type="none" w="med" len="med"/>
                    </a:lnL>
                  </a:tcPr>
                </a:tc>
                <a:tc>
                  <a:txBody>
                    <a:bodyPr/>
                    <a:lstStyle/>
                    <a:p>
                      <a:pPr>
                        <a:lnSpc>
                          <a:spcPct val="150000"/>
                        </a:lnSpc>
                      </a:pPr>
                      <a:r>
                        <a:rPr lang="en-US" sz="1400" dirty="0" err="1"/>
                        <a:t>VueJS</a:t>
                      </a:r>
                      <a:endParaRPr lang="en-US" sz="1400" dirty="0"/>
                    </a:p>
                  </a:txBody>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414988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346265" y="3042033"/>
            <a:ext cx="1830224" cy="1773909"/>
          </a:xfrm>
          <a:prstGeom prst="ellipse">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Greenbay</a:t>
            </a:r>
            <a:endParaRPr lang="en-US" sz="1400" dirty="0"/>
          </a:p>
          <a:p>
            <a:pPr algn="ctr"/>
            <a:r>
              <a:rPr lang="en-US" sz="1400" dirty="0"/>
              <a:t>Mobile/Web</a:t>
            </a:r>
          </a:p>
        </p:txBody>
      </p:sp>
      <p:sp>
        <p:nvSpPr>
          <p:cNvPr id="20" name="Oval 19"/>
          <p:cNvSpPr/>
          <p:nvPr/>
        </p:nvSpPr>
        <p:spPr>
          <a:xfrm>
            <a:off x="5655197" y="3042033"/>
            <a:ext cx="1830224" cy="1773909"/>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E-Wallet</a:t>
            </a:r>
          </a:p>
          <a:p>
            <a:pPr algn="ctr"/>
            <a:r>
              <a:rPr lang="en-US" sz="1400" dirty="0"/>
              <a:t>System</a:t>
            </a:r>
          </a:p>
        </p:txBody>
      </p:sp>
      <p:sp>
        <p:nvSpPr>
          <p:cNvPr id="3" name="Folded Corner 2"/>
          <p:cNvSpPr/>
          <p:nvPr/>
        </p:nvSpPr>
        <p:spPr>
          <a:xfrm>
            <a:off x="2610124" y="5062094"/>
            <a:ext cx="1321257"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User Data</a:t>
            </a:r>
          </a:p>
          <a:p>
            <a:r>
              <a:rPr lang="en-US" sz="1200" dirty="0"/>
              <a:t>Friend</a:t>
            </a:r>
          </a:p>
          <a:p>
            <a:r>
              <a:rPr lang="en-US" sz="1200" dirty="0"/>
              <a:t>Family</a:t>
            </a:r>
          </a:p>
          <a:p>
            <a:r>
              <a:rPr lang="en-US" sz="1200" dirty="0"/>
              <a:t>Wallet Address</a:t>
            </a:r>
          </a:p>
          <a:p>
            <a:r>
              <a:rPr lang="en-US" sz="1200" dirty="0"/>
              <a:t>Transactions</a:t>
            </a:r>
          </a:p>
          <a:p>
            <a:r>
              <a:rPr lang="en-US" sz="1200" dirty="0"/>
              <a:t>- </a:t>
            </a:r>
            <a:r>
              <a:rPr lang="en-US" sz="1200" dirty="0" err="1"/>
              <a:t>TxID</a:t>
            </a:r>
            <a:endParaRPr lang="en-US" sz="1200" dirty="0"/>
          </a:p>
          <a:p>
            <a:r>
              <a:rPr lang="en-US" sz="1200" b="1" dirty="0"/>
              <a:t>- BC TX</a:t>
            </a:r>
          </a:p>
        </p:txBody>
      </p:sp>
      <p:cxnSp>
        <p:nvCxnSpPr>
          <p:cNvPr id="17" name="Straight Arrow Connector 16"/>
          <p:cNvCxnSpPr/>
          <p:nvPr/>
        </p:nvCxnSpPr>
        <p:spPr>
          <a:xfrm>
            <a:off x="794755" y="3379668"/>
            <a:ext cx="1550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94755" y="3102669"/>
            <a:ext cx="1146789" cy="276999"/>
          </a:xfrm>
          <a:prstGeom prst="rect">
            <a:avLst/>
          </a:prstGeom>
          <a:noFill/>
        </p:spPr>
        <p:txBody>
          <a:bodyPr wrap="none" rtlCol="0">
            <a:spAutoFit/>
          </a:bodyPr>
          <a:lstStyle/>
          <a:p>
            <a:r>
              <a:rPr lang="en-US" sz="1200" dirty="0"/>
              <a:t>1. Register user</a:t>
            </a:r>
          </a:p>
        </p:txBody>
      </p:sp>
      <p:cxnSp>
        <p:nvCxnSpPr>
          <p:cNvPr id="28" name="Straight Arrow Connector 27"/>
          <p:cNvCxnSpPr/>
          <p:nvPr/>
        </p:nvCxnSpPr>
        <p:spPr>
          <a:xfrm>
            <a:off x="4181293" y="3538288"/>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81292" y="3261289"/>
            <a:ext cx="1495185" cy="276999"/>
          </a:xfrm>
          <a:prstGeom prst="rect">
            <a:avLst/>
          </a:prstGeom>
          <a:noFill/>
        </p:spPr>
        <p:txBody>
          <a:bodyPr wrap="square" rtlCol="0">
            <a:spAutoFit/>
          </a:bodyPr>
          <a:lstStyle/>
          <a:p>
            <a:r>
              <a:rPr lang="en-US" sz="1200" dirty="0"/>
              <a:t>2. Create user wallet</a:t>
            </a:r>
          </a:p>
        </p:txBody>
      </p:sp>
      <p:cxnSp>
        <p:nvCxnSpPr>
          <p:cNvPr id="31" name="Straight Arrow Connector 30"/>
          <p:cNvCxnSpPr/>
          <p:nvPr/>
        </p:nvCxnSpPr>
        <p:spPr>
          <a:xfrm>
            <a:off x="7485421" y="3538288"/>
            <a:ext cx="17236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400082" y="3221628"/>
            <a:ext cx="2138999" cy="276999"/>
          </a:xfrm>
          <a:prstGeom prst="rect">
            <a:avLst/>
          </a:prstGeom>
          <a:noFill/>
        </p:spPr>
        <p:txBody>
          <a:bodyPr wrap="square" rtlCol="0">
            <a:spAutoFit/>
          </a:bodyPr>
          <a:lstStyle/>
          <a:p>
            <a:r>
              <a:rPr lang="en-US" sz="1200" dirty="0"/>
              <a:t>3. Create </a:t>
            </a:r>
            <a:r>
              <a:rPr lang="en-US" sz="1200" dirty="0" err="1"/>
              <a:t>blockchain</a:t>
            </a:r>
            <a:r>
              <a:rPr lang="en-US" sz="1200" dirty="0"/>
              <a:t> address</a:t>
            </a:r>
          </a:p>
        </p:txBody>
      </p:sp>
      <p:cxnSp>
        <p:nvCxnSpPr>
          <p:cNvPr id="34" name="Straight Arrow Connector 33"/>
          <p:cNvCxnSpPr/>
          <p:nvPr/>
        </p:nvCxnSpPr>
        <p:spPr>
          <a:xfrm>
            <a:off x="794755" y="3724900"/>
            <a:ext cx="1550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94755" y="3447901"/>
            <a:ext cx="1283365" cy="276999"/>
          </a:xfrm>
          <a:prstGeom prst="rect">
            <a:avLst/>
          </a:prstGeom>
          <a:noFill/>
        </p:spPr>
        <p:txBody>
          <a:bodyPr wrap="none" rtlCol="0">
            <a:spAutoFit/>
          </a:bodyPr>
          <a:lstStyle/>
          <a:p>
            <a:r>
              <a:rPr lang="en-US" sz="1200" dirty="0"/>
              <a:t>4. Deposit money</a:t>
            </a:r>
          </a:p>
        </p:txBody>
      </p:sp>
      <p:cxnSp>
        <p:nvCxnSpPr>
          <p:cNvPr id="36" name="Straight Arrow Connector 35"/>
          <p:cNvCxnSpPr/>
          <p:nvPr/>
        </p:nvCxnSpPr>
        <p:spPr>
          <a:xfrm>
            <a:off x="794755" y="4079463"/>
            <a:ext cx="1550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94755" y="3802464"/>
            <a:ext cx="1250342" cy="276999"/>
          </a:xfrm>
          <a:prstGeom prst="rect">
            <a:avLst/>
          </a:prstGeom>
          <a:noFill/>
        </p:spPr>
        <p:txBody>
          <a:bodyPr wrap="none" rtlCol="0">
            <a:spAutoFit/>
          </a:bodyPr>
          <a:lstStyle/>
          <a:p>
            <a:r>
              <a:rPr lang="en-US" sz="1200" dirty="0"/>
              <a:t>8. Find a receiver</a:t>
            </a:r>
          </a:p>
        </p:txBody>
      </p:sp>
      <p:cxnSp>
        <p:nvCxnSpPr>
          <p:cNvPr id="38" name="Straight Arrow Connector 37"/>
          <p:cNvCxnSpPr/>
          <p:nvPr/>
        </p:nvCxnSpPr>
        <p:spPr>
          <a:xfrm>
            <a:off x="4239541" y="3883520"/>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181292" y="3595137"/>
            <a:ext cx="1495185" cy="276999"/>
          </a:xfrm>
          <a:prstGeom prst="rect">
            <a:avLst/>
          </a:prstGeom>
          <a:noFill/>
        </p:spPr>
        <p:txBody>
          <a:bodyPr wrap="square" rtlCol="0">
            <a:spAutoFit/>
          </a:bodyPr>
          <a:lstStyle/>
          <a:p>
            <a:r>
              <a:rPr lang="en-US" sz="1200" dirty="0"/>
              <a:t>5. Deposit money</a:t>
            </a:r>
          </a:p>
        </p:txBody>
      </p:sp>
      <p:sp>
        <p:nvSpPr>
          <p:cNvPr id="40" name="Oval 39"/>
          <p:cNvSpPr/>
          <p:nvPr/>
        </p:nvSpPr>
        <p:spPr>
          <a:xfrm>
            <a:off x="5812212" y="763262"/>
            <a:ext cx="1516194" cy="1306286"/>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sz="1400" dirty="0"/>
              <a:t>Payment</a:t>
            </a:r>
          </a:p>
          <a:p>
            <a:pPr algn="ctr"/>
            <a:r>
              <a:rPr lang="en-US" sz="1400" dirty="0"/>
              <a:t>System</a:t>
            </a:r>
          </a:p>
          <a:p>
            <a:pPr algn="ctr"/>
            <a:r>
              <a:rPr lang="en-US" sz="1400" dirty="0"/>
              <a:t>(</a:t>
            </a:r>
            <a:r>
              <a:rPr lang="en-US" sz="1400" dirty="0" err="1"/>
              <a:t>Paypal</a:t>
            </a:r>
            <a:r>
              <a:rPr lang="en-US" sz="1400" dirty="0"/>
              <a:t>, Stripe)</a:t>
            </a:r>
          </a:p>
        </p:txBody>
      </p:sp>
      <p:cxnSp>
        <p:nvCxnSpPr>
          <p:cNvPr id="42" name="Straight Arrow Connector 41"/>
          <p:cNvCxnSpPr/>
          <p:nvPr/>
        </p:nvCxnSpPr>
        <p:spPr>
          <a:xfrm flipH="1" flipV="1">
            <a:off x="6431985" y="2069548"/>
            <a:ext cx="18662" cy="97248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123684" y="2402951"/>
            <a:ext cx="1308301" cy="276999"/>
          </a:xfrm>
          <a:prstGeom prst="rect">
            <a:avLst/>
          </a:prstGeom>
          <a:noFill/>
        </p:spPr>
        <p:txBody>
          <a:bodyPr wrap="square" rtlCol="0">
            <a:spAutoFit/>
          </a:bodyPr>
          <a:lstStyle/>
          <a:p>
            <a:r>
              <a:rPr lang="en-US" sz="1200" dirty="0"/>
              <a:t>6. Deposit money</a:t>
            </a:r>
          </a:p>
        </p:txBody>
      </p:sp>
      <p:cxnSp>
        <p:nvCxnSpPr>
          <p:cNvPr id="44" name="Straight Arrow Connector 43"/>
          <p:cNvCxnSpPr/>
          <p:nvPr/>
        </p:nvCxnSpPr>
        <p:spPr>
          <a:xfrm>
            <a:off x="7485421" y="3883520"/>
            <a:ext cx="165244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580640" y="3603878"/>
            <a:ext cx="1439201" cy="276999"/>
          </a:xfrm>
          <a:prstGeom prst="rect">
            <a:avLst/>
          </a:prstGeom>
          <a:noFill/>
        </p:spPr>
        <p:txBody>
          <a:bodyPr wrap="square" rtlCol="0">
            <a:spAutoFit/>
          </a:bodyPr>
          <a:lstStyle/>
          <a:p>
            <a:r>
              <a:rPr lang="en-US" sz="1200" dirty="0"/>
              <a:t>7. Save Deposit </a:t>
            </a:r>
            <a:r>
              <a:rPr lang="en-US" sz="1200" dirty="0" err="1"/>
              <a:t>Tx</a:t>
            </a:r>
            <a:endParaRPr lang="en-US" sz="1200" dirty="0"/>
          </a:p>
        </p:txBody>
      </p:sp>
      <p:cxnSp>
        <p:nvCxnSpPr>
          <p:cNvPr id="57" name="Straight Arrow Connector 56"/>
          <p:cNvCxnSpPr/>
          <p:nvPr/>
        </p:nvCxnSpPr>
        <p:spPr>
          <a:xfrm>
            <a:off x="794755" y="4368712"/>
            <a:ext cx="1550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94755" y="4091713"/>
            <a:ext cx="1815369" cy="276999"/>
          </a:xfrm>
          <a:prstGeom prst="rect">
            <a:avLst/>
          </a:prstGeom>
          <a:noFill/>
        </p:spPr>
        <p:txBody>
          <a:bodyPr wrap="none" rtlCol="0">
            <a:spAutoFit/>
          </a:bodyPr>
          <a:lstStyle/>
          <a:p>
            <a:r>
              <a:rPr lang="en-US" sz="1200" dirty="0"/>
              <a:t>9. Send money to receiver</a:t>
            </a:r>
          </a:p>
        </p:txBody>
      </p:sp>
      <p:cxnSp>
        <p:nvCxnSpPr>
          <p:cNvPr id="59" name="Straight Arrow Connector 58"/>
          <p:cNvCxnSpPr/>
          <p:nvPr/>
        </p:nvCxnSpPr>
        <p:spPr>
          <a:xfrm>
            <a:off x="4239541" y="4210092"/>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181292" y="3921709"/>
            <a:ext cx="1495185" cy="276999"/>
          </a:xfrm>
          <a:prstGeom prst="rect">
            <a:avLst/>
          </a:prstGeom>
          <a:noFill/>
        </p:spPr>
        <p:txBody>
          <a:bodyPr wrap="square" rtlCol="0">
            <a:spAutoFit/>
          </a:bodyPr>
          <a:lstStyle/>
          <a:p>
            <a:r>
              <a:rPr lang="en-US" sz="1200" dirty="0"/>
              <a:t>10. Send money</a:t>
            </a:r>
          </a:p>
        </p:txBody>
      </p:sp>
      <p:cxnSp>
        <p:nvCxnSpPr>
          <p:cNvPr id="61" name="Straight Arrow Connector 60"/>
          <p:cNvCxnSpPr/>
          <p:nvPr/>
        </p:nvCxnSpPr>
        <p:spPr>
          <a:xfrm>
            <a:off x="7485421" y="4228752"/>
            <a:ext cx="165244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580640" y="3949110"/>
            <a:ext cx="1439201" cy="276999"/>
          </a:xfrm>
          <a:prstGeom prst="rect">
            <a:avLst/>
          </a:prstGeom>
          <a:noFill/>
        </p:spPr>
        <p:txBody>
          <a:bodyPr wrap="square" rtlCol="0">
            <a:spAutoFit/>
          </a:bodyPr>
          <a:lstStyle/>
          <a:p>
            <a:r>
              <a:rPr lang="en-US" sz="1200" dirty="0"/>
              <a:t>11. Save Send </a:t>
            </a:r>
            <a:r>
              <a:rPr lang="en-US" sz="1200" dirty="0" err="1"/>
              <a:t>Tx</a:t>
            </a:r>
            <a:endParaRPr lang="en-US" sz="1200" dirty="0"/>
          </a:p>
        </p:txBody>
      </p:sp>
      <p:cxnSp>
        <p:nvCxnSpPr>
          <p:cNvPr id="63" name="Straight Arrow Connector 62"/>
          <p:cNvCxnSpPr/>
          <p:nvPr/>
        </p:nvCxnSpPr>
        <p:spPr>
          <a:xfrm>
            <a:off x="794755" y="4667292"/>
            <a:ext cx="1550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94755" y="4390293"/>
            <a:ext cx="1604478" cy="276999"/>
          </a:xfrm>
          <a:prstGeom prst="rect">
            <a:avLst/>
          </a:prstGeom>
          <a:noFill/>
        </p:spPr>
        <p:txBody>
          <a:bodyPr wrap="none" rtlCol="0">
            <a:spAutoFit/>
          </a:bodyPr>
          <a:lstStyle/>
          <a:p>
            <a:r>
              <a:rPr lang="en-US" sz="1200" dirty="0"/>
              <a:t>12. Withdrawal money</a:t>
            </a:r>
          </a:p>
        </p:txBody>
      </p:sp>
      <p:cxnSp>
        <p:nvCxnSpPr>
          <p:cNvPr id="65" name="Straight Arrow Connector 64"/>
          <p:cNvCxnSpPr/>
          <p:nvPr/>
        </p:nvCxnSpPr>
        <p:spPr>
          <a:xfrm>
            <a:off x="4239541" y="4508672"/>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181292" y="4220289"/>
            <a:ext cx="1495185" cy="276999"/>
          </a:xfrm>
          <a:prstGeom prst="rect">
            <a:avLst/>
          </a:prstGeom>
          <a:noFill/>
        </p:spPr>
        <p:txBody>
          <a:bodyPr wrap="square" rtlCol="0">
            <a:spAutoFit/>
          </a:bodyPr>
          <a:lstStyle/>
          <a:p>
            <a:r>
              <a:rPr lang="en-US" sz="1200" dirty="0"/>
              <a:t>13. Send money</a:t>
            </a:r>
          </a:p>
        </p:txBody>
      </p:sp>
      <p:cxnSp>
        <p:nvCxnSpPr>
          <p:cNvPr id="67" name="Straight Arrow Connector 66"/>
          <p:cNvCxnSpPr/>
          <p:nvPr/>
        </p:nvCxnSpPr>
        <p:spPr>
          <a:xfrm flipH="1" flipV="1">
            <a:off x="6637258" y="2069548"/>
            <a:ext cx="18662" cy="97248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737880" y="2402951"/>
            <a:ext cx="1578889" cy="276999"/>
          </a:xfrm>
          <a:prstGeom prst="rect">
            <a:avLst/>
          </a:prstGeom>
          <a:noFill/>
        </p:spPr>
        <p:txBody>
          <a:bodyPr wrap="square" rtlCol="0">
            <a:spAutoFit/>
          </a:bodyPr>
          <a:lstStyle/>
          <a:p>
            <a:r>
              <a:rPr lang="en-US" sz="1200" dirty="0"/>
              <a:t>14. Withdraw money</a:t>
            </a:r>
          </a:p>
        </p:txBody>
      </p:sp>
      <p:cxnSp>
        <p:nvCxnSpPr>
          <p:cNvPr id="69" name="Straight Arrow Connector 68"/>
          <p:cNvCxnSpPr/>
          <p:nvPr/>
        </p:nvCxnSpPr>
        <p:spPr>
          <a:xfrm>
            <a:off x="7505255" y="4575125"/>
            <a:ext cx="170377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447006" y="4286742"/>
            <a:ext cx="1690857" cy="276999"/>
          </a:xfrm>
          <a:prstGeom prst="rect">
            <a:avLst/>
          </a:prstGeom>
          <a:noFill/>
        </p:spPr>
        <p:txBody>
          <a:bodyPr wrap="square" rtlCol="0">
            <a:spAutoFit/>
          </a:bodyPr>
          <a:lstStyle/>
          <a:p>
            <a:r>
              <a:rPr lang="en-US" sz="1200" dirty="0"/>
              <a:t>14. Save Withdrawal </a:t>
            </a:r>
            <a:r>
              <a:rPr lang="en-US" sz="1200" dirty="0" err="1"/>
              <a:t>Tx</a:t>
            </a:r>
            <a:endParaRPr lang="en-US" sz="1200" dirty="0"/>
          </a:p>
        </p:txBody>
      </p:sp>
      <p:sp>
        <p:nvSpPr>
          <p:cNvPr id="72" name="Folded Corner 71"/>
          <p:cNvSpPr/>
          <p:nvPr/>
        </p:nvSpPr>
        <p:spPr>
          <a:xfrm>
            <a:off x="5812130" y="5062093"/>
            <a:ext cx="1516276"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Wallet</a:t>
            </a:r>
          </a:p>
          <a:p>
            <a:r>
              <a:rPr lang="en-US" sz="1200" dirty="0"/>
              <a:t>- Address</a:t>
            </a:r>
          </a:p>
          <a:p>
            <a:r>
              <a:rPr lang="en-US" sz="1200" b="1" dirty="0"/>
              <a:t>- BC Address</a:t>
            </a:r>
          </a:p>
          <a:p>
            <a:r>
              <a:rPr lang="en-US" sz="1200" dirty="0"/>
              <a:t>- Currency</a:t>
            </a:r>
          </a:p>
          <a:p>
            <a:r>
              <a:rPr lang="en-US" sz="1200" dirty="0"/>
              <a:t>- Balance</a:t>
            </a:r>
          </a:p>
          <a:p>
            <a:r>
              <a:rPr lang="en-US" sz="1200" dirty="0"/>
              <a:t>Transactions</a:t>
            </a:r>
          </a:p>
          <a:p>
            <a:r>
              <a:rPr lang="en-US" sz="1200" dirty="0"/>
              <a:t>- </a:t>
            </a:r>
            <a:r>
              <a:rPr lang="en-US" sz="1200" dirty="0" err="1"/>
              <a:t>TxID</a:t>
            </a:r>
            <a:endParaRPr lang="en-US" sz="1200" dirty="0"/>
          </a:p>
          <a:p>
            <a:r>
              <a:rPr lang="en-US" sz="1200" b="1" dirty="0"/>
              <a:t>- BC TX</a:t>
            </a:r>
          </a:p>
        </p:txBody>
      </p:sp>
      <p:sp>
        <p:nvSpPr>
          <p:cNvPr id="73" name="Folded Corner 72"/>
          <p:cNvSpPr/>
          <p:nvPr/>
        </p:nvSpPr>
        <p:spPr>
          <a:xfrm>
            <a:off x="9366000" y="5062093"/>
            <a:ext cx="1516276"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Address</a:t>
            </a:r>
          </a:p>
          <a:p>
            <a:r>
              <a:rPr lang="en-US" sz="1200" dirty="0"/>
              <a:t>- Address ID</a:t>
            </a:r>
          </a:p>
          <a:p>
            <a:r>
              <a:rPr lang="en-US" sz="1200" dirty="0"/>
              <a:t>- Currency</a:t>
            </a:r>
          </a:p>
          <a:p>
            <a:r>
              <a:rPr lang="en-US" sz="1200" dirty="0"/>
              <a:t>- Balance</a:t>
            </a:r>
          </a:p>
          <a:p>
            <a:r>
              <a:rPr lang="en-US" sz="1200" dirty="0"/>
              <a:t>Transactions</a:t>
            </a:r>
          </a:p>
          <a:p>
            <a:r>
              <a:rPr lang="en-US" sz="1200" dirty="0"/>
              <a:t>- </a:t>
            </a:r>
            <a:r>
              <a:rPr lang="en-US" sz="1200" dirty="0" err="1"/>
              <a:t>Tx</a:t>
            </a:r>
            <a:r>
              <a:rPr lang="en-US" sz="1200" dirty="0"/>
              <a:t> ID</a:t>
            </a:r>
          </a:p>
          <a:p>
            <a:r>
              <a:rPr lang="en-US" sz="1200" dirty="0"/>
              <a:t>- </a:t>
            </a:r>
            <a:r>
              <a:rPr lang="en-US" sz="1200" dirty="0" err="1"/>
              <a:t>Tx</a:t>
            </a:r>
            <a:r>
              <a:rPr lang="en-US" sz="1200" dirty="0"/>
              <a:t> Detail</a:t>
            </a:r>
          </a:p>
        </p:txBody>
      </p:sp>
      <p:sp>
        <p:nvSpPr>
          <p:cNvPr id="74" name="Freeform 73"/>
          <p:cNvSpPr/>
          <p:nvPr/>
        </p:nvSpPr>
        <p:spPr>
          <a:xfrm>
            <a:off x="6737880" y="5197404"/>
            <a:ext cx="2558603" cy="366707"/>
          </a:xfrm>
          <a:custGeom>
            <a:avLst/>
            <a:gdLst>
              <a:gd name="connsiteX0" fmla="*/ 0 w 2425959"/>
              <a:gd name="connsiteY0" fmla="*/ 363894 h 366707"/>
              <a:gd name="connsiteX1" fmla="*/ 858416 w 2425959"/>
              <a:gd name="connsiteY1" fmla="*/ 326572 h 366707"/>
              <a:gd name="connsiteX2" fmla="*/ 1754155 w 2425959"/>
              <a:gd name="connsiteY2" fmla="*/ 83976 h 366707"/>
              <a:gd name="connsiteX3" fmla="*/ 2425959 w 2425959"/>
              <a:gd name="connsiteY3" fmla="*/ 0 h 366707"/>
            </a:gdLst>
            <a:ahLst/>
            <a:cxnLst>
              <a:cxn ang="0">
                <a:pos x="connsiteX0" y="connsiteY0"/>
              </a:cxn>
              <a:cxn ang="0">
                <a:pos x="connsiteX1" y="connsiteY1"/>
              </a:cxn>
              <a:cxn ang="0">
                <a:pos x="connsiteX2" y="connsiteY2"/>
              </a:cxn>
              <a:cxn ang="0">
                <a:pos x="connsiteX3" y="connsiteY3"/>
              </a:cxn>
            </a:cxnLst>
            <a:rect l="l" t="t" r="r" b="b"/>
            <a:pathLst>
              <a:path w="2425959" h="366707">
                <a:moveTo>
                  <a:pt x="0" y="363894"/>
                </a:moveTo>
                <a:cubicBezTo>
                  <a:pt x="283028" y="368559"/>
                  <a:pt x="566057" y="373225"/>
                  <a:pt x="858416" y="326572"/>
                </a:cubicBezTo>
                <a:cubicBezTo>
                  <a:pt x="1150775" y="279919"/>
                  <a:pt x="1492898" y="138405"/>
                  <a:pt x="1754155" y="83976"/>
                </a:cubicBezTo>
                <a:cubicBezTo>
                  <a:pt x="2015412" y="29547"/>
                  <a:pt x="2220685" y="14773"/>
                  <a:pt x="2425959" y="0"/>
                </a:cubicBezTo>
              </a:path>
            </a:pathLst>
          </a:cu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6581275" y="5962514"/>
            <a:ext cx="2808514" cy="523412"/>
          </a:xfrm>
          <a:custGeom>
            <a:avLst/>
            <a:gdLst>
              <a:gd name="connsiteX0" fmla="*/ 0 w 2808514"/>
              <a:gd name="connsiteY0" fmla="*/ 522515 h 523412"/>
              <a:gd name="connsiteX1" fmla="*/ 933061 w 2808514"/>
              <a:gd name="connsiteY1" fmla="*/ 466531 h 523412"/>
              <a:gd name="connsiteX2" fmla="*/ 2034074 w 2808514"/>
              <a:gd name="connsiteY2" fmla="*/ 158621 h 523412"/>
              <a:gd name="connsiteX3" fmla="*/ 2808514 w 2808514"/>
              <a:gd name="connsiteY3" fmla="*/ 0 h 523412"/>
            </a:gdLst>
            <a:ahLst/>
            <a:cxnLst>
              <a:cxn ang="0">
                <a:pos x="connsiteX0" y="connsiteY0"/>
              </a:cxn>
              <a:cxn ang="0">
                <a:pos x="connsiteX1" y="connsiteY1"/>
              </a:cxn>
              <a:cxn ang="0">
                <a:pos x="connsiteX2" y="connsiteY2"/>
              </a:cxn>
              <a:cxn ang="0">
                <a:pos x="connsiteX3" y="connsiteY3"/>
              </a:cxn>
            </a:cxnLst>
            <a:rect l="l" t="t" r="r" b="b"/>
            <a:pathLst>
              <a:path w="2808514" h="523412">
                <a:moveTo>
                  <a:pt x="0" y="522515"/>
                </a:moveTo>
                <a:cubicBezTo>
                  <a:pt x="297024" y="524847"/>
                  <a:pt x="594049" y="527180"/>
                  <a:pt x="933061" y="466531"/>
                </a:cubicBezTo>
                <a:cubicBezTo>
                  <a:pt x="1272073" y="405882"/>
                  <a:pt x="1721499" y="236376"/>
                  <a:pt x="2034074" y="158621"/>
                </a:cubicBezTo>
                <a:cubicBezTo>
                  <a:pt x="2346650" y="80866"/>
                  <a:pt x="2577582" y="40433"/>
                  <a:pt x="2808514" y="0"/>
                </a:cubicBezTo>
              </a:path>
            </a:pathLst>
          </a:cu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9471099" y="3047005"/>
            <a:ext cx="1975448" cy="180420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err="1"/>
              <a:t>Bluebarricade</a:t>
            </a:r>
            <a:endParaRPr lang="en-US" sz="1400" dirty="0"/>
          </a:p>
          <a:p>
            <a:pPr algn="ctr"/>
            <a:r>
              <a:rPr lang="en-US" sz="1400" dirty="0" err="1"/>
              <a:t>Blockchain</a:t>
            </a:r>
            <a:endParaRPr lang="en-US" sz="1400" dirty="0"/>
          </a:p>
          <a:p>
            <a:pPr algn="ctr"/>
            <a:r>
              <a:rPr lang="en-US" sz="1400" dirty="0"/>
              <a:t>(IBM)</a:t>
            </a:r>
          </a:p>
        </p:txBody>
      </p:sp>
      <p:sp>
        <p:nvSpPr>
          <p:cNvPr id="5" name="Rectangle 4"/>
          <p:cNvSpPr/>
          <p:nvPr/>
        </p:nvSpPr>
        <p:spPr>
          <a:xfrm>
            <a:off x="9551993" y="3151952"/>
            <a:ext cx="267038" cy="15153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a:t>
            </a:r>
          </a:p>
          <a:p>
            <a:pPr algn="ctr"/>
            <a:r>
              <a:rPr lang="en-US" dirty="0"/>
              <a:t>P</a:t>
            </a:r>
          </a:p>
          <a:p>
            <a:pPr algn="ctr"/>
            <a:r>
              <a:rPr lang="en-US" dirty="0"/>
              <a:t>I</a:t>
            </a:r>
          </a:p>
        </p:txBody>
      </p:sp>
      <p:sp>
        <p:nvSpPr>
          <p:cNvPr id="6" name="TextBox 5"/>
          <p:cNvSpPr txBox="1"/>
          <p:nvPr/>
        </p:nvSpPr>
        <p:spPr>
          <a:xfrm>
            <a:off x="9419756" y="4628906"/>
            <a:ext cx="1039067" cy="230832"/>
          </a:xfrm>
          <a:prstGeom prst="rect">
            <a:avLst/>
          </a:prstGeom>
          <a:noFill/>
        </p:spPr>
        <p:txBody>
          <a:bodyPr wrap="none" rtlCol="0">
            <a:spAutoFit/>
          </a:bodyPr>
          <a:lstStyle/>
          <a:p>
            <a:r>
              <a:rPr lang="en-US" sz="900" dirty="0"/>
              <a:t>Composer rest </a:t>
            </a:r>
            <a:r>
              <a:rPr lang="en-US" sz="900" dirty="0" err="1"/>
              <a:t>api</a:t>
            </a:r>
            <a:endParaRPr lang="en-US" sz="900" dirty="0"/>
          </a:p>
        </p:txBody>
      </p:sp>
      <p:cxnSp>
        <p:nvCxnSpPr>
          <p:cNvPr id="47" name="Straight Connector 46"/>
          <p:cNvCxnSpPr/>
          <p:nvPr/>
        </p:nvCxnSpPr>
        <p:spPr>
          <a:xfrm>
            <a:off x="131805" y="560173"/>
            <a:ext cx="1182953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05021" y="129355"/>
            <a:ext cx="3575209" cy="369332"/>
          </a:xfrm>
          <a:prstGeom prst="rect">
            <a:avLst/>
          </a:prstGeom>
          <a:noFill/>
        </p:spPr>
        <p:txBody>
          <a:bodyPr wrap="none" rtlCol="0">
            <a:spAutoFit/>
          </a:bodyPr>
          <a:lstStyle/>
          <a:p>
            <a:r>
              <a:rPr lang="en-US" dirty="0" err="1"/>
              <a:t>Greenbay</a:t>
            </a:r>
            <a:r>
              <a:rPr lang="en-US" dirty="0"/>
              <a:t> Transfer Money Workflow</a:t>
            </a:r>
          </a:p>
        </p:txBody>
      </p:sp>
    </p:spTree>
    <p:extLst>
      <p:ext uri="{BB962C8B-B14F-4D97-AF65-F5344CB8AC3E}">
        <p14:creationId xmlns:p14="http://schemas.microsoft.com/office/powerpoint/2010/main" val="2665290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297354" y="600832"/>
            <a:ext cx="1830224" cy="1773909"/>
          </a:xfrm>
          <a:prstGeom prst="ellipse">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Greenbay</a:t>
            </a:r>
            <a:endParaRPr lang="en-US" sz="1400" dirty="0"/>
          </a:p>
          <a:p>
            <a:pPr algn="ctr"/>
            <a:r>
              <a:rPr lang="en-US" sz="1400" dirty="0"/>
              <a:t>Mobile/Web</a:t>
            </a:r>
          </a:p>
        </p:txBody>
      </p:sp>
      <p:sp>
        <p:nvSpPr>
          <p:cNvPr id="20" name="Oval 19"/>
          <p:cNvSpPr/>
          <p:nvPr/>
        </p:nvSpPr>
        <p:spPr>
          <a:xfrm>
            <a:off x="5606286" y="600832"/>
            <a:ext cx="1830224" cy="1773909"/>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E-Wallet</a:t>
            </a:r>
          </a:p>
          <a:p>
            <a:pPr algn="ctr"/>
            <a:r>
              <a:rPr lang="en-US" sz="1400" dirty="0"/>
              <a:t>System</a:t>
            </a:r>
          </a:p>
        </p:txBody>
      </p:sp>
      <p:sp>
        <p:nvSpPr>
          <p:cNvPr id="3" name="Folded Corner 2"/>
          <p:cNvSpPr/>
          <p:nvPr/>
        </p:nvSpPr>
        <p:spPr>
          <a:xfrm>
            <a:off x="2542460" y="2535558"/>
            <a:ext cx="1402085"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Donation Project</a:t>
            </a:r>
          </a:p>
          <a:p>
            <a:r>
              <a:rPr lang="en-US" sz="1200" dirty="0"/>
              <a:t>-    Wallet Address</a:t>
            </a:r>
          </a:p>
          <a:p>
            <a:pPr marL="171450" indent="-171450">
              <a:buFontTx/>
              <a:buChar char="-"/>
            </a:pPr>
            <a:r>
              <a:rPr lang="en-US" sz="1200" dirty="0"/>
              <a:t>Currency</a:t>
            </a:r>
          </a:p>
          <a:p>
            <a:pPr marL="171450" indent="-171450">
              <a:buFontTx/>
              <a:buChar char="-"/>
            </a:pPr>
            <a:r>
              <a:rPr lang="en-US" sz="1200" dirty="0"/>
              <a:t>Target Amount</a:t>
            </a:r>
          </a:p>
          <a:p>
            <a:pPr marL="171450" indent="-171450">
              <a:buFontTx/>
              <a:buChar char="-"/>
            </a:pPr>
            <a:r>
              <a:rPr lang="en-US" sz="1200" dirty="0"/>
              <a:t>Deadline</a:t>
            </a:r>
          </a:p>
          <a:p>
            <a:pPr marL="171450" indent="-171450">
              <a:buFontTx/>
              <a:buChar char="-"/>
            </a:pPr>
            <a:r>
              <a:rPr lang="en-US" sz="1200" dirty="0"/>
              <a:t>Balance</a:t>
            </a:r>
          </a:p>
          <a:p>
            <a:pPr marL="171450" indent="-171450">
              <a:buFontTx/>
              <a:buChar char="-"/>
            </a:pPr>
            <a:r>
              <a:rPr lang="en-US" sz="1200" dirty="0"/>
              <a:t>Status</a:t>
            </a:r>
          </a:p>
        </p:txBody>
      </p:sp>
      <p:sp>
        <p:nvSpPr>
          <p:cNvPr id="22" name="Oval 21"/>
          <p:cNvSpPr/>
          <p:nvPr/>
        </p:nvSpPr>
        <p:spPr>
          <a:xfrm>
            <a:off x="9160115" y="600832"/>
            <a:ext cx="1830224" cy="1773909"/>
          </a:xfrm>
          <a:prstGeom prst="ellipse">
            <a:avLst/>
          </a:prstGeom>
          <a:ln w="19050"/>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dirty="0" err="1"/>
              <a:t>Bluebarricade</a:t>
            </a:r>
            <a:endParaRPr lang="en-US" sz="1400" dirty="0"/>
          </a:p>
          <a:p>
            <a:pPr algn="ctr"/>
            <a:r>
              <a:rPr lang="en-US" sz="1400" dirty="0" err="1"/>
              <a:t>Blockchain</a:t>
            </a:r>
            <a:endParaRPr lang="en-US" sz="1400" dirty="0"/>
          </a:p>
        </p:txBody>
      </p:sp>
      <p:sp>
        <p:nvSpPr>
          <p:cNvPr id="13" name="TextBox 12"/>
          <p:cNvSpPr txBox="1"/>
          <p:nvPr/>
        </p:nvSpPr>
        <p:spPr>
          <a:xfrm>
            <a:off x="269617" y="186447"/>
            <a:ext cx="1052981" cy="369332"/>
          </a:xfrm>
          <a:prstGeom prst="rect">
            <a:avLst/>
          </a:prstGeom>
          <a:noFill/>
        </p:spPr>
        <p:txBody>
          <a:bodyPr wrap="none" rtlCol="0">
            <a:spAutoFit/>
          </a:bodyPr>
          <a:lstStyle/>
          <a:p>
            <a:r>
              <a:rPr lang="en-US" dirty="0"/>
              <a:t>Donation</a:t>
            </a:r>
          </a:p>
        </p:txBody>
      </p:sp>
      <p:cxnSp>
        <p:nvCxnSpPr>
          <p:cNvPr id="17" name="Straight Arrow Connector 16"/>
          <p:cNvCxnSpPr/>
          <p:nvPr/>
        </p:nvCxnSpPr>
        <p:spPr>
          <a:xfrm>
            <a:off x="727371" y="1162677"/>
            <a:ext cx="1550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27371" y="885678"/>
            <a:ext cx="1223797" cy="276999"/>
          </a:xfrm>
          <a:prstGeom prst="rect">
            <a:avLst/>
          </a:prstGeom>
          <a:noFill/>
        </p:spPr>
        <p:txBody>
          <a:bodyPr wrap="none" rtlCol="0">
            <a:spAutoFit/>
          </a:bodyPr>
          <a:lstStyle/>
          <a:p>
            <a:r>
              <a:rPr lang="en-US" sz="1200" dirty="0"/>
              <a:t>1. Create project</a:t>
            </a:r>
          </a:p>
        </p:txBody>
      </p:sp>
      <p:cxnSp>
        <p:nvCxnSpPr>
          <p:cNvPr id="28" name="Straight Arrow Connector 27"/>
          <p:cNvCxnSpPr/>
          <p:nvPr/>
        </p:nvCxnSpPr>
        <p:spPr>
          <a:xfrm>
            <a:off x="4132382" y="980860"/>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32381" y="703861"/>
            <a:ext cx="1630838" cy="276999"/>
          </a:xfrm>
          <a:prstGeom prst="rect">
            <a:avLst/>
          </a:prstGeom>
          <a:noFill/>
        </p:spPr>
        <p:txBody>
          <a:bodyPr wrap="square" rtlCol="0">
            <a:spAutoFit/>
          </a:bodyPr>
          <a:lstStyle/>
          <a:p>
            <a:r>
              <a:rPr lang="en-US" sz="1200" dirty="0"/>
              <a:t>2. Create project wallet</a:t>
            </a:r>
          </a:p>
        </p:txBody>
      </p:sp>
      <p:cxnSp>
        <p:nvCxnSpPr>
          <p:cNvPr id="31" name="Straight Arrow Connector 30"/>
          <p:cNvCxnSpPr/>
          <p:nvPr/>
        </p:nvCxnSpPr>
        <p:spPr>
          <a:xfrm>
            <a:off x="7436510" y="1097087"/>
            <a:ext cx="17236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351171" y="780427"/>
            <a:ext cx="2138999" cy="276999"/>
          </a:xfrm>
          <a:prstGeom prst="rect">
            <a:avLst/>
          </a:prstGeom>
          <a:noFill/>
        </p:spPr>
        <p:txBody>
          <a:bodyPr wrap="square" rtlCol="0">
            <a:spAutoFit/>
          </a:bodyPr>
          <a:lstStyle/>
          <a:p>
            <a:r>
              <a:rPr lang="en-US" sz="1200" dirty="0"/>
              <a:t>3. Create </a:t>
            </a:r>
            <a:r>
              <a:rPr lang="en-US" sz="1200" dirty="0" err="1"/>
              <a:t>blockchain</a:t>
            </a:r>
            <a:r>
              <a:rPr lang="en-US" sz="1200" dirty="0"/>
              <a:t> address</a:t>
            </a:r>
          </a:p>
        </p:txBody>
      </p:sp>
      <p:cxnSp>
        <p:nvCxnSpPr>
          <p:cNvPr id="34" name="Straight Arrow Connector 33"/>
          <p:cNvCxnSpPr/>
          <p:nvPr/>
        </p:nvCxnSpPr>
        <p:spPr>
          <a:xfrm>
            <a:off x="727371" y="1507909"/>
            <a:ext cx="1550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27371" y="1230910"/>
            <a:ext cx="1190454" cy="276999"/>
          </a:xfrm>
          <a:prstGeom prst="rect">
            <a:avLst/>
          </a:prstGeom>
          <a:noFill/>
        </p:spPr>
        <p:txBody>
          <a:bodyPr wrap="none" rtlCol="0">
            <a:spAutoFit/>
          </a:bodyPr>
          <a:lstStyle/>
          <a:p>
            <a:r>
              <a:rPr lang="en-US" sz="1200" dirty="0"/>
              <a:t>4. Find a project</a:t>
            </a:r>
          </a:p>
        </p:txBody>
      </p:sp>
      <p:cxnSp>
        <p:nvCxnSpPr>
          <p:cNvPr id="36" name="Straight Arrow Connector 35"/>
          <p:cNvCxnSpPr/>
          <p:nvPr/>
        </p:nvCxnSpPr>
        <p:spPr>
          <a:xfrm>
            <a:off x="727371" y="1862472"/>
            <a:ext cx="1550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27371" y="1585473"/>
            <a:ext cx="842025" cy="276999"/>
          </a:xfrm>
          <a:prstGeom prst="rect">
            <a:avLst/>
          </a:prstGeom>
          <a:noFill/>
        </p:spPr>
        <p:txBody>
          <a:bodyPr wrap="none" rtlCol="0">
            <a:spAutoFit/>
          </a:bodyPr>
          <a:lstStyle/>
          <a:p>
            <a:r>
              <a:rPr lang="en-US" sz="1200" dirty="0"/>
              <a:t>5. Donate!</a:t>
            </a:r>
          </a:p>
        </p:txBody>
      </p:sp>
      <p:cxnSp>
        <p:nvCxnSpPr>
          <p:cNvPr id="38" name="Straight Arrow Connector 37"/>
          <p:cNvCxnSpPr/>
          <p:nvPr/>
        </p:nvCxnSpPr>
        <p:spPr>
          <a:xfrm>
            <a:off x="4190630" y="1326092"/>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121045" y="1038302"/>
            <a:ext cx="1573015" cy="276999"/>
          </a:xfrm>
          <a:prstGeom prst="rect">
            <a:avLst/>
          </a:prstGeom>
          <a:noFill/>
        </p:spPr>
        <p:txBody>
          <a:bodyPr wrap="square" rtlCol="0">
            <a:spAutoFit/>
          </a:bodyPr>
          <a:lstStyle/>
          <a:p>
            <a:r>
              <a:rPr lang="en-US" sz="1200" dirty="0"/>
              <a:t>6. Lock Balance(User)</a:t>
            </a:r>
          </a:p>
        </p:txBody>
      </p:sp>
      <p:cxnSp>
        <p:nvCxnSpPr>
          <p:cNvPr id="44" name="Straight Arrow Connector 43"/>
          <p:cNvCxnSpPr/>
          <p:nvPr/>
        </p:nvCxnSpPr>
        <p:spPr>
          <a:xfrm>
            <a:off x="7436510" y="1442319"/>
            <a:ext cx="165244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531729" y="1162677"/>
            <a:ext cx="1439201" cy="276999"/>
          </a:xfrm>
          <a:prstGeom prst="rect">
            <a:avLst/>
          </a:prstGeom>
          <a:noFill/>
        </p:spPr>
        <p:txBody>
          <a:bodyPr wrap="square" rtlCol="0">
            <a:spAutoFit/>
          </a:bodyPr>
          <a:lstStyle/>
          <a:p>
            <a:r>
              <a:rPr lang="en-US" sz="1200" dirty="0"/>
              <a:t>8. Save Send </a:t>
            </a:r>
            <a:r>
              <a:rPr lang="en-US" sz="1200" dirty="0" err="1"/>
              <a:t>Tx</a:t>
            </a:r>
            <a:endParaRPr lang="en-US" sz="1200" dirty="0"/>
          </a:p>
        </p:txBody>
      </p:sp>
      <p:cxnSp>
        <p:nvCxnSpPr>
          <p:cNvPr id="59" name="Straight Arrow Connector 58"/>
          <p:cNvCxnSpPr/>
          <p:nvPr/>
        </p:nvCxnSpPr>
        <p:spPr>
          <a:xfrm>
            <a:off x="4190630" y="1652664"/>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132381" y="1364281"/>
            <a:ext cx="1698968" cy="276999"/>
          </a:xfrm>
          <a:prstGeom prst="rect">
            <a:avLst/>
          </a:prstGeom>
          <a:noFill/>
        </p:spPr>
        <p:txBody>
          <a:bodyPr wrap="square" rtlCol="0">
            <a:spAutoFit/>
          </a:bodyPr>
          <a:lstStyle/>
          <a:p>
            <a:r>
              <a:rPr lang="en-US" sz="1200" dirty="0"/>
              <a:t>7. Lock Balance(Project)</a:t>
            </a:r>
          </a:p>
        </p:txBody>
      </p:sp>
      <p:cxnSp>
        <p:nvCxnSpPr>
          <p:cNvPr id="61" name="Straight Arrow Connector 60"/>
          <p:cNvCxnSpPr/>
          <p:nvPr/>
        </p:nvCxnSpPr>
        <p:spPr>
          <a:xfrm>
            <a:off x="7436510" y="1787551"/>
            <a:ext cx="165244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531729" y="1507909"/>
            <a:ext cx="1439201" cy="276999"/>
          </a:xfrm>
          <a:prstGeom prst="rect">
            <a:avLst/>
          </a:prstGeom>
          <a:noFill/>
        </p:spPr>
        <p:txBody>
          <a:bodyPr wrap="square" rtlCol="0">
            <a:spAutoFit/>
          </a:bodyPr>
          <a:lstStyle/>
          <a:p>
            <a:r>
              <a:rPr lang="en-US" sz="1200" dirty="0"/>
              <a:t>10. Save Commit </a:t>
            </a:r>
            <a:r>
              <a:rPr lang="en-US" sz="1200" dirty="0" err="1"/>
              <a:t>Tx</a:t>
            </a:r>
            <a:endParaRPr lang="en-US" sz="1200" dirty="0"/>
          </a:p>
        </p:txBody>
      </p:sp>
      <p:cxnSp>
        <p:nvCxnSpPr>
          <p:cNvPr id="65" name="Straight Arrow Connector 64"/>
          <p:cNvCxnSpPr/>
          <p:nvPr/>
        </p:nvCxnSpPr>
        <p:spPr>
          <a:xfrm>
            <a:off x="4190630" y="1951244"/>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050001" y="1662861"/>
            <a:ext cx="1698968" cy="276999"/>
          </a:xfrm>
          <a:prstGeom prst="rect">
            <a:avLst/>
          </a:prstGeom>
          <a:noFill/>
        </p:spPr>
        <p:txBody>
          <a:bodyPr wrap="square" rtlCol="0">
            <a:spAutoFit/>
          </a:bodyPr>
          <a:lstStyle/>
          <a:p>
            <a:r>
              <a:rPr lang="en-US" sz="1200" dirty="0"/>
              <a:t>9. Commit project Lock</a:t>
            </a:r>
          </a:p>
        </p:txBody>
      </p:sp>
      <p:cxnSp>
        <p:nvCxnSpPr>
          <p:cNvPr id="69" name="Straight Arrow Connector 68"/>
          <p:cNvCxnSpPr/>
          <p:nvPr/>
        </p:nvCxnSpPr>
        <p:spPr>
          <a:xfrm>
            <a:off x="7456344" y="2133924"/>
            <a:ext cx="170377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398095" y="1845541"/>
            <a:ext cx="1690857" cy="276999"/>
          </a:xfrm>
          <a:prstGeom prst="rect">
            <a:avLst/>
          </a:prstGeom>
          <a:noFill/>
        </p:spPr>
        <p:txBody>
          <a:bodyPr wrap="square" rtlCol="0">
            <a:spAutoFit/>
          </a:bodyPr>
          <a:lstStyle/>
          <a:p>
            <a:r>
              <a:rPr lang="en-US" sz="1200" dirty="0"/>
              <a:t>12.    Save Rollback </a:t>
            </a:r>
            <a:r>
              <a:rPr lang="en-US" sz="1200" dirty="0" err="1"/>
              <a:t>Tx</a:t>
            </a:r>
            <a:endParaRPr lang="en-US" sz="1200" dirty="0"/>
          </a:p>
        </p:txBody>
      </p:sp>
      <p:sp>
        <p:nvSpPr>
          <p:cNvPr id="72" name="Folded Corner 71"/>
          <p:cNvSpPr/>
          <p:nvPr/>
        </p:nvSpPr>
        <p:spPr>
          <a:xfrm>
            <a:off x="6826081" y="2530408"/>
            <a:ext cx="1516276" cy="990906"/>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Project Wallet</a:t>
            </a:r>
          </a:p>
          <a:p>
            <a:r>
              <a:rPr lang="en-US" sz="1200" dirty="0"/>
              <a:t>- Address</a:t>
            </a:r>
          </a:p>
          <a:p>
            <a:r>
              <a:rPr lang="en-US" sz="1200" b="1" dirty="0"/>
              <a:t>- BC Address</a:t>
            </a:r>
          </a:p>
          <a:p>
            <a:r>
              <a:rPr lang="en-US" sz="1200" dirty="0"/>
              <a:t>- Balance</a:t>
            </a:r>
          </a:p>
          <a:p>
            <a:r>
              <a:rPr lang="en-US" sz="1200" dirty="0"/>
              <a:t>- </a:t>
            </a:r>
            <a:r>
              <a:rPr lang="en-US" sz="1200" dirty="0">
                <a:solidFill>
                  <a:srgbClr val="FF0000"/>
                </a:solidFill>
              </a:rPr>
              <a:t>Lock Balance</a:t>
            </a:r>
            <a:endParaRPr lang="en-US" sz="1200" b="1" dirty="0">
              <a:solidFill>
                <a:srgbClr val="FF0000"/>
              </a:solidFill>
            </a:endParaRPr>
          </a:p>
        </p:txBody>
      </p:sp>
      <p:sp>
        <p:nvSpPr>
          <p:cNvPr id="73" name="Folded Corner 72"/>
          <p:cNvSpPr/>
          <p:nvPr/>
        </p:nvSpPr>
        <p:spPr>
          <a:xfrm>
            <a:off x="9317089" y="2620892"/>
            <a:ext cx="1516276"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Address</a:t>
            </a:r>
          </a:p>
          <a:p>
            <a:r>
              <a:rPr lang="en-US" sz="1200" dirty="0"/>
              <a:t>- Address ID</a:t>
            </a:r>
          </a:p>
          <a:p>
            <a:r>
              <a:rPr lang="en-US" sz="1200" dirty="0"/>
              <a:t>- Currency</a:t>
            </a:r>
          </a:p>
          <a:p>
            <a:r>
              <a:rPr lang="en-US" sz="1200" dirty="0"/>
              <a:t>- Balance</a:t>
            </a:r>
          </a:p>
          <a:p>
            <a:r>
              <a:rPr lang="en-US" sz="1200" dirty="0"/>
              <a:t>Transactions</a:t>
            </a:r>
          </a:p>
          <a:p>
            <a:r>
              <a:rPr lang="en-US" sz="1200" dirty="0"/>
              <a:t>- </a:t>
            </a:r>
            <a:r>
              <a:rPr lang="en-US" sz="1200" dirty="0" err="1"/>
              <a:t>Tx</a:t>
            </a:r>
            <a:r>
              <a:rPr lang="en-US" sz="1200" dirty="0"/>
              <a:t> ID</a:t>
            </a:r>
          </a:p>
          <a:p>
            <a:r>
              <a:rPr lang="en-US" sz="1200" dirty="0"/>
              <a:t>- </a:t>
            </a:r>
            <a:r>
              <a:rPr lang="en-US" sz="1200" dirty="0" err="1"/>
              <a:t>Tx</a:t>
            </a:r>
            <a:r>
              <a:rPr lang="en-US" sz="1200" dirty="0"/>
              <a:t> Detail</a:t>
            </a:r>
          </a:p>
        </p:txBody>
      </p:sp>
      <p:sp>
        <p:nvSpPr>
          <p:cNvPr id="74" name="Freeform 73"/>
          <p:cNvSpPr/>
          <p:nvPr/>
        </p:nvSpPr>
        <p:spPr>
          <a:xfrm>
            <a:off x="7892364" y="2756203"/>
            <a:ext cx="1355208" cy="366707"/>
          </a:xfrm>
          <a:custGeom>
            <a:avLst/>
            <a:gdLst>
              <a:gd name="connsiteX0" fmla="*/ 0 w 2425959"/>
              <a:gd name="connsiteY0" fmla="*/ 363894 h 366707"/>
              <a:gd name="connsiteX1" fmla="*/ 858416 w 2425959"/>
              <a:gd name="connsiteY1" fmla="*/ 326572 h 366707"/>
              <a:gd name="connsiteX2" fmla="*/ 1754155 w 2425959"/>
              <a:gd name="connsiteY2" fmla="*/ 83976 h 366707"/>
              <a:gd name="connsiteX3" fmla="*/ 2425959 w 2425959"/>
              <a:gd name="connsiteY3" fmla="*/ 0 h 366707"/>
            </a:gdLst>
            <a:ahLst/>
            <a:cxnLst>
              <a:cxn ang="0">
                <a:pos x="connsiteX0" y="connsiteY0"/>
              </a:cxn>
              <a:cxn ang="0">
                <a:pos x="connsiteX1" y="connsiteY1"/>
              </a:cxn>
              <a:cxn ang="0">
                <a:pos x="connsiteX2" y="connsiteY2"/>
              </a:cxn>
              <a:cxn ang="0">
                <a:pos x="connsiteX3" y="connsiteY3"/>
              </a:cxn>
            </a:cxnLst>
            <a:rect l="l" t="t" r="r" b="b"/>
            <a:pathLst>
              <a:path w="2425959" h="366707">
                <a:moveTo>
                  <a:pt x="0" y="363894"/>
                </a:moveTo>
                <a:cubicBezTo>
                  <a:pt x="283028" y="368559"/>
                  <a:pt x="566057" y="373225"/>
                  <a:pt x="858416" y="326572"/>
                </a:cubicBezTo>
                <a:cubicBezTo>
                  <a:pt x="1150775" y="279919"/>
                  <a:pt x="1492898" y="138405"/>
                  <a:pt x="1754155" y="83976"/>
                </a:cubicBezTo>
                <a:cubicBezTo>
                  <a:pt x="2015412" y="29547"/>
                  <a:pt x="2220685" y="14773"/>
                  <a:pt x="2425959" y="0"/>
                </a:cubicBezTo>
              </a:path>
            </a:pathLst>
          </a:cu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olded Corner 48"/>
          <p:cNvSpPr/>
          <p:nvPr/>
        </p:nvSpPr>
        <p:spPr>
          <a:xfrm>
            <a:off x="5299722" y="2530406"/>
            <a:ext cx="1252750"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User Wallet</a:t>
            </a:r>
          </a:p>
          <a:p>
            <a:r>
              <a:rPr lang="en-US" sz="1200" dirty="0"/>
              <a:t>- Address</a:t>
            </a:r>
          </a:p>
          <a:p>
            <a:r>
              <a:rPr lang="en-US" sz="1200" b="1" dirty="0"/>
              <a:t>- BC Address</a:t>
            </a:r>
          </a:p>
          <a:p>
            <a:r>
              <a:rPr lang="en-US" sz="1200" dirty="0"/>
              <a:t>- Currency</a:t>
            </a:r>
          </a:p>
          <a:p>
            <a:r>
              <a:rPr lang="en-US" sz="1200" dirty="0"/>
              <a:t>- Lock Balance</a:t>
            </a:r>
          </a:p>
          <a:p>
            <a:r>
              <a:rPr lang="en-US" sz="1200" dirty="0"/>
              <a:t>Transactions</a:t>
            </a:r>
          </a:p>
          <a:p>
            <a:r>
              <a:rPr lang="en-US" sz="1200" dirty="0"/>
              <a:t>- </a:t>
            </a:r>
            <a:r>
              <a:rPr lang="en-US" sz="1200" dirty="0" err="1"/>
              <a:t>TxID</a:t>
            </a:r>
            <a:endParaRPr lang="en-US" sz="1200" dirty="0"/>
          </a:p>
          <a:p>
            <a:r>
              <a:rPr lang="en-US" sz="1200" b="1" dirty="0"/>
              <a:t>- BC TX</a:t>
            </a:r>
          </a:p>
        </p:txBody>
      </p:sp>
      <p:sp>
        <p:nvSpPr>
          <p:cNvPr id="50" name="Folded Corner 49"/>
          <p:cNvSpPr/>
          <p:nvPr/>
        </p:nvSpPr>
        <p:spPr>
          <a:xfrm>
            <a:off x="5373862" y="2777542"/>
            <a:ext cx="1252750"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User Wallet</a:t>
            </a:r>
          </a:p>
          <a:p>
            <a:r>
              <a:rPr lang="en-US" sz="1200" dirty="0"/>
              <a:t>- Address</a:t>
            </a:r>
          </a:p>
          <a:p>
            <a:r>
              <a:rPr lang="en-US" sz="1200" b="1" dirty="0"/>
              <a:t>- BC Address</a:t>
            </a:r>
          </a:p>
          <a:p>
            <a:r>
              <a:rPr lang="en-US" sz="1200" dirty="0"/>
              <a:t>- Currency</a:t>
            </a:r>
          </a:p>
          <a:p>
            <a:r>
              <a:rPr lang="en-US" sz="1200" dirty="0"/>
              <a:t>- Lock Balance</a:t>
            </a:r>
          </a:p>
          <a:p>
            <a:r>
              <a:rPr lang="en-US" sz="1200" dirty="0"/>
              <a:t>Transactions</a:t>
            </a:r>
          </a:p>
          <a:p>
            <a:r>
              <a:rPr lang="en-US" sz="1200" dirty="0"/>
              <a:t>- </a:t>
            </a:r>
            <a:r>
              <a:rPr lang="en-US" sz="1200" dirty="0" err="1"/>
              <a:t>TxID</a:t>
            </a:r>
            <a:endParaRPr lang="en-US" sz="1200" dirty="0"/>
          </a:p>
          <a:p>
            <a:r>
              <a:rPr lang="en-US" sz="1200" b="1" dirty="0"/>
              <a:t>- BC TX</a:t>
            </a:r>
          </a:p>
        </p:txBody>
      </p:sp>
      <p:sp>
        <p:nvSpPr>
          <p:cNvPr id="51" name="Folded Corner 50"/>
          <p:cNvSpPr/>
          <p:nvPr/>
        </p:nvSpPr>
        <p:spPr>
          <a:xfrm>
            <a:off x="5468562" y="3014969"/>
            <a:ext cx="1252750"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User Wallet</a:t>
            </a:r>
          </a:p>
          <a:p>
            <a:r>
              <a:rPr lang="en-US" sz="1200" dirty="0"/>
              <a:t>-    Address</a:t>
            </a:r>
          </a:p>
          <a:p>
            <a:pPr marL="171450" indent="-171450">
              <a:buFontTx/>
              <a:buChar char="-"/>
            </a:pPr>
            <a:r>
              <a:rPr lang="en-US" sz="1200" b="1" dirty="0"/>
              <a:t>BC Address</a:t>
            </a:r>
          </a:p>
          <a:p>
            <a:pPr marL="171450" indent="-171450">
              <a:buFontTx/>
              <a:buChar char="-"/>
            </a:pPr>
            <a:r>
              <a:rPr lang="en-US" sz="1200" dirty="0"/>
              <a:t>Balance</a:t>
            </a:r>
          </a:p>
          <a:p>
            <a:r>
              <a:rPr lang="en-US" sz="1200" dirty="0"/>
              <a:t>-    </a:t>
            </a:r>
            <a:r>
              <a:rPr lang="en-US" sz="1200" dirty="0">
                <a:solidFill>
                  <a:srgbClr val="FF0000"/>
                </a:solidFill>
              </a:rPr>
              <a:t>Lock Balance</a:t>
            </a:r>
          </a:p>
          <a:p>
            <a:endParaRPr lang="en-US" sz="1200" dirty="0"/>
          </a:p>
          <a:p>
            <a:endParaRPr lang="en-US" sz="1200" dirty="0"/>
          </a:p>
        </p:txBody>
      </p:sp>
      <p:sp>
        <p:nvSpPr>
          <p:cNvPr id="53" name="Folded Corner 52"/>
          <p:cNvSpPr/>
          <p:nvPr/>
        </p:nvSpPr>
        <p:spPr>
          <a:xfrm>
            <a:off x="6826081" y="3777755"/>
            <a:ext cx="1516276" cy="725820"/>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Transactions</a:t>
            </a:r>
          </a:p>
          <a:p>
            <a:r>
              <a:rPr lang="en-US" sz="1200" dirty="0"/>
              <a:t>- </a:t>
            </a:r>
            <a:r>
              <a:rPr lang="en-US" sz="1200" dirty="0" err="1"/>
              <a:t>TxID</a:t>
            </a:r>
            <a:endParaRPr lang="en-US" sz="1200" dirty="0"/>
          </a:p>
          <a:p>
            <a:r>
              <a:rPr lang="en-US" sz="1200" b="1" dirty="0"/>
              <a:t>- BC TX</a:t>
            </a:r>
          </a:p>
        </p:txBody>
      </p:sp>
      <p:sp>
        <p:nvSpPr>
          <p:cNvPr id="75" name="Freeform 74"/>
          <p:cNvSpPr/>
          <p:nvPr/>
        </p:nvSpPr>
        <p:spPr>
          <a:xfrm>
            <a:off x="7695939" y="3521313"/>
            <a:ext cx="1644938" cy="534665"/>
          </a:xfrm>
          <a:custGeom>
            <a:avLst/>
            <a:gdLst>
              <a:gd name="connsiteX0" fmla="*/ 0 w 2808514"/>
              <a:gd name="connsiteY0" fmla="*/ 522515 h 523412"/>
              <a:gd name="connsiteX1" fmla="*/ 933061 w 2808514"/>
              <a:gd name="connsiteY1" fmla="*/ 466531 h 523412"/>
              <a:gd name="connsiteX2" fmla="*/ 2034074 w 2808514"/>
              <a:gd name="connsiteY2" fmla="*/ 158621 h 523412"/>
              <a:gd name="connsiteX3" fmla="*/ 2808514 w 2808514"/>
              <a:gd name="connsiteY3" fmla="*/ 0 h 523412"/>
            </a:gdLst>
            <a:ahLst/>
            <a:cxnLst>
              <a:cxn ang="0">
                <a:pos x="connsiteX0" y="connsiteY0"/>
              </a:cxn>
              <a:cxn ang="0">
                <a:pos x="connsiteX1" y="connsiteY1"/>
              </a:cxn>
              <a:cxn ang="0">
                <a:pos x="connsiteX2" y="connsiteY2"/>
              </a:cxn>
              <a:cxn ang="0">
                <a:pos x="connsiteX3" y="connsiteY3"/>
              </a:cxn>
            </a:cxnLst>
            <a:rect l="l" t="t" r="r" b="b"/>
            <a:pathLst>
              <a:path w="2808514" h="523412">
                <a:moveTo>
                  <a:pt x="0" y="522515"/>
                </a:moveTo>
                <a:cubicBezTo>
                  <a:pt x="297024" y="524847"/>
                  <a:pt x="594049" y="527180"/>
                  <a:pt x="933061" y="466531"/>
                </a:cubicBezTo>
                <a:cubicBezTo>
                  <a:pt x="1272073" y="405882"/>
                  <a:pt x="1721499" y="236376"/>
                  <a:pt x="2034074" y="158621"/>
                </a:cubicBezTo>
                <a:cubicBezTo>
                  <a:pt x="2346650" y="80866"/>
                  <a:pt x="2577582" y="40433"/>
                  <a:pt x="2808514" y="0"/>
                </a:cubicBezTo>
              </a:path>
            </a:pathLst>
          </a:cu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a:off x="4210142" y="2258514"/>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050000" y="1965715"/>
            <a:ext cx="1870865" cy="276999"/>
          </a:xfrm>
          <a:prstGeom prst="rect">
            <a:avLst/>
          </a:prstGeom>
          <a:noFill/>
        </p:spPr>
        <p:txBody>
          <a:bodyPr wrap="square" rtlCol="0">
            <a:spAutoFit/>
          </a:bodyPr>
          <a:lstStyle/>
          <a:p>
            <a:r>
              <a:rPr lang="en-US" sz="1200" dirty="0"/>
              <a:t>11. Rollback project Lock</a:t>
            </a:r>
          </a:p>
        </p:txBody>
      </p:sp>
      <p:sp>
        <p:nvSpPr>
          <p:cNvPr id="18" name="Rounded Rectangle 17"/>
          <p:cNvSpPr/>
          <p:nvPr/>
        </p:nvSpPr>
        <p:spPr>
          <a:xfrm>
            <a:off x="2575430" y="5385161"/>
            <a:ext cx="844805" cy="444843"/>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solidFill>
                  <a:schemeClr val="tx2">
                    <a:lumMod val="50000"/>
                  </a:schemeClr>
                </a:solidFill>
              </a:rPr>
              <a:t>User Wallet</a:t>
            </a:r>
          </a:p>
        </p:txBody>
      </p:sp>
      <p:cxnSp>
        <p:nvCxnSpPr>
          <p:cNvPr id="23" name="Straight Connector 22"/>
          <p:cNvCxnSpPr/>
          <p:nvPr/>
        </p:nvCxnSpPr>
        <p:spPr>
          <a:xfrm>
            <a:off x="181747" y="4843849"/>
            <a:ext cx="117306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a:xfrm>
            <a:off x="2042456" y="5945460"/>
            <a:ext cx="844805" cy="444843"/>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solidFill>
                  <a:schemeClr val="tx2">
                    <a:lumMod val="50000"/>
                  </a:schemeClr>
                </a:solidFill>
              </a:rPr>
              <a:t>User Wallet</a:t>
            </a:r>
          </a:p>
        </p:txBody>
      </p:sp>
      <p:sp>
        <p:nvSpPr>
          <p:cNvPr id="78" name="Rounded Rectangle 77"/>
          <p:cNvSpPr/>
          <p:nvPr/>
        </p:nvSpPr>
        <p:spPr>
          <a:xfrm>
            <a:off x="3080424" y="5945460"/>
            <a:ext cx="844805" cy="444843"/>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solidFill>
                  <a:schemeClr val="tx2">
                    <a:lumMod val="50000"/>
                  </a:schemeClr>
                </a:solidFill>
              </a:rPr>
              <a:t>User Wallet</a:t>
            </a:r>
          </a:p>
        </p:txBody>
      </p:sp>
      <p:sp>
        <p:nvSpPr>
          <p:cNvPr id="79" name="Rounded Rectangle 78"/>
          <p:cNvSpPr/>
          <p:nvPr/>
        </p:nvSpPr>
        <p:spPr>
          <a:xfrm>
            <a:off x="6962160" y="5255136"/>
            <a:ext cx="2580546" cy="120943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200" dirty="0">
              <a:solidFill>
                <a:schemeClr val="tx1"/>
              </a:solidFill>
            </a:endParaRPr>
          </a:p>
        </p:txBody>
      </p:sp>
      <p:sp>
        <p:nvSpPr>
          <p:cNvPr id="26" name="Right Arrow 25"/>
          <p:cNvSpPr/>
          <p:nvPr/>
        </p:nvSpPr>
        <p:spPr>
          <a:xfrm>
            <a:off x="4166830" y="5622528"/>
            <a:ext cx="2626492" cy="403830"/>
          </a:xfrm>
          <a:prstGeom prst="right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b="1" dirty="0">
                <a:solidFill>
                  <a:srgbClr val="FFC000"/>
                </a:solidFill>
              </a:rPr>
              <a:t>Donation</a:t>
            </a:r>
          </a:p>
        </p:txBody>
      </p:sp>
      <p:sp>
        <p:nvSpPr>
          <p:cNvPr id="27" name="TextBox 26"/>
          <p:cNvSpPr txBox="1"/>
          <p:nvPr/>
        </p:nvSpPr>
        <p:spPr>
          <a:xfrm>
            <a:off x="7804925" y="4985030"/>
            <a:ext cx="1065676" cy="276999"/>
          </a:xfrm>
          <a:prstGeom prst="rect">
            <a:avLst/>
          </a:prstGeom>
          <a:noFill/>
        </p:spPr>
        <p:txBody>
          <a:bodyPr wrap="none" rtlCol="0">
            <a:spAutoFit/>
          </a:bodyPr>
          <a:lstStyle/>
          <a:p>
            <a:r>
              <a:rPr lang="en-US" sz="1200" dirty="0"/>
              <a:t>Project Wallet</a:t>
            </a:r>
          </a:p>
        </p:txBody>
      </p:sp>
      <p:sp>
        <p:nvSpPr>
          <p:cNvPr id="29" name="Rectangle 28"/>
          <p:cNvSpPr/>
          <p:nvPr/>
        </p:nvSpPr>
        <p:spPr>
          <a:xfrm>
            <a:off x="7157882" y="5490766"/>
            <a:ext cx="693967" cy="75060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Locked</a:t>
            </a:r>
          </a:p>
          <a:p>
            <a:pPr algn="ctr"/>
            <a:r>
              <a:rPr lang="en-US" sz="1100" dirty="0"/>
              <a:t>Balance</a:t>
            </a:r>
          </a:p>
        </p:txBody>
      </p:sp>
      <p:sp>
        <p:nvSpPr>
          <p:cNvPr id="85" name="Rectangle 84"/>
          <p:cNvSpPr/>
          <p:nvPr/>
        </p:nvSpPr>
        <p:spPr>
          <a:xfrm>
            <a:off x="8717928" y="5490766"/>
            <a:ext cx="693967" cy="750605"/>
          </a:xfrm>
          <a:prstGeom prst="rect">
            <a:avLst/>
          </a:prstGeom>
          <a:solidFill>
            <a:schemeClr val="accent1">
              <a:lumMod val="20000"/>
              <a:lumOff val="80000"/>
            </a:schemeClr>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Real</a:t>
            </a:r>
          </a:p>
          <a:p>
            <a:pPr algn="ctr"/>
            <a:r>
              <a:rPr lang="en-US" sz="1100" dirty="0"/>
              <a:t>Balance</a:t>
            </a:r>
          </a:p>
        </p:txBody>
      </p:sp>
      <p:cxnSp>
        <p:nvCxnSpPr>
          <p:cNvPr id="90" name="Straight Arrow Connector 89"/>
          <p:cNvCxnSpPr/>
          <p:nvPr/>
        </p:nvCxnSpPr>
        <p:spPr>
          <a:xfrm>
            <a:off x="7910098" y="5859852"/>
            <a:ext cx="76055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93914" y="5424333"/>
            <a:ext cx="1002197" cy="400110"/>
          </a:xfrm>
          <a:prstGeom prst="rect">
            <a:avLst/>
          </a:prstGeom>
          <a:noFill/>
        </p:spPr>
        <p:txBody>
          <a:bodyPr wrap="none" rtlCol="0">
            <a:spAutoFit/>
          </a:bodyPr>
          <a:lstStyle/>
          <a:p>
            <a:r>
              <a:rPr lang="en-US" sz="1000" i="1" dirty="0">
                <a:solidFill>
                  <a:srgbClr val="00B0F0"/>
                </a:solidFill>
              </a:rPr>
              <a:t>when donation </a:t>
            </a:r>
          </a:p>
          <a:p>
            <a:pPr algn="ctr"/>
            <a:r>
              <a:rPr lang="en-US" sz="1000" i="1" dirty="0">
                <a:solidFill>
                  <a:srgbClr val="00B0F0"/>
                </a:solidFill>
              </a:rPr>
              <a:t>is success</a:t>
            </a:r>
          </a:p>
        </p:txBody>
      </p:sp>
      <p:cxnSp>
        <p:nvCxnSpPr>
          <p:cNvPr id="92" name="Straight Arrow Connector 91"/>
          <p:cNvCxnSpPr/>
          <p:nvPr/>
        </p:nvCxnSpPr>
        <p:spPr>
          <a:xfrm flipH="1">
            <a:off x="4166832" y="6177059"/>
            <a:ext cx="2626490"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031664" y="6179983"/>
            <a:ext cx="1002197" cy="400110"/>
          </a:xfrm>
          <a:prstGeom prst="rect">
            <a:avLst/>
          </a:prstGeom>
          <a:noFill/>
        </p:spPr>
        <p:txBody>
          <a:bodyPr wrap="none" rtlCol="0">
            <a:spAutoFit/>
          </a:bodyPr>
          <a:lstStyle/>
          <a:p>
            <a:r>
              <a:rPr lang="en-US" sz="1000" i="1" dirty="0">
                <a:solidFill>
                  <a:srgbClr val="FF0000"/>
                </a:solidFill>
              </a:rPr>
              <a:t>when donation </a:t>
            </a:r>
          </a:p>
          <a:p>
            <a:pPr algn="ctr"/>
            <a:r>
              <a:rPr lang="en-US" sz="1000" i="1" dirty="0">
                <a:solidFill>
                  <a:srgbClr val="FF0000"/>
                </a:solidFill>
              </a:rPr>
              <a:t>is failed</a:t>
            </a:r>
          </a:p>
        </p:txBody>
      </p:sp>
      <p:cxnSp>
        <p:nvCxnSpPr>
          <p:cNvPr id="98" name="Straight Arrow Connector 97"/>
          <p:cNvCxnSpPr/>
          <p:nvPr/>
        </p:nvCxnSpPr>
        <p:spPr>
          <a:xfrm>
            <a:off x="9424684" y="5859852"/>
            <a:ext cx="148117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589980" y="5368612"/>
            <a:ext cx="1199366" cy="507831"/>
          </a:xfrm>
          <a:prstGeom prst="rect">
            <a:avLst/>
          </a:prstGeom>
          <a:noFill/>
        </p:spPr>
        <p:txBody>
          <a:bodyPr wrap="none" rtlCol="0">
            <a:spAutoFit/>
          </a:bodyPr>
          <a:lstStyle/>
          <a:p>
            <a:pPr algn="ctr"/>
            <a:r>
              <a:rPr lang="en-US" sz="900" i="1" dirty="0"/>
              <a:t>Withdraw by </a:t>
            </a:r>
          </a:p>
          <a:p>
            <a:pPr algn="ctr"/>
            <a:r>
              <a:rPr lang="en-US" sz="900" i="1" dirty="0"/>
              <a:t>project owner</a:t>
            </a:r>
          </a:p>
          <a:p>
            <a:pPr algn="ctr"/>
            <a:r>
              <a:rPr lang="en-US" sz="900" i="1" dirty="0"/>
              <a:t>for donation business</a:t>
            </a:r>
          </a:p>
        </p:txBody>
      </p:sp>
    </p:spTree>
    <p:extLst>
      <p:ext uri="{BB962C8B-B14F-4D97-AF65-F5344CB8AC3E}">
        <p14:creationId xmlns:p14="http://schemas.microsoft.com/office/powerpoint/2010/main" val="3335515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456042" y="1419847"/>
            <a:ext cx="2695878" cy="4906527"/>
          </a:xfrm>
          <a:prstGeom prst="roundRect">
            <a:avLst>
              <a:gd name="adj" fmla="val 9229"/>
            </a:avLst>
          </a:prstGeom>
          <a:solidFill>
            <a:schemeClr val="accent1">
              <a:lumMod val="20000"/>
              <a:lumOff val="80000"/>
            </a:schemeClr>
          </a:solid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6835577" y="1444066"/>
            <a:ext cx="2627391" cy="4882307"/>
          </a:xfrm>
          <a:prstGeom prst="roundRect">
            <a:avLst>
              <a:gd name="adj" fmla="val 9229"/>
            </a:avLst>
          </a:prstGeom>
          <a:solidFill>
            <a:schemeClr val="accent1">
              <a:lumMod val="20000"/>
              <a:lumOff val="80000"/>
            </a:schemeClr>
          </a:solidFill>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0" y="819150"/>
            <a:ext cx="12192000"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2422" y="265540"/>
            <a:ext cx="4491742" cy="523220"/>
          </a:xfrm>
          <a:prstGeom prst="rect">
            <a:avLst/>
          </a:prstGeom>
          <a:noFill/>
        </p:spPr>
        <p:txBody>
          <a:bodyPr wrap="none" rtlCol="0">
            <a:spAutoFit/>
          </a:bodyPr>
          <a:lstStyle/>
          <a:p>
            <a:r>
              <a:rPr lang="en-US" sz="2800" dirty="0" err="1"/>
              <a:t>Greenbay</a:t>
            </a:r>
            <a:r>
              <a:rPr lang="en-US" sz="2800" dirty="0"/>
              <a:t> Donation Summary</a:t>
            </a:r>
          </a:p>
        </p:txBody>
      </p:sp>
      <p:sp>
        <p:nvSpPr>
          <p:cNvPr id="25" name="TextBox 24"/>
          <p:cNvSpPr txBox="1"/>
          <p:nvPr/>
        </p:nvSpPr>
        <p:spPr>
          <a:xfrm>
            <a:off x="7449582" y="1568148"/>
            <a:ext cx="1503810" cy="369332"/>
          </a:xfrm>
          <a:prstGeom prst="rect">
            <a:avLst/>
          </a:prstGeom>
          <a:noFill/>
        </p:spPr>
        <p:txBody>
          <a:bodyPr wrap="none" rtlCol="0">
            <a:spAutoFit/>
          </a:bodyPr>
          <a:lstStyle/>
          <a:p>
            <a:r>
              <a:rPr lang="en-US" dirty="0"/>
              <a:t>Project Wallet</a:t>
            </a:r>
          </a:p>
        </p:txBody>
      </p:sp>
      <p:sp>
        <p:nvSpPr>
          <p:cNvPr id="28" name="TextBox 27"/>
          <p:cNvSpPr txBox="1"/>
          <p:nvPr/>
        </p:nvSpPr>
        <p:spPr>
          <a:xfrm>
            <a:off x="2070898" y="1566113"/>
            <a:ext cx="1275093" cy="369332"/>
          </a:xfrm>
          <a:prstGeom prst="rect">
            <a:avLst/>
          </a:prstGeom>
          <a:noFill/>
        </p:spPr>
        <p:txBody>
          <a:bodyPr wrap="none" rtlCol="0">
            <a:spAutoFit/>
          </a:bodyPr>
          <a:lstStyle/>
          <a:p>
            <a:r>
              <a:rPr lang="en-US" dirty="0"/>
              <a:t>User Wallet</a:t>
            </a:r>
          </a:p>
        </p:txBody>
      </p:sp>
      <p:sp>
        <p:nvSpPr>
          <p:cNvPr id="32" name="Rounded Rectangle 31"/>
          <p:cNvSpPr/>
          <p:nvPr/>
        </p:nvSpPr>
        <p:spPr>
          <a:xfrm>
            <a:off x="1983361" y="4869714"/>
            <a:ext cx="1520455" cy="839972"/>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2">
                    <a:lumMod val="50000"/>
                  </a:schemeClr>
                </a:solidFill>
              </a:rPr>
              <a:t>User Wallet 3</a:t>
            </a:r>
          </a:p>
        </p:txBody>
      </p:sp>
      <p:sp>
        <p:nvSpPr>
          <p:cNvPr id="33" name="Rounded Rectangle 32"/>
          <p:cNvSpPr/>
          <p:nvPr/>
        </p:nvSpPr>
        <p:spPr>
          <a:xfrm>
            <a:off x="1965636" y="3544187"/>
            <a:ext cx="1520455" cy="839972"/>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2">
                    <a:lumMod val="50000"/>
                  </a:schemeClr>
                </a:solidFill>
              </a:rPr>
              <a:t>User Wallet 2</a:t>
            </a:r>
          </a:p>
        </p:txBody>
      </p:sp>
      <p:sp>
        <p:nvSpPr>
          <p:cNvPr id="34" name="Rounded Rectangle 33"/>
          <p:cNvSpPr/>
          <p:nvPr/>
        </p:nvSpPr>
        <p:spPr>
          <a:xfrm>
            <a:off x="1955005" y="2257638"/>
            <a:ext cx="1520455" cy="839972"/>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2">
                    <a:lumMod val="50000"/>
                  </a:schemeClr>
                </a:solidFill>
              </a:rPr>
              <a:t>User Wallet 1</a:t>
            </a:r>
          </a:p>
        </p:txBody>
      </p:sp>
      <p:sp>
        <p:nvSpPr>
          <p:cNvPr id="35" name="Rectangle 34"/>
          <p:cNvSpPr/>
          <p:nvPr/>
        </p:nvSpPr>
        <p:spPr>
          <a:xfrm>
            <a:off x="7407050" y="2239159"/>
            <a:ext cx="1558381" cy="8974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Locked</a:t>
            </a:r>
          </a:p>
          <a:p>
            <a:pPr algn="ctr"/>
            <a:r>
              <a:rPr lang="en-US" dirty="0"/>
              <a:t>Balance</a:t>
            </a:r>
          </a:p>
        </p:txBody>
      </p:sp>
      <p:sp>
        <p:nvSpPr>
          <p:cNvPr id="36" name="Rectangle 35"/>
          <p:cNvSpPr/>
          <p:nvPr/>
        </p:nvSpPr>
        <p:spPr>
          <a:xfrm>
            <a:off x="7428316" y="4798162"/>
            <a:ext cx="1558381" cy="848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a:t>
            </a:r>
          </a:p>
          <a:p>
            <a:pPr algn="ctr"/>
            <a:r>
              <a:rPr lang="en-US" dirty="0"/>
              <a:t>Balance</a:t>
            </a:r>
          </a:p>
        </p:txBody>
      </p:sp>
      <p:cxnSp>
        <p:nvCxnSpPr>
          <p:cNvPr id="37" name="Straight Arrow Connector 36"/>
          <p:cNvCxnSpPr/>
          <p:nvPr/>
        </p:nvCxnSpPr>
        <p:spPr>
          <a:xfrm>
            <a:off x="8224116" y="3133933"/>
            <a:ext cx="0" cy="166422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998517" y="3530935"/>
            <a:ext cx="1496125" cy="584775"/>
          </a:xfrm>
          <a:prstGeom prst="rect">
            <a:avLst/>
          </a:prstGeom>
          <a:noFill/>
        </p:spPr>
        <p:txBody>
          <a:bodyPr wrap="square" rtlCol="0">
            <a:spAutoFit/>
          </a:bodyPr>
          <a:lstStyle/>
          <a:p>
            <a:r>
              <a:rPr lang="en-US" sz="1600" i="1" dirty="0"/>
              <a:t>when donation </a:t>
            </a:r>
          </a:p>
          <a:p>
            <a:pPr algn="ctr"/>
            <a:r>
              <a:rPr lang="en-US" sz="1600" i="1" dirty="0"/>
              <a:t>is success</a:t>
            </a:r>
          </a:p>
        </p:txBody>
      </p:sp>
      <p:sp>
        <p:nvSpPr>
          <p:cNvPr id="41" name="Right Arrow 40"/>
          <p:cNvSpPr/>
          <p:nvPr/>
        </p:nvSpPr>
        <p:spPr>
          <a:xfrm>
            <a:off x="4166830" y="2981739"/>
            <a:ext cx="2626492" cy="500200"/>
          </a:xfrm>
          <a:prstGeom prst="rightArrow">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b="1" dirty="0">
                <a:solidFill>
                  <a:srgbClr val="FFC000"/>
                </a:solidFill>
              </a:rPr>
              <a:t>Donation</a:t>
            </a:r>
          </a:p>
        </p:txBody>
      </p:sp>
      <p:cxnSp>
        <p:nvCxnSpPr>
          <p:cNvPr id="42" name="Straight Arrow Connector 41"/>
          <p:cNvCxnSpPr/>
          <p:nvPr/>
        </p:nvCxnSpPr>
        <p:spPr>
          <a:xfrm flipH="1">
            <a:off x="4166832" y="4348257"/>
            <a:ext cx="2626490"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819632" y="4351181"/>
            <a:ext cx="1484702" cy="584775"/>
          </a:xfrm>
          <a:prstGeom prst="rect">
            <a:avLst/>
          </a:prstGeom>
          <a:noFill/>
        </p:spPr>
        <p:txBody>
          <a:bodyPr wrap="none" rtlCol="0">
            <a:spAutoFit/>
          </a:bodyPr>
          <a:lstStyle/>
          <a:p>
            <a:r>
              <a:rPr lang="en-US" sz="1600" i="1" dirty="0">
                <a:solidFill>
                  <a:srgbClr val="FF0000"/>
                </a:solidFill>
              </a:rPr>
              <a:t>when donation </a:t>
            </a:r>
          </a:p>
          <a:p>
            <a:pPr algn="ctr"/>
            <a:r>
              <a:rPr lang="en-US" sz="1600" i="1" dirty="0">
                <a:solidFill>
                  <a:srgbClr val="FF0000"/>
                </a:solidFill>
              </a:rPr>
              <a:t>is failed</a:t>
            </a:r>
          </a:p>
        </p:txBody>
      </p:sp>
      <p:cxnSp>
        <p:nvCxnSpPr>
          <p:cNvPr id="45" name="Straight Arrow Connector 44"/>
          <p:cNvCxnSpPr/>
          <p:nvPr/>
        </p:nvCxnSpPr>
        <p:spPr>
          <a:xfrm>
            <a:off x="9464440" y="3858774"/>
            <a:ext cx="20516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457459" y="3097610"/>
            <a:ext cx="2018924" cy="738664"/>
          </a:xfrm>
          <a:prstGeom prst="rect">
            <a:avLst/>
          </a:prstGeom>
          <a:noFill/>
        </p:spPr>
        <p:txBody>
          <a:bodyPr wrap="square" rtlCol="0">
            <a:spAutoFit/>
          </a:bodyPr>
          <a:lstStyle/>
          <a:p>
            <a:pPr algn="ctr"/>
            <a:r>
              <a:rPr lang="en-US" sz="1400" i="1" dirty="0"/>
              <a:t>Withdraw by </a:t>
            </a:r>
          </a:p>
          <a:p>
            <a:pPr algn="ctr"/>
            <a:r>
              <a:rPr lang="en-US" sz="1400" i="1" dirty="0"/>
              <a:t>project owner</a:t>
            </a:r>
          </a:p>
          <a:p>
            <a:pPr algn="ctr"/>
            <a:r>
              <a:rPr lang="en-US" sz="1400" i="1" dirty="0"/>
              <a:t>for donation business</a:t>
            </a:r>
          </a:p>
        </p:txBody>
      </p:sp>
    </p:spTree>
    <p:extLst>
      <p:ext uri="{BB962C8B-B14F-4D97-AF65-F5344CB8AC3E}">
        <p14:creationId xmlns:p14="http://schemas.microsoft.com/office/powerpoint/2010/main" val="1640702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p:cNvSpPr/>
          <p:nvPr/>
        </p:nvSpPr>
        <p:spPr>
          <a:xfrm>
            <a:off x="2297354" y="1236934"/>
            <a:ext cx="1830224" cy="1773909"/>
          </a:xfrm>
          <a:prstGeom prst="ellipse">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Greenbay</a:t>
            </a:r>
            <a:endParaRPr lang="en-US" sz="1400" dirty="0"/>
          </a:p>
          <a:p>
            <a:pPr algn="ctr"/>
            <a:r>
              <a:rPr lang="en-US" sz="1400" dirty="0"/>
              <a:t>Mobile/Web</a:t>
            </a:r>
          </a:p>
        </p:txBody>
      </p:sp>
      <p:sp>
        <p:nvSpPr>
          <p:cNvPr id="67" name="Oval 66"/>
          <p:cNvSpPr/>
          <p:nvPr/>
        </p:nvSpPr>
        <p:spPr>
          <a:xfrm>
            <a:off x="5606286" y="1236934"/>
            <a:ext cx="1830224" cy="1773909"/>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E-Wallet</a:t>
            </a:r>
          </a:p>
          <a:p>
            <a:pPr algn="ctr"/>
            <a:r>
              <a:rPr lang="en-US" sz="1400" dirty="0"/>
              <a:t>System</a:t>
            </a:r>
          </a:p>
        </p:txBody>
      </p:sp>
      <p:sp>
        <p:nvSpPr>
          <p:cNvPr id="68" name="Folded Corner 67"/>
          <p:cNvSpPr/>
          <p:nvPr/>
        </p:nvSpPr>
        <p:spPr>
          <a:xfrm>
            <a:off x="2542460" y="3317432"/>
            <a:ext cx="1402085"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Donation Project</a:t>
            </a:r>
          </a:p>
          <a:p>
            <a:r>
              <a:rPr lang="en-US" sz="1200" dirty="0"/>
              <a:t>-    Wallet Address</a:t>
            </a:r>
          </a:p>
          <a:p>
            <a:pPr marL="171450" indent="-171450">
              <a:buFontTx/>
              <a:buChar char="-"/>
            </a:pPr>
            <a:r>
              <a:rPr lang="en-US" sz="1200" dirty="0"/>
              <a:t>Currency</a:t>
            </a:r>
          </a:p>
          <a:p>
            <a:pPr marL="171450" indent="-171450">
              <a:buFontTx/>
              <a:buChar char="-"/>
            </a:pPr>
            <a:r>
              <a:rPr lang="en-US" sz="1200" dirty="0"/>
              <a:t>Target Amount</a:t>
            </a:r>
          </a:p>
          <a:p>
            <a:pPr marL="171450" indent="-171450">
              <a:buFontTx/>
              <a:buChar char="-"/>
            </a:pPr>
            <a:r>
              <a:rPr lang="en-US" sz="1200" dirty="0"/>
              <a:t>Deadline</a:t>
            </a:r>
          </a:p>
          <a:p>
            <a:pPr marL="171450" indent="-171450">
              <a:buFontTx/>
              <a:buChar char="-"/>
            </a:pPr>
            <a:r>
              <a:rPr lang="en-US" sz="1200" dirty="0"/>
              <a:t>Balance</a:t>
            </a:r>
          </a:p>
          <a:p>
            <a:pPr marL="171450" indent="-171450">
              <a:buFontTx/>
              <a:buChar char="-"/>
            </a:pPr>
            <a:r>
              <a:rPr lang="en-US" sz="1200" dirty="0"/>
              <a:t>Status</a:t>
            </a:r>
          </a:p>
        </p:txBody>
      </p:sp>
      <p:sp>
        <p:nvSpPr>
          <p:cNvPr id="69" name="Oval 68"/>
          <p:cNvSpPr/>
          <p:nvPr/>
        </p:nvSpPr>
        <p:spPr>
          <a:xfrm>
            <a:off x="9160115" y="1236934"/>
            <a:ext cx="1830224" cy="1773909"/>
          </a:xfrm>
          <a:prstGeom prst="ellipse">
            <a:avLst/>
          </a:prstGeom>
          <a:ln w="19050"/>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dirty="0" err="1"/>
              <a:t>Bluebarricade</a:t>
            </a:r>
            <a:endParaRPr lang="en-US" sz="1400" dirty="0"/>
          </a:p>
          <a:p>
            <a:pPr algn="ctr"/>
            <a:r>
              <a:rPr lang="en-US" sz="1400" dirty="0" err="1"/>
              <a:t>Blockchain</a:t>
            </a:r>
            <a:endParaRPr lang="en-US" sz="1400" dirty="0"/>
          </a:p>
        </p:txBody>
      </p:sp>
      <p:sp>
        <p:nvSpPr>
          <p:cNvPr id="70" name="TextBox 69"/>
          <p:cNvSpPr txBox="1"/>
          <p:nvPr/>
        </p:nvSpPr>
        <p:spPr>
          <a:xfrm>
            <a:off x="269617" y="186447"/>
            <a:ext cx="2082814" cy="369332"/>
          </a:xfrm>
          <a:prstGeom prst="rect">
            <a:avLst/>
          </a:prstGeom>
          <a:noFill/>
        </p:spPr>
        <p:txBody>
          <a:bodyPr wrap="none" rtlCol="0">
            <a:spAutoFit/>
          </a:bodyPr>
          <a:lstStyle/>
          <a:p>
            <a:r>
              <a:rPr lang="en-US" dirty="0"/>
              <a:t>Donation Logic Flow</a:t>
            </a:r>
          </a:p>
        </p:txBody>
      </p:sp>
      <p:cxnSp>
        <p:nvCxnSpPr>
          <p:cNvPr id="71" name="Straight Arrow Connector 70"/>
          <p:cNvCxnSpPr/>
          <p:nvPr/>
        </p:nvCxnSpPr>
        <p:spPr>
          <a:xfrm>
            <a:off x="727371" y="1798779"/>
            <a:ext cx="1550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27371" y="1521780"/>
            <a:ext cx="1223797" cy="276999"/>
          </a:xfrm>
          <a:prstGeom prst="rect">
            <a:avLst/>
          </a:prstGeom>
          <a:noFill/>
        </p:spPr>
        <p:txBody>
          <a:bodyPr wrap="none" rtlCol="0">
            <a:spAutoFit/>
          </a:bodyPr>
          <a:lstStyle/>
          <a:p>
            <a:r>
              <a:rPr lang="en-US" sz="1200" dirty="0"/>
              <a:t>1. Create project</a:t>
            </a:r>
          </a:p>
        </p:txBody>
      </p:sp>
      <p:cxnSp>
        <p:nvCxnSpPr>
          <p:cNvPr id="73" name="Straight Arrow Connector 72"/>
          <p:cNvCxnSpPr/>
          <p:nvPr/>
        </p:nvCxnSpPr>
        <p:spPr>
          <a:xfrm>
            <a:off x="4132382" y="1616962"/>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4132381" y="1339963"/>
            <a:ext cx="1630838" cy="276999"/>
          </a:xfrm>
          <a:prstGeom prst="rect">
            <a:avLst/>
          </a:prstGeom>
          <a:noFill/>
        </p:spPr>
        <p:txBody>
          <a:bodyPr wrap="square" rtlCol="0">
            <a:spAutoFit/>
          </a:bodyPr>
          <a:lstStyle/>
          <a:p>
            <a:r>
              <a:rPr lang="en-US" sz="1200" dirty="0"/>
              <a:t>2. Create project wallet</a:t>
            </a:r>
          </a:p>
        </p:txBody>
      </p:sp>
      <p:cxnSp>
        <p:nvCxnSpPr>
          <p:cNvPr id="75" name="Straight Arrow Connector 74"/>
          <p:cNvCxnSpPr/>
          <p:nvPr/>
        </p:nvCxnSpPr>
        <p:spPr>
          <a:xfrm>
            <a:off x="7436510" y="1733189"/>
            <a:ext cx="17236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351171" y="1416529"/>
            <a:ext cx="2138999" cy="276999"/>
          </a:xfrm>
          <a:prstGeom prst="rect">
            <a:avLst/>
          </a:prstGeom>
          <a:noFill/>
        </p:spPr>
        <p:txBody>
          <a:bodyPr wrap="square" rtlCol="0">
            <a:spAutoFit/>
          </a:bodyPr>
          <a:lstStyle/>
          <a:p>
            <a:r>
              <a:rPr lang="en-US" sz="1200" dirty="0"/>
              <a:t>3. Create </a:t>
            </a:r>
            <a:r>
              <a:rPr lang="en-US" sz="1200" dirty="0" err="1"/>
              <a:t>blockchain</a:t>
            </a:r>
            <a:r>
              <a:rPr lang="en-US" sz="1200" dirty="0"/>
              <a:t> address</a:t>
            </a:r>
          </a:p>
        </p:txBody>
      </p:sp>
      <p:cxnSp>
        <p:nvCxnSpPr>
          <p:cNvPr id="77" name="Straight Arrow Connector 76"/>
          <p:cNvCxnSpPr/>
          <p:nvPr/>
        </p:nvCxnSpPr>
        <p:spPr>
          <a:xfrm>
            <a:off x="727371" y="2144011"/>
            <a:ext cx="1550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27371" y="1867012"/>
            <a:ext cx="1190454" cy="276999"/>
          </a:xfrm>
          <a:prstGeom prst="rect">
            <a:avLst/>
          </a:prstGeom>
          <a:noFill/>
        </p:spPr>
        <p:txBody>
          <a:bodyPr wrap="none" rtlCol="0">
            <a:spAutoFit/>
          </a:bodyPr>
          <a:lstStyle/>
          <a:p>
            <a:r>
              <a:rPr lang="en-US" sz="1200" dirty="0"/>
              <a:t>4. Find a project</a:t>
            </a:r>
          </a:p>
        </p:txBody>
      </p:sp>
      <p:cxnSp>
        <p:nvCxnSpPr>
          <p:cNvPr id="79" name="Straight Arrow Connector 78"/>
          <p:cNvCxnSpPr/>
          <p:nvPr/>
        </p:nvCxnSpPr>
        <p:spPr>
          <a:xfrm>
            <a:off x="727371" y="2498574"/>
            <a:ext cx="155014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727371" y="2221575"/>
            <a:ext cx="842025" cy="276999"/>
          </a:xfrm>
          <a:prstGeom prst="rect">
            <a:avLst/>
          </a:prstGeom>
          <a:noFill/>
        </p:spPr>
        <p:txBody>
          <a:bodyPr wrap="none" rtlCol="0">
            <a:spAutoFit/>
          </a:bodyPr>
          <a:lstStyle/>
          <a:p>
            <a:r>
              <a:rPr lang="en-US" sz="1200" dirty="0"/>
              <a:t>5. Donate!</a:t>
            </a:r>
          </a:p>
        </p:txBody>
      </p:sp>
      <p:cxnSp>
        <p:nvCxnSpPr>
          <p:cNvPr id="81" name="Straight Arrow Connector 80"/>
          <p:cNvCxnSpPr/>
          <p:nvPr/>
        </p:nvCxnSpPr>
        <p:spPr>
          <a:xfrm>
            <a:off x="4190630" y="1962194"/>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121045" y="1674404"/>
            <a:ext cx="1573015" cy="276999"/>
          </a:xfrm>
          <a:prstGeom prst="rect">
            <a:avLst/>
          </a:prstGeom>
          <a:noFill/>
        </p:spPr>
        <p:txBody>
          <a:bodyPr wrap="square" rtlCol="0">
            <a:spAutoFit/>
          </a:bodyPr>
          <a:lstStyle/>
          <a:p>
            <a:r>
              <a:rPr lang="en-US" sz="1200" dirty="0"/>
              <a:t>6. Lock Balance(User)</a:t>
            </a:r>
          </a:p>
        </p:txBody>
      </p:sp>
      <p:cxnSp>
        <p:nvCxnSpPr>
          <p:cNvPr id="83" name="Straight Arrow Connector 82"/>
          <p:cNvCxnSpPr/>
          <p:nvPr/>
        </p:nvCxnSpPr>
        <p:spPr>
          <a:xfrm>
            <a:off x="7436510" y="2078421"/>
            <a:ext cx="165244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7531729" y="1798779"/>
            <a:ext cx="1439201" cy="276999"/>
          </a:xfrm>
          <a:prstGeom prst="rect">
            <a:avLst/>
          </a:prstGeom>
          <a:noFill/>
        </p:spPr>
        <p:txBody>
          <a:bodyPr wrap="square" rtlCol="0">
            <a:spAutoFit/>
          </a:bodyPr>
          <a:lstStyle/>
          <a:p>
            <a:r>
              <a:rPr lang="en-US" sz="1200" dirty="0"/>
              <a:t>8. Save Send </a:t>
            </a:r>
            <a:r>
              <a:rPr lang="en-US" sz="1200" dirty="0" err="1"/>
              <a:t>Tx</a:t>
            </a:r>
            <a:endParaRPr lang="en-US" sz="1200" dirty="0"/>
          </a:p>
        </p:txBody>
      </p:sp>
      <p:cxnSp>
        <p:nvCxnSpPr>
          <p:cNvPr id="85" name="Straight Arrow Connector 84"/>
          <p:cNvCxnSpPr/>
          <p:nvPr/>
        </p:nvCxnSpPr>
        <p:spPr>
          <a:xfrm>
            <a:off x="4190630" y="2288766"/>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32381" y="2000383"/>
            <a:ext cx="1698968" cy="276999"/>
          </a:xfrm>
          <a:prstGeom prst="rect">
            <a:avLst/>
          </a:prstGeom>
          <a:noFill/>
        </p:spPr>
        <p:txBody>
          <a:bodyPr wrap="square" rtlCol="0">
            <a:spAutoFit/>
          </a:bodyPr>
          <a:lstStyle/>
          <a:p>
            <a:r>
              <a:rPr lang="en-US" sz="1200" dirty="0"/>
              <a:t>7. Lock Balance(Project)</a:t>
            </a:r>
          </a:p>
        </p:txBody>
      </p:sp>
      <p:cxnSp>
        <p:nvCxnSpPr>
          <p:cNvPr id="87" name="Straight Arrow Connector 86"/>
          <p:cNvCxnSpPr/>
          <p:nvPr/>
        </p:nvCxnSpPr>
        <p:spPr>
          <a:xfrm>
            <a:off x="7436510" y="2423653"/>
            <a:ext cx="165244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31729" y="2144011"/>
            <a:ext cx="1439201" cy="276999"/>
          </a:xfrm>
          <a:prstGeom prst="rect">
            <a:avLst/>
          </a:prstGeom>
          <a:noFill/>
        </p:spPr>
        <p:txBody>
          <a:bodyPr wrap="square" rtlCol="0">
            <a:spAutoFit/>
          </a:bodyPr>
          <a:lstStyle/>
          <a:p>
            <a:r>
              <a:rPr lang="en-US" sz="1200" dirty="0"/>
              <a:t>10. Save Commit </a:t>
            </a:r>
            <a:r>
              <a:rPr lang="en-US" sz="1200" dirty="0" err="1"/>
              <a:t>Tx</a:t>
            </a:r>
            <a:endParaRPr lang="en-US" sz="1200" dirty="0"/>
          </a:p>
        </p:txBody>
      </p:sp>
      <p:cxnSp>
        <p:nvCxnSpPr>
          <p:cNvPr id="89" name="Straight Arrow Connector 88"/>
          <p:cNvCxnSpPr/>
          <p:nvPr/>
        </p:nvCxnSpPr>
        <p:spPr>
          <a:xfrm>
            <a:off x="4190630" y="2587346"/>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050001" y="2298963"/>
            <a:ext cx="1698968" cy="276999"/>
          </a:xfrm>
          <a:prstGeom prst="rect">
            <a:avLst/>
          </a:prstGeom>
          <a:noFill/>
        </p:spPr>
        <p:txBody>
          <a:bodyPr wrap="square" rtlCol="0">
            <a:spAutoFit/>
          </a:bodyPr>
          <a:lstStyle/>
          <a:p>
            <a:r>
              <a:rPr lang="en-US" sz="1200" dirty="0"/>
              <a:t>9. Commit project Lock</a:t>
            </a:r>
          </a:p>
        </p:txBody>
      </p:sp>
      <p:cxnSp>
        <p:nvCxnSpPr>
          <p:cNvPr id="91" name="Straight Arrow Connector 90"/>
          <p:cNvCxnSpPr/>
          <p:nvPr/>
        </p:nvCxnSpPr>
        <p:spPr>
          <a:xfrm>
            <a:off x="7456344" y="2770026"/>
            <a:ext cx="170377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7398095" y="2481643"/>
            <a:ext cx="1690857" cy="276999"/>
          </a:xfrm>
          <a:prstGeom prst="rect">
            <a:avLst/>
          </a:prstGeom>
          <a:noFill/>
        </p:spPr>
        <p:txBody>
          <a:bodyPr wrap="square" rtlCol="0">
            <a:spAutoFit/>
          </a:bodyPr>
          <a:lstStyle/>
          <a:p>
            <a:r>
              <a:rPr lang="en-US" sz="1200" dirty="0"/>
              <a:t>12.    Save Rollback </a:t>
            </a:r>
            <a:r>
              <a:rPr lang="en-US" sz="1200" dirty="0" err="1"/>
              <a:t>Tx</a:t>
            </a:r>
            <a:endParaRPr lang="en-US" sz="1200" dirty="0"/>
          </a:p>
        </p:txBody>
      </p:sp>
      <p:sp>
        <p:nvSpPr>
          <p:cNvPr id="93" name="Folded Corner 92"/>
          <p:cNvSpPr/>
          <p:nvPr/>
        </p:nvSpPr>
        <p:spPr>
          <a:xfrm>
            <a:off x="6826081" y="3312282"/>
            <a:ext cx="1516276" cy="990906"/>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Project Wallet</a:t>
            </a:r>
          </a:p>
          <a:p>
            <a:r>
              <a:rPr lang="en-US" sz="1200" dirty="0"/>
              <a:t>- Address</a:t>
            </a:r>
          </a:p>
          <a:p>
            <a:r>
              <a:rPr lang="en-US" sz="1200" b="1" dirty="0"/>
              <a:t>- BC Address</a:t>
            </a:r>
          </a:p>
          <a:p>
            <a:r>
              <a:rPr lang="en-US" sz="1200" dirty="0"/>
              <a:t>- Balance</a:t>
            </a:r>
          </a:p>
          <a:p>
            <a:r>
              <a:rPr lang="en-US" sz="1200" dirty="0"/>
              <a:t>- </a:t>
            </a:r>
            <a:r>
              <a:rPr lang="en-US" sz="1200" dirty="0">
                <a:solidFill>
                  <a:srgbClr val="FF0000"/>
                </a:solidFill>
              </a:rPr>
              <a:t>Lock Balance</a:t>
            </a:r>
            <a:endParaRPr lang="en-US" sz="1200" b="1" dirty="0">
              <a:solidFill>
                <a:srgbClr val="FF0000"/>
              </a:solidFill>
            </a:endParaRPr>
          </a:p>
        </p:txBody>
      </p:sp>
      <p:sp>
        <p:nvSpPr>
          <p:cNvPr id="94" name="Folded Corner 93"/>
          <p:cNvSpPr/>
          <p:nvPr/>
        </p:nvSpPr>
        <p:spPr>
          <a:xfrm>
            <a:off x="9317089" y="3402766"/>
            <a:ext cx="1516276"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Address</a:t>
            </a:r>
          </a:p>
          <a:p>
            <a:r>
              <a:rPr lang="en-US" sz="1200" dirty="0"/>
              <a:t>- Address ID</a:t>
            </a:r>
          </a:p>
          <a:p>
            <a:r>
              <a:rPr lang="en-US" sz="1200" dirty="0"/>
              <a:t>- Currency</a:t>
            </a:r>
          </a:p>
          <a:p>
            <a:r>
              <a:rPr lang="en-US" sz="1200" dirty="0"/>
              <a:t>- Balance</a:t>
            </a:r>
          </a:p>
          <a:p>
            <a:r>
              <a:rPr lang="en-US" sz="1200" dirty="0"/>
              <a:t>Transactions</a:t>
            </a:r>
          </a:p>
          <a:p>
            <a:r>
              <a:rPr lang="en-US" sz="1200" dirty="0"/>
              <a:t>- </a:t>
            </a:r>
            <a:r>
              <a:rPr lang="en-US" sz="1200" dirty="0" err="1"/>
              <a:t>Tx</a:t>
            </a:r>
            <a:r>
              <a:rPr lang="en-US" sz="1200" dirty="0"/>
              <a:t> ID</a:t>
            </a:r>
          </a:p>
          <a:p>
            <a:r>
              <a:rPr lang="en-US" sz="1200" dirty="0"/>
              <a:t>- </a:t>
            </a:r>
            <a:r>
              <a:rPr lang="en-US" sz="1200" dirty="0" err="1"/>
              <a:t>Tx</a:t>
            </a:r>
            <a:r>
              <a:rPr lang="en-US" sz="1200" dirty="0"/>
              <a:t> Detail</a:t>
            </a:r>
          </a:p>
        </p:txBody>
      </p:sp>
      <p:sp>
        <p:nvSpPr>
          <p:cNvPr id="95" name="Freeform 94"/>
          <p:cNvSpPr/>
          <p:nvPr/>
        </p:nvSpPr>
        <p:spPr>
          <a:xfrm>
            <a:off x="7892364" y="3538077"/>
            <a:ext cx="1355208" cy="366707"/>
          </a:xfrm>
          <a:custGeom>
            <a:avLst/>
            <a:gdLst>
              <a:gd name="connsiteX0" fmla="*/ 0 w 2425959"/>
              <a:gd name="connsiteY0" fmla="*/ 363894 h 366707"/>
              <a:gd name="connsiteX1" fmla="*/ 858416 w 2425959"/>
              <a:gd name="connsiteY1" fmla="*/ 326572 h 366707"/>
              <a:gd name="connsiteX2" fmla="*/ 1754155 w 2425959"/>
              <a:gd name="connsiteY2" fmla="*/ 83976 h 366707"/>
              <a:gd name="connsiteX3" fmla="*/ 2425959 w 2425959"/>
              <a:gd name="connsiteY3" fmla="*/ 0 h 366707"/>
            </a:gdLst>
            <a:ahLst/>
            <a:cxnLst>
              <a:cxn ang="0">
                <a:pos x="connsiteX0" y="connsiteY0"/>
              </a:cxn>
              <a:cxn ang="0">
                <a:pos x="connsiteX1" y="connsiteY1"/>
              </a:cxn>
              <a:cxn ang="0">
                <a:pos x="connsiteX2" y="connsiteY2"/>
              </a:cxn>
              <a:cxn ang="0">
                <a:pos x="connsiteX3" y="connsiteY3"/>
              </a:cxn>
            </a:cxnLst>
            <a:rect l="l" t="t" r="r" b="b"/>
            <a:pathLst>
              <a:path w="2425959" h="366707">
                <a:moveTo>
                  <a:pt x="0" y="363894"/>
                </a:moveTo>
                <a:cubicBezTo>
                  <a:pt x="283028" y="368559"/>
                  <a:pt x="566057" y="373225"/>
                  <a:pt x="858416" y="326572"/>
                </a:cubicBezTo>
                <a:cubicBezTo>
                  <a:pt x="1150775" y="279919"/>
                  <a:pt x="1492898" y="138405"/>
                  <a:pt x="1754155" y="83976"/>
                </a:cubicBezTo>
                <a:cubicBezTo>
                  <a:pt x="2015412" y="29547"/>
                  <a:pt x="2220685" y="14773"/>
                  <a:pt x="2425959" y="0"/>
                </a:cubicBezTo>
              </a:path>
            </a:pathLst>
          </a:cu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olded Corner 95"/>
          <p:cNvSpPr/>
          <p:nvPr/>
        </p:nvSpPr>
        <p:spPr>
          <a:xfrm>
            <a:off x="5299722" y="3312280"/>
            <a:ext cx="1252750"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User Wallet</a:t>
            </a:r>
          </a:p>
          <a:p>
            <a:r>
              <a:rPr lang="en-US" sz="1200" dirty="0"/>
              <a:t>- Address</a:t>
            </a:r>
          </a:p>
          <a:p>
            <a:r>
              <a:rPr lang="en-US" sz="1200" b="1" dirty="0"/>
              <a:t>- BC Address</a:t>
            </a:r>
          </a:p>
          <a:p>
            <a:r>
              <a:rPr lang="en-US" sz="1200" dirty="0"/>
              <a:t>- Currency</a:t>
            </a:r>
          </a:p>
          <a:p>
            <a:r>
              <a:rPr lang="en-US" sz="1200" dirty="0"/>
              <a:t>- Lock Balance</a:t>
            </a:r>
          </a:p>
          <a:p>
            <a:r>
              <a:rPr lang="en-US" sz="1200" dirty="0"/>
              <a:t>Transactions</a:t>
            </a:r>
          </a:p>
          <a:p>
            <a:r>
              <a:rPr lang="en-US" sz="1200" dirty="0"/>
              <a:t>- </a:t>
            </a:r>
            <a:r>
              <a:rPr lang="en-US" sz="1200" dirty="0" err="1"/>
              <a:t>TxID</a:t>
            </a:r>
            <a:endParaRPr lang="en-US" sz="1200" dirty="0"/>
          </a:p>
          <a:p>
            <a:r>
              <a:rPr lang="en-US" sz="1200" b="1" dirty="0"/>
              <a:t>- BC TX</a:t>
            </a:r>
          </a:p>
        </p:txBody>
      </p:sp>
      <p:sp>
        <p:nvSpPr>
          <p:cNvPr id="97" name="Folded Corner 96"/>
          <p:cNvSpPr/>
          <p:nvPr/>
        </p:nvSpPr>
        <p:spPr>
          <a:xfrm>
            <a:off x="5373862" y="3559416"/>
            <a:ext cx="1252750"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User Wallet</a:t>
            </a:r>
          </a:p>
          <a:p>
            <a:r>
              <a:rPr lang="en-US" sz="1200" dirty="0"/>
              <a:t>- Address</a:t>
            </a:r>
          </a:p>
          <a:p>
            <a:r>
              <a:rPr lang="en-US" sz="1200" b="1" dirty="0"/>
              <a:t>- BC Address</a:t>
            </a:r>
          </a:p>
          <a:p>
            <a:r>
              <a:rPr lang="en-US" sz="1200" dirty="0"/>
              <a:t>- Currency</a:t>
            </a:r>
          </a:p>
          <a:p>
            <a:r>
              <a:rPr lang="en-US" sz="1200" dirty="0"/>
              <a:t>- Lock Balance</a:t>
            </a:r>
          </a:p>
          <a:p>
            <a:r>
              <a:rPr lang="en-US" sz="1200" dirty="0"/>
              <a:t>Transactions</a:t>
            </a:r>
          </a:p>
          <a:p>
            <a:r>
              <a:rPr lang="en-US" sz="1200" dirty="0"/>
              <a:t>- </a:t>
            </a:r>
            <a:r>
              <a:rPr lang="en-US" sz="1200" dirty="0" err="1"/>
              <a:t>TxID</a:t>
            </a:r>
            <a:endParaRPr lang="en-US" sz="1200" dirty="0"/>
          </a:p>
          <a:p>
            <a:r>
              <a:rPr lang="en-US" sz="1200" b="1" dirty="0"/>
              <a:t>- BC TX</a:t>
            </a:r>
          </a:p>
        </p:txBody>
      </p:sp>
      <p:sp>
        <p:nvSpPr>
          <p:cNvPr id="98" name="Folded Corner 97"/>
          <p:cNvSpPr/>
          <p:nvPr/>
        </p:nvSpPr>
        <p:spPr>
          <a:xfrm>
            <a:off x="5468562" y="3796843"/>
            <a:ext cx="1252750" cy="1525571"/>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User Wallet</a:t>
            </a:r>
          </a:p>
          <a:p>
            <a:r>
              <a:rPr lang="en-US" sz="1200" dirty="0"/>
              <a:t>-    Address</a:t>
            </a:r>
          </a:p>
          <a:p>
            <a:pPr marL="171450" indent="-171450">
              <a:buFontTx/>
              <a:buChar char="-"/>
            </a:pPr>
            <a:r>
              <a:rPr lang="en-US" sz="1200" b="1" dirty="0"/>
              <a:t>BC Address</a:t>
            </a:r>
          </a:p>
          <a:p>
            <a:pPr marL="171450" indent="-171450">
              <a:buFontTx/>
              <a:buChar char="-"/>
            </a:pPr>
            <a:r>
              <a:rPr lang="en-US" sz="1200" dirty="0"/>
              <a:t>Balance</a:t>
            </a:r>
          </a:p>
          <a:p>
            <a:r>
              <a:rPr lang="en-US" sz="1200" dirty="0"/>
              <a:t>-    </a:t>
            </a:r>
            <a:r>
              <a:rPr lang="en-US" sz="1200" dirty="0">
                <a:solidFill>
                  <a:srgbClr val="FF0000"/>
                </a:solidFill>
              </a:rPr>
              <a:t>Lock Balance</a:t>
            </a:r>
          </a:p>
          <a:p>
            <a:endParaRPr lang="en-US" sz="1200" dirty="0"/>
          </a:p>
          <a:p>
            <a:endParaRPr lang="en-US" sz="1200" dirty="0"/>
          </a:p>
        </p:txBody>
      </p:sp>
      <p:sp>
        <p:nvSpPr>
          <p:cNvPr id="99" name="Folded Corner 98"/>
          <p:cNvSpPr/>
          <p:nvPr/>
        </p:nvSpPr>
        <p:spPr>
          <a:xfrm>
            <a:off x="6826081" y="4559629"/>
            <a:ext cx="1516276" cy="725820"/>
          </a:xfrm>
          <a:prstGeom prst="foldedCorner">
            <a:avLst/>
          </a:prstGeom>
        </p:spPr>
        <p:style>
          <a:lnRef idx="2">
            <a:schemeClr val="accent5"/>
          </a:lnRef>
          <a:fillRef idx="1">
            <a:schemeClr val="lt1"/>
          </a:fillRef>
          <a:effectRef idx="0">
            <a:schemeClr val="accent5"/>
          </a:effectRef>
          <a:fontRef idx="minor">
            <a:schemeClr val="dk1"/>
          </a:fontRef>
        </p:style>
        <p:txBody>
          <a:bodyPr rtlCol="0" anchor="t"/>
          <a:lstStyle/>
          <a:p>
            <a:r>
              <a:rPr lang="en-US" sz="1200" dirty="0"/>
              <a:t>Transactions</a:t>
            </a:r>
          </a:p>
          <a:p>
            <a:r>
              <a:rPr lang="en-US" sz="1200" dirty="0"/>
              <a:t>- </a:t>
            </a:r>
            <a:r>
              <a:rPr lang="en-US" sz="1200" dirty="0" err="1"/>
              <a:t>TxID</a:t>
            </a:r>
            <a:endParaRPr lang="en-US" sz="1200" dirty="0"/>
          </a:p>
          <a:p>
            <a:r>
              <a:rPr lang="en-US" sz="1200" b="1" dirty="0"/>
              <a:t>- BC TX</a:t>
            </a:r>
          </a:p>
        </p:txBody>
      </p:sp>
      <p:sp>
        <p:nvSpPr>
          <p:cNvPr id="100" name="Freeform 99"/>
          <p:cNvSpPr/>
          <p:nvPr/>
        </p:nvSpPr>
        <p:spPr>
          <a:xfrm>
            <a:off x="7695939" y="4303187"/>
            <a:ext cx="1644938" cy="534665"/>
          </a:xfrm>
          <a:custGeom>
            <a:avLst/>
            <a:gdLst>
              <a:gd name="connsiteX0" fmla="*/ 0 w 2808514"/>
              <a:gd name="connsiteY0" fmla="*/ 522515 h 523412"/>
              <a:gd name="connsiteX1" fmla="*/ 933061 w 2808514"/>
              <a:gd name="connsiteY1" fmla="*/ 466531 h 523412"/>
              <a:gd name="connsiteX2" fmla="*/ 2034074 w 2808514"/>
              <a:gd name="connsiteY2" fmla="*/ 158621 h 523412"/>
              <a:gd name="connsiteX3" fmla="*/ 2808514 w 2808514"/>
              <a:gd name="connsiteY3" fmla="*/ 0 h 523412"/>
            </a:gdLst>
            <a:ahLst/>
            <a:cxnLst>
              <a:cxn ang="0">
                <a:pos x="connsiteX0" y="connsiteY0"/>
              </a:cxn>
              <a:cxn ang="0">
                <a:pos x="connsiteX1" y="connsiteY1"/>
              </a:cxn>
              <a:cxn ang="0">
                <a:pos x="connsiteX2" y="connsiteY2"/>
              </a:cxn>
              <a:cxn ang="0">
                <a:pos x="connsiteX3" y="connsiteY3"/>
              </a:cxn>
            </a:cxnLst>
            <a:rect l="l" t="t" r="r" b="b"/>
            <a:pathLst>
              <a:path w="2808514" h="523412">
                <a:moveTo>
                  <a:pt x="0" y="522515"/>
                </a:moveTo>
                <a:cubicBezTo>
                  <a:pt x="297024" y="524847"/>
                  <a:pt x="594049" y="527180"/>
                  <a:pt x="933061" y="466531"/>
                </a:cubicBezTo>
                <a:cubicBezTo>
                  <a:pt x="1272073" y="405882"/>
                  <a:pt x="1721499" y="236376"/>
                  <a:pt x="2034074" y="158621"/>
                </a:cubicBezTo>
                <a:cubicBezTo>
                  <a:pt x="2346650" y="80866"/>
                  <a:pt x="2577582" y="40433"/>
                  <a:pt x="2808514" y="0"/>
                </a:cubicBezTo>
              </a:path>
            </a:pathLst>
          </a:custGeom>
          <a:no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p:cNvCxnSpPr/>
          <p:nvPr/>
        </p:nvCxnSpPr>
        <p:spPr>
          <a:xfrm>
            <a:off x="4210142" y="2894616"/>
            <a:ext cx="137868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050000" y="2601817"/>
            <a:ext cx="1870865" cy="276999"/>
          </a:xfrm>
          <a:prstGeom prst="rect">
            <a:avLst/>
          </a:prstGeom>
          <a:noFill/>
        </p:spPr>
        <p:txBody>
          <a:bodyPr wrap="square" rtlCol="0">
            <a:spAutoFit/>
          </a:bodyPr>
          <a:lstStyle/>
          <a:p>
            <a:r>
              <a:rPr lang="en-US" sz="1200" dirty="0"/>
              <a:t>11. Rollback project Lock</a:t>
            </a:r>
          </a:p>
        </p:txBody>
      </p:sp>
    </p:spTree>
    <p:extLst>
      <p:ext uri="{BB962C8B-B14F-4D97-AF65-F5344CB8AC3E}">
        <p14:creationId xmlns:p14="http://schemas.microsoft.com/office/powerpoint/2010/main" val="1254928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4839F4-E495-0541-B8FA-EAE516751C0D}"/>
              </a:ext>
            </a:extLst>
          </p:cNvPr>
          <p:cNvSpPr>
            <a:spLocks noGrp="1"/>
          </p:cNvSpPr>
          <p:nvPr>
            <p:ph type="title"/>
          </p:nvPr>
        </p:nvSpPr>
        <p:spPr/>
        <p:txBody>
          <a:bodyPr/>
          <a:lstStyle/>
          <a:p>
            <a:r>
              <a:rPr lang="en-US" dirty="0"/>
              <a:t>GSS Business model - draft</a:t>
            </a:r>
          </a:p>
        </p:txBody>
      </p:sp>
      <p:sp>
        <p:nvSpPr>
          <p:cNvPr id="3" name="Content Placeholder 2">
            <a:extLst>
              <a:ext uri="{FF2B5EF4-FFF2-40B4-BE49-F238E27FC236}">
                <a16:creationId xmlns:a16="http://schemas.microsoft.com/office/drawing/2014/main" xmlns="" id="{C30F503E-B075-4F4F-9563-FE939CE8B974}"/>
              </a:ext>
            </a:extLst>
          </p:cNvPr>
          <p:cNvSpPr>
            <a:spLocks noGrp="1"/>
          </p:cNvSpPr>
          <p:nvPr>
            <p:ph idx="1"/>
          </p:nvPr>
        </p:nvSpPr>
        <p:spPr>
          <a:xfrm>
            <a:off x="406401" y="1219203"/>
            <a:ext cx="11379200" cy="5257797"/>
          </a:xfrm>
        </p:spPr>
        <p:txBody>
          <a:bodyPr/>
          <a:lstStyle/>
          <a:p>
            <a:r>
              <a:rPr lang="en-US" sz="2000" dirty="0"/>
              <a:t>Blockchain is a new middleware (“similar to a database”) to store &amp; replicate transactions</a:t>
            </a:r>
          </a:p>
          <a:p>
            <a:r>
              <a:rPr lang="en-US" sz="2000" dirty="0"/>
              <a:t>Sell as a service</a:t>
            </a:r>
          </a:p>
          <a:p>
            <a:r>
              <a:rPr lang="en-US" sz="2000" dirty="0"/>
              <a:t>Interface with the service through an API (transactions) &amp; web portal (admin)</a:t>
            </a:r>
          </a:p>
          <a:p>
            <a:r>
              <a:rPr lang="en-US" sz="2000" dirty="0"/>
              <a:t>Charged on a per-transaction model</a:t>
            </a:r>
          </a:p>
          <a:p>
            <a:pPr lvl="1"/>
            <a:r>
              <a:rPr lang="en-US" sz="1800" dirty="0"/>
              <a:t>Possibly a monthly fixed cost, plus staircase/packaging of x number of transactions per day/month</a:t>
            </a:r>
          </a:p>
          <a:p>
            <a:pPr lvl="1"/>
            <a:r>
              <a:rPr lang="en-US" sz="1800" dirty="0"/>
              <a:t>Number of business networks, nodes, channels etc.</a:t>
            </a:r>
          </a:p>
          <a:p>
            <a:r>
              <a:rPr lang="en-US" sz="2000" dirty="0"/>
              <a:t>NOT as traditional CPU/memory/disk</a:t>
            </a:r>
          </a:p>
          <a:p>
            <a:r>
              <a:rPr lang="en-US" sz="2000" dirty="0"/>
              <a:t>Add integration services and other Blockchain-specific consulting services to increase margins and move up the value chain</a:t>
            </a:r>
          </a:p>
        </p:txBody>
      </p:sp>
    </p:spTree>
    <p:extLst>
      <p:ext uri="{BB962C8B-B14F-4D97-AF65-F5344CB8AC3E}">
        <p14:creationId xmlns:p14="http://schemas.microsoft.com/office/powerpoint/2010/main" val="416313758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it for HCL GSS?</a:t>
            </a:r>
            <a:endParaRPr lang="en-IN" dirty="0"/>
          </a:p>
        </p:txBody>
      </p:sp>
      <p:sp>
        <p:nvSpPr>
          <p:cNvPr id="3" name="Content Placeholder 2"/>
          <p:cNvSpPr>
            <a:spLocks noGrp="1"/>
          </p:cNvSpPr>
          <p:nvPr>
            <p:ph idx="1"/>
          </p:nvPr>
        </p:nvSpPr>
        <p:spPr>
          <a:xfrm>
            <a:off x="406401" y="990600"/>
            <a:ext cx="11379200" cy="5257797"/>
          </a:xfrm>
        </p:spPr>
        <p:txBody>
          <a:bodyPr/>
          <a:lstStyle/>
          <a:p>
            <a:r>
              <a:rPr lang="en-US" sz="2000" dirty="0"/>
              <a:t>Increase business</a:t>
            </a:r>
          </a:p>
          <a:p>
            <a:pPr lvl="1"/>
            <a:r>
              <a:rPr lang="en-US" sz="1800" dirty="0"/>
              <a:t>Z and hybrid cloud workload (the Z is a great Blockchain runtime)</a:t>
            </a:r>
          </a:p>
          <a:p>
            <a:pPr lvl="1"/>
            <a:r>
              <a:rPr lang="en-US" sz="1800" dirty="0"/>
              <a:t>Integration</a:t>
            </a:r>
          </a:p>
          <a:p>
            <a:pPr lvl="1"/>
            <a:r>
              <a:rPr lang="en-US" sz="1800" dirty="0"/>
              <a:t>Blockchain consulting (architecture, smart contracts development, business process integration consulting)</a:t>
            </a:r>
          </a:p>
          <a:p>
            <a:pPr lvl="1"/>
            <a:r>
              <a:rPr lang="en-US" sz="1800" dirty="0"/>
              <a:t>Apps, Digital and Analytics consulting</a:t>
            </a:r>
          </a:p>
          <a:p>
            <a:pPr lvl="1"/>
            <a:r>
              <a:rPr lang="en-US" sz="1800" dirty="0"/>
              <a:t>Attract completely new clients</a:t>
            </a:r>
          </a:p>
          <a:p>
            <a:r>
              <a:rPr lang="en-US" sz="2000" dirty="0"/>
              <a:t>Drive HCL corporate </a:t>
            </a:r>
            <a:r>
              <a:rPr lang="en-US" sz="2000" b="1" dirty="0"/>
              <a:t>Mode 2</a:t>
            </a:r>
            <a:r>
              <a:rPr lang="en-US" sz="2000" dirty="0"/>
              <a:t> themes</a:t>
            </a:r>
          </a:p>
          <a:p>
            <a:pPr lvl="1"/>
            <a:r>
              <a:rPr lang="en-US" sz="1800" dirty="0"/>
              <a:t>Digital transformation</a:t>
            </a:r>
          </a:p>
          <a:p>
            <a:pPr lvl="1"/>
            <a:r>
              <a:rPr lang="en-US" sz="1800"/>
              <a:t>Digital native-ness</a:t>
            </a:r>
            <a:endParaRPr lang="en-US" sz="1800" dirty="0"/>
          </a:p>
          <a:p>
            <a:pPr lvl="1"/>
            <a:r>
              <a:rPr lang="en-US" sz="1800" dirty="0"/>
              <a:t>Ecosystems</a:t>
            </a:r>
          </a:p>
          <a:p>
            <a:pPr lvl="1"/>
            <a:r>
              <a:rPr lang="en-US" sz="1800" dirty="0"/>
              <a:t>Customer experience</a:t>
            </a:r>
          </a:p>
          <a:p>
            <a:r>
              <a:rPr lang="en-US" sz="2000" dirty="0"/>
              <a:t>Proactiveness – get ahead of the competition on the market with a viable &amp; feasible solution</a:t>
            </a:r>
          </a:p>
        </p:txBody>
      </p:sp>
    </p:spTree>
    <p:extLst>
      <p:ext uri="{BB962C8B-B14F-4D97-AF65-F5344CB8AC3E}">
        <p14:creationId xmlns:p14="http://schemas.microsoft.com/office/powerpoint/2010/main" val="267340162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E667F8-065C-6C46-A998-216AF5EB1107}"/>
              </a:ext>
            </a:extLst>
          </p:cNvPr>
          <p:cNvSpPr>
            <a:spLocks noGrp="1"/>
          </p:cNvSpPr>
          <p:nvPr>
            <p:ph type="title"/>
          </p:nvPr>
        </p:nvSpPr>
        <p:spPr/>
        <p:txBody>
          <a:bodyPr/>
          <a:lstStyle/>
          <a:p>
            <a:r>
              <a:rPr lang="en-US" dirty="0"/>
              <a:t>Status as of today – Volvo </a:t>
            </a:r>
            <a:r>
              <a:rPr lang="en-US" dirty="0" err="1"/>
              <a:t>CoE</a:t>
            </a:r>
            <a:r>
              <a:rPr lang="en-US" dirty="0"/>
              <a:t> case</a:t>
            </a:r>
          </a:p>
        </p:txBody>
      </p:sp>
      <p:sp>
        <p:nvSpPr>
          <p:cNvPr id="3" name="Content Placeholder 2">
            <a:extLst>
              <a:ext uri="{FF2B5EF4-FFF2-40B4-BE49-F238E27FC236}">
                <a16:creationId xmlns:a16="http://schemas.microsoft.com/office/drawing/2014/main" xmlns="" id="{ECB7C270-BD7C-FA45-B544-3C2D41DBA9F1}"/>
              </a:ext>
            </a:extLst>
          </p:cNvPr>
          <p:cNvSpPr>
            <a:spLocks noGrp="1"/>
          </p:cNvSpPr>
          <p:nvPr>
            <p:ph idx="1"/>
          </p:nvPr>
        </p:nvSpPr>
        <p:spPr/>
        <p:txBody>
          <a:bodyPr/>
          <a:lstStyle/>
          <a:p>
            <a:r>
              <a:rPr lang="en-US" sz="1800" dirty="0"/>
              <a:t>Delivered proposal to Volvo </a:t>
            </a:r>
            <a:r>
              <a:rPr lang="en-US" sz="1800" dirty="0" err="1"/>
              <a:t>CoE</a:t>
            </a:r>
            <a:r>
              <a:rPr lang="en-US" sz="1800" dirty="0"/>
              <a:t>, received feedback, revised proposal and effort estimate, resent to Volvo.</a:t>
            </a:r>
          </a:p>
          <a:p>
            <a:r>
              <a:rPr lang="en-US" sz="1800" dirty="0"/>
              <a:t>Got accept from Volvo week 26. Work to start as we speak.</a:t>
            </a:r>
            <a:br>
              <a:rPr lang="en-US" sz="1800" dirty="0"/>
            </a:br>
            <a:r>
              <a:rPr lang="en-US" sz="1800" dirty="0"/>
              <a:t/>
            </a:r>
            <a:br>
              <a:rPr lang="en-US" sz="1800" dirty="0"/>
            </a:br>
            <a:r>
              <a:rPr lang="en-US" sz="1800" dirty="0"/>
              <a:t/>
            </a:r>
            <a:br>
              <a:rPr lang="en-US" sz="1800" dirty="0"/>
            </a:br>
            <a:endParaRPr lang="en-US" sz="1800" dirty="0"/>
          </a:p>
          <a:p>
            <a:r>
              <a:rPr lang="en-US" sz="1800" dirty="0"/>
              <a:t>Volvo </a:t>
            </a:r>
            <a:r>
              <a:rPr lang="en-US" sz="1800" dirty="0" err="1"/>
              <a:t>CoE</a:t>
            </a:r>
            <a:r>
              <a:rPr lang="en-US" sz="1800" dirty="0"/>
              <a:t> are (actively) pushing for Blockchain towards Volvo business – workshops, meetings etc.</a:t>
            </a:r>
          </a:p>
        </p:txBody>
      </p:sp>
      <p:sp>
        <p:nvSpPr>
          <p:cNvPr id="4" name="Oval 3">
            <a:extLst>
              <a:ext uri="{FF2B5EF4-FFF2-40B4-BE49-F238E27FC236}">
                <a16:creationId xmlns:a16="http://schemas.microsoft.com/office/drawing/2014/main" xmlns="" id="{44A193D7-6FB2-304F-9996-610B19D038A6}"/>
              </a:ext>
            </a:extLst>
          </p:cNvPr>
          <p:cNvSpPr/>
          <p:nvPr/>
        </p:nvSpPr>
        <p:spPr>
          <a:xfrm>
            <a:off x="11201400" y="79822"/>
            <a:ext cx="657921" cy="65792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3083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DFC6793-4AC7-D849-B57C-4AE4F200EC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57249"/>
            <a:ext cx="12192000" cy="6524625"/>
          </a:xfrm>
          <a:prstGeom prst="rect">
            <a:avLst/>
          </a:prstGeom>
        </p:spPr>
      </p:pic>
      <p:sp>
        <p:nvSpPr>
          <p:cNvPr id="7" name="Title 1">
            <a:extLst>
              <a:ext uri="{FF2B5EF4-FFF2-40B4-BE49-F238E27FC236}">
                <a16:creationId xmlns:a16="http://schemas.microsoft.com/office/drawing/2014/main" xmlns="" id="{A7892201-AD49-4F4F-9E81-78D87F923617}"/>
              </a:ext>
            </a:extLst>
          </p:cNvPr>
          <p:cNvSpPr>
            <a:spLocks noGrp="1"/>
          </p:cNvSpPr>
          <p:nvPr>
            <p:ph type="title"/>
          </p:nvPr>
        </p:nvSpPr>
        <p:spPr>
          <a:xfrm>
            <a:off x="4619625" y="-296863"/>
            <a:ext cx="10515600" cy="1325563"/>
          </a:xfrm>
        </p:spPr>
        <p:txBody>
          <a:bodyPr>
            <a:normAutofit/>
          </a:bodyPr>
          <a:lstStyle/>
          <a:p>
            <a:r>
              <a:rPr lang="en-US" sz="1800" dirty="0"/>
              <a:t>Blockchain in General </a:t>
            </a:r>
          </a:p>
        </p:txBody>
      </p:sp>
    </p:spTree>
    <p:extLst>
      <p:ext uri="{BB962C8B-B14F-4D97-AF65-F5344CB8AC3E}">
        <p14:creationId xmlns:p14="http://schemas.microsoft.com/office/powerpoint/2010/main" val="48398809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E667F8-065C-6C46-A998-216AF5EB1107}"/>
              </a:ext>
            </a:extLst>
          </p:cNvPr>
          <p:cNvSpPr>
            <a:spLocks noGrp="1"/>
          </p:cNvSpPr>
          <p:nvPr>
            <p:ph type="title"/>
          </p:nvPr>
        </p:nvSpPr>
        <p:spPr/>
        <p:txBody>
          <a:bodyPr/>
          <a:lstStyle/>
          <a:p>
            <a:r>
              <a:rPr lang="en-US" dirty="0" err="1"/>
              <a:t>Greenbay</a:t>
            </a:r>
            <a:r>
              <a:rPr lang="en-US" dirty="0"/>
              <a:t> P&amp;DT (Financial sector) – New client (NN)</a:t>
            </a:r>
          </a:p>
        </p:txBody>
      </p:sp>
      <p:graphicFrame>
        <p:nvGraphicFramePr>
          <p:cNvPr id="6" name="Table 5">
            <a:extLst>
              <a:ext uri="{FF2B5EF4-FFF2-40B4-BE49-F238E27FC236}">
                <a16:creationId xmlns:a16="http://schemas.microsoft.com/office/drawing/2014/main" xmlns="" id="{B5203A7D-8E6B-FB4C-95C5-0D63EA069866}"/>
              </a:ext>
            </a:extLst>
          </p:cNvPr>
          <p:cNvGraphicFramePr>
            <a:graphicFrameLocks noGrp="1"/>
          </p:cNvGraphicFramePr>
          <p:nvPr/>
        </p:nvGraphicFramePr>
        <p:xfrm>
          <a:off x="406400" y="990600"/>
          <a:ext cx="11568754" cy="5621647"/>
        </p:xfrm>
        <a:graphic>
          <a:graphicData uri="http://schemas.openxmlformats.org/drawingml/2006/table">
            <a:tbl>
              <a:tblPr firstRow="1" bandRow="1">
                <a:tableStyleId>{2D5ABB26-0587-4C30-8999-92F81FD0307C}</a:tableStyleId>
              </a:tblPr>
              <a:tblGrid>
                <a:gridCol w="2163497">
                  <a:extLst>
                    <a:ext uri="{9D8B030D-6E8A-4147-A177-3AD203B41FA5}">
                      <a16:colId xmlns:a16="http://schemas.microsoft.com/office/drawing/2014/main" xmlns="" val="2082473443"/>
                    </a:ext>
                  </a:extLst>
                </a:gridCol>
                <a:gridCol w="9405257">
                  <a:extLst>
                    <a:ext uri="{9D8B030D-6E8A-4147-A177-3AD203B41FA5}">
                      <a16:colId xmlns:a16="http://schemas.microsoft.com/office/drawing/2014/main" xmlns="" val="1609566877"/>
                    </a:ext>
                  </a:extLst>
                </a:gridCol>
              </a:tblGrid>
              <a:tr h="383533">
                <a:tc>
                  <a:txBody>
                    <a:bodyPr/>
                    <a:lstStyle/>
                    <a:p>
                      <a:r>
                        <a:rPr lang="en-US" sz="1200" b="1" dirty="0"/>
                        <a:t>Customer Name</a:t>
                      </a:r>
                    </a:p>
                  </a:txBody>
                  <a:tcPr/>
                </a:tc>
                <a:tc>
                  <a:txBody>
                    <a:bodyPr/>
                    <a:lstStyle/>
                    <a:p>
                      <a:r>
                        <a:rPr lang="en-AU" sz="1200" dirty="0" err="1">
                          <a:solidFill>
                            <a:srgbClr val="000000"/>
                          </a:solidFill>
                          <a:latin typeface="Arial" panose="020B0604020202020204" pitchFamily="34" charset="0"/>
                          <a:ea typeface="Times New Roman" panose="02020603050405020304" pitchFamily="18" charset="0"/>
                          <a:cs typeface="Calibri" panose="020F0502020204030204" pitchFamily="34" charset="0"/>
                        </a:rPr>
                        <a:t>Greenbay</a:t>
                      </a:r>
                      <a:r>
                        <a:rPr lang="en-AU" sz="1200" dirty="0">
                          <a:solidFill>
                            <a:srgbClr val="000000"/>
                          </a:solidFill>
                          <a:latin typeface="Arial" panose="020B0604020202020204" pitchFamily="34" charset="0"/>
                          <a:ea typeface="Times New Roman" panose="02020603050405020304" pitchFamily="18" charset="0"/>
                          <a:cs typeface="Calibri" panose="020F0502020204030204" pitchFamily="34" charset="0"/>
                        </a:rPr>
                        <a:t> P&amp;DT UK LTD </a:t>
                      </a:r>
                      <a:endParaRPr lang="en-US" sz="1200" dirty="0"/>
                    </a:p>
                  </a:txBody>
                  <a:tcPr/>
                </a:tc>
                <a:extLst>
                  <a:ext uri="{0D108BD9-81ED-4DB2-BD59-A6C34878D82A}">
                    <a16:rowId xmlns:a16="http://schemas.microsoft.com/office/drawing/2014/main" xmlns="" val="2757983758"/>
                  </a:ext>
                </a:extLst>
              </a:tr>
              <a:tr h="383533">
                <a:tc>
                  <a:txBody>
                    <a:bodyPr/>
                    <a:lstStyle/>
                    <a:p>
                      <a:r>
                        <a:rPr lang="en-US" sz="1200" b="1" dirty="0"/>
                        <a:t>Industry</a:t>
                      </a:r>
                    </a:p>
                  </a:txBody>
                  <a:tcPr/>
                </a:tc>
                <a:tc>
                  <a:txBody>
                    <a:bodyPr/>
                    <a:lstStyle/>
                    <a:p>
                      <a:r>
                        <a:rPr lang="en-AU" sz="1200" dirty="0">
                          <a:solidFill>
                            <a:srgbClr val="000000"/>
                          </a:solidFill>
                          <a:latin typeface="Arial" panose="020B0604020202020204" pitchFamily="34" charset="0"/>
                          <a:ea typeface="Times New Roman" panose="02020603050405020304" pitchFamily="18" charset="0"/>
                          <a:cs typeface="Calibri" panose="020F0502020204030204" pitchFamily="34" charset="0"/>
                        </a:rPr>
                        <a:t>Financial money Transfers and Donations </a:t>
                      </a:r>
                      <a:endParaRPr lang="en-US" sz="1200" dirty="0"/>
                    </a:p>
                  </a:txBody>
                  <a:tcPr/>
                </a:tc>
                <a:extLst>
                  <a:ext uri="{0D108BD9-81ED-4DB2-BD59-A6C34878D82A}">
                    <a16:rowId xmlns:a16="http://schemas.microsoft.com/office/drawing/2014/main" xmlns="" val="675582745"/>
                  </a:ext>
                </a:extLst>
              </a:tr>
              <a:tr h="383533">
                <a:tc>
                  <a:txBody>
                    <a:bodyPr/>
                    <a:lstStyle/>
                    <a:p>
                      <a:r>
                        <a:rPr lang="en-US" sz="1200" b="1" dirty="0"/>
                        <a:t>Contact person</a:t>
                      </a:r>
                    </a:p>
                  </a:txBody>
                  <a:tcPr/>
                </a:tc>
                <a:tc>
                  <a:txBody>
                    <a:bodyPr/>
                    <a:lstStyle/>
                    <a:p>
                      <a:r>
                        <a:rPr lang="en-US" sz="1200" dirty="0"/>
                        <a:t>James Savage, CEO</a:t>
                      </a:r>
                    </a:p>
                  </a:txBody>
                  <a:tcPr/>
                </a:tc>
                <a:extLst>
                  <a:ext uri="{0D108BD9-81ED-4DB2-BD59-A6C34878D82A}">
                    <a16:rowId xmlns:a16="http://schemas.microsoft.com/office/drawing/2014/main" xmlns="" val="1312296773"/>
                  </a:ext>
                </a:extLst>
              </a:tr>
              <a:tr h="1040267">
                <a:tc>
                  <a:txBody>
                    <a:bodyPr/>
                    <a:lstStyle/>
                    <a:p>
                      <a:r>
                        <a:rPr lang="en-US" sz="1200" b="1" dirty="0"/>
                        <a:t>Background</a:t>
                      </a:r>
                    </a:p>
                  </a:txBody>
                  <a:tcPr/>
                </a:tc>
                <a:tc>
                  <a:txBody>
                    <a:bodyPr/>
                    <a:lstStyle/>
                    <a:p>
                      <a:pPr marL="0" marR="0" lvl="0" indent="0" algn="l" defTabSz="891540" rtl="0" eaLnBrk="1" fontAlgn="auto" latinLnBrk="0" hangingPunct="1">
                        <a:lnSpc>
                          <a:spcPct val="100000"/>
                        </a:lnSpc>
                        <a:spcBef>
                          <a:spcPts val="0"/>
                        </a:spcBef>
                        <a:spcAft>
                          <a:spcPts val="0"/>
                        </a:spcAft>
                        <a:buClrTx/>
                        <a:buSzTx/>
                        <a:buFontTx/>
                        <a:buNone/>
                        <a:tabLst/>
                        <a:defRPr/>
                      </a:pPr>
                      <a:r>
                        <a:rPr lang="en-AU" sz="1200" b="0" dirty="0" err="1">
                          <a:solidFill>
                            <a:srgbClr val="000000"/>
                          </a:solidFill>
                          <a:latin typeface="Arial" panose="020B0604020202020204" pitchFamily="34" charset="0"/>
                          <a:ea typeface="Times New Roman" panose="02020603050405020304" pitchFamily="18" charset="0"/>
                          <a:cs typeface="Calibri" panose="020F0502020204030204" pitchFamily="34" charset="0"/>
                        </a:rPr>
                        <a:t>Greenbay</a:t>
                      </a:r>
                      <a:r>
                        <a:rPr lang="en-AU" sz="1200" b="0" dirty="0">
                          <a:solidFill>
                            <a:srgbClr val="000000"/>
                          </a:solidFill>
                          <a:latin typeface="Arial" panose="020B0604020202020204" pitchFamily="34" charset="0"/>
                          <a:ea typeface="Times New Roman" panose="02020603050405020304" pitchFamily="18" charset="0"/>
                          <a:cs typeface="Calibri" panose="020F0502020204030204" pitchFamily="34" charset="0"/>
                        </a:rPr>
                        <a:t> is a digital cross border money </a:t>
                      </a:r>
                      <a:r>
                        <a:rPr lang="en-AU" sz="1200" b="0" dirty="0" err="1">
                          <a:solidFill>
                            <a:srgbClr val="000000"/>
                          </a:solidFill>
                          <a:latin typeface="Arial" panose="020B0604020202020204" pitchFamily="34" charset="0"/>
                          <a:ea typeface="Times New Roman" panose="02020603050405020304" pitchFamily="18" charset="0"/>
                          <a:cs typeface="Calibri" panose="020F0502020204030204" pitchFamily="34" charset="0"/>
                        </a:rPr>
                        <a:t>wiretransfer</a:t>
                      </a:r>
                      <a:r>
                        <a:rPr lang="en-AU" sz="1200" b="0" dirty="0">
                          <a:solidFill>
                            <a:srgbClr val="000000"/>
                          </a:solidFill>
                          <a:latin typeface="Arial" panose="020B0604020202020204" pitchFamily="34" charset="0"/>
                          <a:ea typeface="Times New Roman" panose="02020603050405020304" pitchFamily="18" charset="0"/>
                          <a:cs typeface="Calibri" panose="020F0502020204030204" pitchFamily="34" charset="0"/>
                        </a:rPr>
                        <a:t> </a:t>
                      </a:r>
                      <a:r>
                        <a:rPr lang="en-AU" sz="1200" b="0" dirty="0">
                          <a:solidFill>
                            <a:srgbClr val="000000"/>
                          </a:solidFill>
                          <a:latin typeface="Arial" panose="020B0604020202020204" pitchFamily="34" charset="0"/>
                        </a:rPr>
                        <a:t>company </a:t>
                      </a:r>
                      <a:r>
                        <a:rPr lang="en-AU" sz="1200" dirty="0">
                          <a:solidFill>
                            <a:srgbClr val="000000"/>
                          </a:solidFill>
                          <a:latin typeface="Arial" panose="020B0604020202020204" pitchFamily="34" charset="0"/>
                        </a:rPr>
                        <a:t>(similar to Western Union and MoneyGram). It will relay on a EU financial institution E-money mobile licence. On</a:t>
                      </a:r>
                      <a:r>
                        <a:rPr lang="en-US" sz="1200" dirty="0">
                          <a:solidFill>
                            <a:srgbClr val="000000"/>
                          </a:solidFill>
                          <a:latin typeface="Arial" panose="020B0604020202020204" pitchFamily="34" charset="0"/>
                        </a:rPr>
                        <a:t> 23rd January 2017 the EU Commission issued the “Commission Initiative Roadmap” for 2018 regarding the intensified battle against the financing of terrorism, also known as the ‘Payments Restriction Initiative’. To comply with this initiative </a:t>
                      </a:r>
                      <a:r>
                        <a:rPr lang="en-US" sz="1200" dirty="0" err="1">
                          <a:solidFill>
                            <a:srgbClr val="000000"/>
                          </a:solidFill>
                          <a:latin typeface="Arial" panose="020B0604020202020204" pitchFamily="34" charset="0"/>
                        </a:rPr>
                        <a:t>Greenbay</a:t>
                      </a:r>
                      <a:r>
                        <a:rPr lang="en-US" sz="1200" dirty="0">
                          <a:solidFill>
                            <a:srgbClr val="000000"/>
                          </a:solidFill>
                          <a:latin typeface="Arial" panose="020B0604020202020204" pitchFamily="34" charset="0"/>
                        </a:rPr>
                        <a:t> needs to develop a solution to solve cross-border transactions while at the same time prevent money laundry and terror financing via KCY/AML.</a:t>
                      </a:r>
                      <a:endParaRPr lang="en-US" sz="1200" dirty="0"/>
                    </a:p>
                  </a:txBody>
                  <a:tcPr/>
                </a:tc>
                <a:extLst>
                  <a:ext uri="{0D108BD9-81ED-4DB2-BD59-A6C34878D82A}">
                    <a16:rowId xmlns:a16="http://schemas.microsoft.com/office/drawing/2014/main" xmlns="" val="3395998473"/>
                  </a:ext>
                </a:extLst>
              </a:tr>
              <a:tr h="851128">
                <a:tc>
                  <a:txBody>
                    <a:bodyPr/>
                    <a:lstStyle/>
                    <a:p>
                      <a:r>
                        <a:rPr lang="en-US" sz="1200" b="1" dirty="0"/>
                        <a:t>Use case</a:t>
                      </a:r>
                    </a:p>
                  </a:txBody>
                  <a:tcPr/>
                </a:tc>
                <a:tc>
                  <a:txBody>
                    <a:bodyPr/>
                    <a:lstStyle/>
                    <a:p>
                      <a:r>
                        <a:rPr lang="en-AU" sz="1200" dirty="0" err="1">
                          <a:solidFill>
                            <a:srgbClr val="000000"/>
                          </a:solidFill>
                          <a:latin typeface="Arial" panose="020B0604020202020204" pitchFamily="34" charset="0"/>
                        </a:rPr>
                        <a:t>GreenBay</a:t>
                      </a:r>
                      <a:r>
                        <a:rPr lang="en-AU" sz="1200" dirty="0">
                          <a:solidFill>
                            <a:srgbClr val="000000"/>
                          </a:solidFill>
                          <a:latin typeface="Arial" panose="020B0604020202020204" pitchFamily="34" charset="0"/>
                        </a:rPr>
                        <a:t> will have a both have a </a:t>
                      </a:r>
                      <a:r>
                        <a:rPr lang="en-AU" sz="1200" dirty="0" err="1">
                          <a:solidFill>
                            <a:srgbClr val="000000"/>
                          </a:solidFill>
                          <a:latin typeface="Arial" panose="020B0604020202020204" pitchFamily="34" charset="0"/>
                        </a:rPr>
                        <a:t>Greenbay</a:t>
                      </a:r>
                      <a:r>
                        <a:rPr lang="en-AU" sz="1200" dirty="0">
                          <a:solidFill>
                            <a:srgbClr val="000000"/>
                          </a:solidFill>
                          <a:latin typeface="Arial" panose="020B0604020202020204" pitchFamily="34" charset="0"/>
                        </a:rPr>
                        <a:t> world wide global e-Wallet as well as customer branded e-Wallets for its partners, such as Telecom operators, provided as a service for their clients (similar to </a:t>
                      </a:r>
                      <a:r>
                        <a:rPr lang="en-AU" sz="1200" dirty="0" err="1">
                          <a:solidFill>
                            <a:srgbClr val="000000"/>
                          </a:solidFill>
                          <a:latin typeface="Arial" panose="020B0604020202020204" pitchFamily="34" charset="0"/>
                        </a:rPr>
                        <a:t>Hallon.se</a:t>
                      </a:r>
                      <a:r>
                        <a:rPr lang="en-AU" sz="1200" dirty="0">
                          <a:solidFill>
                            <a:srgbClr val="000000"/>
                          </a:solidFill>
                          <a:latin typeface="Arial" panose="020B0604020202020204" pitchFamily="34" charset="0"/>
                        </a:rPr>
                        <a:t> in Sweden). Due to new global directives (above) </a:t>
                      </a:r>
                      <a:r>
                        <a:rPr lang="en-AU" sz="1200" dirty="0" err="1">
                          <a:solidFill>
                            <a:srgbClr val="000000"/>
                          </a:solidFill>
                          <a:latin typeface="Arial" panose="020B0604020202020204" pitchFamily="34" charset="0"/>
                        </a:rPr>
                        <a:t>Greenbay</a:t>
                      </a:r>
                      <a:r>
                        <a:rPr lang="en-AU" sz="1200" dirty="0">
                          <a:solidFill>
                            <a:srgbClr val="000000"/>
                          </a:solidFill>
                          <a:latin typeface="Arial" panose="020B0604020202020204" pitchFamily="34" charset="0"/>
                        </a:rPr>
                        <a:t> looks at using Blockchain with their current e-Wallet solution to </a:t>
                      </a:r>
                      <a:r>
                        <a:rPr lang="en-AU" sz="1200" dirty="0" err="1">
                          <a:solidFill>
                            <a:srgbClr val="000000"/>
                          </a:solidFill>
                          <a:latin typeface="Arial" panose="020B0604020202020204" pitchFamily="34" charset="0"/>
                        </a:rPr>
                        <a:t>achive</a:t>
                      </a:r>
                      <a:r>
                        <a:rPr lang="en-AU" sz="1200" dirty="0">
                          <a:solidFill>
                            <a:srgbClr val="000000"/>
                          </a:solidFill>
                          <a:latin typeface="Arial" panose="020B0604020202020204" pitchFamily="34" charset="0"/>
                        </a:rPr>
                        <a:t> necessary transaction governance traceability.</a:t>
                      </a:r>
                      <a:endParaRPr lang="en-US" sz="1200" dirty="0"/>
                    </a:p>
                  </a:txBody>
                  <a:tcPr/>
                </a:tc>
                <a:extLst>
                  <a:ext uri="{0D108BD9-81ED-4DB2-BD59-A6C34878D82A}">
                    <a16:rowId xmlns:a16="http://schemas.microsoft.com/office/drawing/2014/main" xmlns="" val="701326386"/>
                  </a:ext>
                </a:extLst>
              </a:tr>
              <a:tr h="383533">
                <a:tc>
                  <a:txBody>
                    <a:bodyPr/>
                    <a:lstStyle/>
                    <a:p>
                      <a:r>
                        <a:rPr lang="en-US" sz="1200" b="1" dirty="0"/>
                        <a:t>Complexity</a:t>
                      </a:r>
                    </a:p>
                  </a:txBody>
                  <a:tcPr/>
                </a:tc>
                <a:tc>
                  <a:txBody>
                    <a:bodyPr/>
                    <a:lstStyle/>
                    <a:p>
                      <a:r>
                        <a:rPr lang="en-US" sz="1200" dirty="0"/>
                        <a:t>Relatively simple</a:t>
                      </a:r>
                    </a:p>
                  </a:txBody>
                  <a:tcPr/>
                </a:tc>
                <a:extLst>
                  <a:ext uri="{0D108BD9-81ED-4DB2-BD59-A6C34878D82A}">
                    <a16:rowId xmlns:a16="http://schemas.microsoft.com/office/drawing/2014/main" xmlns="" val="4098680213"/>
                  </a:ext>
                </a:extLst>
              </a:tr>
              <a:tr h="383533">
                <a:tc>
                  <a:txBody>
                    <a:bodyPr/>
                    <a:lstStyle/>
                    <a:p>
                      <a:r>
                        <a:rPr lang="en-US" sz="1200" b="1" dirty="0"/>
                        <a:t>Chances to win</a:t>
                      </a:r>
                    </a:p>
                  </a:txBody>
                  <a:tcPr/>
                </a:tc>
                <a:tc>
                  <a:txBody>
                    <a:bodyPr/>
                    <a:lstStyle/>
                    <a:p>
                      <a:r>
                        <a:rPr lang="en-US" sz="1200" dirty="0"/>
                        <a:t>High</a:t>
                      </a:r>
                    </a:p>
                  </a:txBody>
                  <a:tcPr/>
                </a:tc>
                <a:extLst>
                  <a:ext uri="{0D108BD9-81ED-4DB2-BD59-A6C34878D82A}">
                    <a16:rowId xmlns:a16="http://schemas.microsoft.com/office/drawing/2014/main" xmlns="" val="2783774273"/>
                  </a:ext>
                </a:extLst>
              </a:tr>
              <a:tr h="383533">
                <a:tc>
                  <a:txBody>
                    <a:bodyPr/>
                    <a:lstStyle/>
                    <a:p>
                      <a:r>
                        <a:rPr lang="en-US" sz="1200" b="1" dirty="0"/>
                        <a:t>Next steps</a:t>
                      </a:r>
                    </a:p>
                  </a:txBody>
                  <a:tcPr/>
                </a:tc>
                <a:tc>
                  <a:txBody>
                    <a:bodyPr/>
                    <a:lstStyle/>
                    <a:p>
                      <a:r>
                        <a:rPr lang="en-AU" sz="1200" dirty="0">
                          <a:solidFill>
                            <a:srgbClr val="000000"/>
                          </a:solidFill>
                          <a:latin typeface="Arial" panose="020B0604020202020204" pitchFamily="34" charset="0"/>
                          <a:ea typeface="Times New Roman" panose="02020603050405020304" pitchFamily="18" charset="0"/>
                          <a:cs typeface="Calibri" panose="020F0502020204030204" pitchFamily="34" charset="0"/>
                        </a:rPr>
                        <a:t>Define </a:t>
                      </a:r>
                      <a:r>
                        <a:rPr lang="en-AU" sz="1200" dirty="0" err="1">
                          <a:solidFill>
                            <a:srgbClr val="000000"/>
                          </a:solidFill>
                          <a:latin typeface="Arial" panose="020B0604020202020204" pitchFamily="34" charset="0"/>
                          <a:ea typeface="Times New Roman" panose="02020603050405020304" pitchFamily="18" charset="0"/>
                          <a:cs typeface="Calibri" panose="020F0502020204030204" pitchFamily="34" charset="0"/>
                        </a:rPr>
                        <a:t>PoC</a:t>
                      </a:r>
                      <a:r>
                        <a:rPr lang="en-AU" sz="1200" dirty="0">
                          <a:solidFill>
                            <a:srgbClr val="000000"/>
                          </a:solidFill>
                          <a:latin typeface="Arial" panose="020B0604020202020204" pitchFamily="34" charset="0"/>
                          <a:ea typeface="Times New Roman" panose="02020603050405020304" pitchFamily="18" charset="0"/>
                          <a:cs typeface="Calibri" panose="020F0502020204030204" pitchFamily="34" charset="0"/>
                        </a:rPr>
                        <a:t> scope and goal, send proposal, sign agreement with client.</a:t>
                      </a:r>
                    </a:p>
                  </a:txBody>
                  <a:tcPr/>
                </a:tc>
                <a:extLst>
                  <a:ext uri="{0D108BD9-81ED-4DB2-BD59-A6C34878D82A}">
                    <a16:rowId xmlns:a16="http://schemas.microsoft.com/office/drawing/2014/main" xmlns="" val="4188737057"/>
                  </a:ext>
                </a:extLst>
              </a:tr>
              <a:tr h="383533">
                <a:tc>
                  <a:txBody>
                    <a:bodyPr/>
                    <a:lstStyle/>
                    <a:p>
                      <a:r>
                        <a:rPr lang="en-US" sz="1200" b="1" dirty="0"/>
                        <a:t>Revenue at next step</a:t>
                      </a:r>
                    </a:p>
                  </a:txBody>
                  <a:tcPr/>
                </a:tc>
                <a:tc>
                  <a:txBody>
                    <a:bodyPr/>
                    <a:lstStyle/>
                    <a:p>
                      <a:r>
                        <a:rPr lang="en-AU" sz="1200" dirty="0">
                          <a:solidFill>
                            <a:srgbClr val="000000"/>
                          </a:solidFill>
                          <a:latin typeface="Arial" panose="020B0604020202020204" pitchFamily="34" charset="0"/>
                          <a:ea typeface="Times New Roman" panose="02020603050405020304" pitchFamily="18" charset="0"/>
                          <a:cs typeface="Calibri" panose="020F0502020204030204" pitchFamily="34" charset="0"/>
                        </a:rPr>
                        <a:t>30K€, start July 1</a:t>
                      </a:r>
                    </a:p>
                  </a:txBody>
                  <a:tcPr/>
                </a:tc>
                <a:extLst>
                  <a:ext uri="{0D108BD9-81ED-4DB2-BD59-A6C34878D82A}">
                    <a16:rowId xmlns:a16="http://schemas.microsoft.com/office/drawing/2014/main" xmlns="" val="1515235925"/>
                  </a:ext>
                </a:extLst>
              </a:tr>
              <a:tr h="383533">
                <a:tc>
                  <a:txBody>
                    <a:bodyPr/>
                    <a:lstStyle/>
                    <a:p>
                      <a:r>
                        <a:rPr lang="en-US" sz="1200" b="1" dirty="0"/>
                        <a:t>Total Contract Value</a:t>
                      </a:r>
                    </a:p>
                  </a:txBody>
                  <a:tcPr/>
                </a:tc>
                <a:tc>
                  <a:txBody>
                    <a:bodyPr/>
                    <a:lstStyle/>
                    <a:p>
                      <a:r>
                        <a:rPr lang="en-AU" sz="1200" dirty="0">
                          <a:solidFill>
                            <a:srgbClr val="000000"/>
                          </a:solidFill>
                          <a:latin typeface="Arial" panose="020B0604020202020204" pitchFamily="34" charset="0"/>
                          <a:ea typeface="Times New Roman" panose="02020603050405020304" pitchFamily="18" charset="0"/>
                          <a:cs typeface="Calibri" panose="020F0502020204030204" pitchFamily="34" charset="0"/>
                        </a:rPr>
                        <a:t>TBD</a:t>
                      </a:r>
                    </a:p>
                  </a:txBody>
                  <a:tcPr/>
                </a:tc>
                <a:extLst>
                  <a:ext uri="{0D108BD9-81ED-4DB2-BD59-A6C34878D82A}">
                    <a16:rowId xmlns:a16="http://schemas.microsoft.com/office/drawing/2014/main" xmlns="" val="216520323"/>
                  </a:ext>
                </a:extLst>
              </a:tr>
              <a:tr h="661988">
                <a:tc>
                  <a:txBody>
                    <a:bodyPr/>
                    <a:lstStyle/>
                    <a:p>
                      <a:r>
                        <a:rPr lang="en-US" sz="1200" b="1" dirty="0"/>
                        <a:t>Architecture/Components</a:t>
                      </a:r>
                    </a:p>
                  </a:txBody>
                  <a:tcPr/>
                </a:tc>
                <a:tc>
                  <a:txBody>
                    <a:bodyPr/>
                    <a:lstStyle/>
                    <a:p>
                      <a:pPr marL="0" marR="0" lvl="0" indent="0" algn="l" defTabSz="891540" rtl="0" eaLnBrk="1" fontAlgn="auto" latinLnBrk="0" hangingPunct="1">
                        <a:lnSpc>
                          <a:spcPct val="100000"/>
                        </a:lnSpc>
                        <a:spcBef>
                          <a:spcPts val="0"/>
                        </a:spcBef>
                        <a:spcAft>
                          <a:spcPts val="0"/>
                        </a:spcAft>
                        <a:buClrTx/>
                        <a:buSzTx/>
                        <a:buFontTx/>
                        <a:buNone/>
                        <a:tabLst/>
                        <a:defRPr/>
                      </a:pPr>
                      <a:r>
                        <a:rPr lang="en-AU" sz="1200" dirty="0">
                          <a:solidFill>
                            <a:srgbClr val="000000"/>
                          </a:solidFill>
                          <a:latin typeface="Arial" panose="020B0604020202020204" pitchFamily="34" charset="0"/>
                        </a:rPr>
                        <a:t>Customer NodeJS REST Call from IBM Private Cloud to a permissioned Blockchain. Update public Blockchain with ref and on-</a:t>
                      </a:r>
                      <a:r>
                        <a:rPr lang="en-AU" sz="1200" dirty="0" err="1">
                          <a:solidFill>
                            <a:srgbClr val="000000"/>
                          </a:solidFill>
                          <a:latin typeface="Arial" panose="020B0604020202020204" pitchFamily="34" charset="0"/>
                        </a:rPr>
                        <a:t>prem</a:t>
                      </a:r>
                      <a:r>
                        <a:rPr lang="en-AU" sz="1200" dirty="0">
                          <a:solidFill>
                            <a:srgbClr val="000000"/>
                          </a:solidFill>
                          <a:latin typeface="Arial" panose="020B0604020202020204" pitchFamily="34" charset="0"/>
                        </a:rPr>
                        <a:t> permissioned Hyperledger Blockchain store ledger transaction in a DB2 database in secured and restricted zones at HCL.</a:t>
                      </a:r>
                      <a:endParaRPr lang="en-AU" sz="1200" dirty="0">
                        <a:solidFill>
                          <a:srgbClr val="000000"/>
                        </a:solidFill>
                        <a:latin typeface="Arial" panose="020B0604020202020204" pitchFamily="34" charset="0"/>
                        <a:ea typeface="Times New Roman" panose="02020603050405020304" pitchFamily="18" charset="0"/>
                        <a:cs typeface="Calibri" panose="020F0502020204030204" pitchFamily="34" charset="0"/>
                      </a:endParaRPr>
                    </a:p>
                  </a:txBody>
                  <a:tcPr/>
                </a:tc>
                <a:extLst>
                  <a:ext uri="{0D108BD9-81ED-4DB2-BD59-A6C34878D82A}">
                    <a16:rowId xmlns:a16="http://schemas.microsoft.com/office/drawing/2014/main" xmlns="" val="3893531496"/>
                  </a:ext>
                </a:extLst>
              </a:tr>
            </a:tbl>
          </a:graphicData>
        </a:graphic>
      </p:graphicFrame>
      <p:sp>
        <p:nvSpPr>
          <p:cNvPr id="7" name="Oval 6">
            <a:extLst>
              <a:ext uri="{FF2B5EF4-FFF2-40B4-BE49-F238E27FC236}">
                <a16:creationId xmlns:a16="http://schemas.microsoft.com/office/drawing/2014/main" xmlns="" id="{42556BE0-7CB7-C240-BF83-0FC9D05D3672}"/>
              </a:ext>
            </a:extLst>
          </p:cNvPr>
          <p:cNvSpPr/>
          <p:nvPr/>
        </p:nvSpPr>
        <p:spPr>
          <a:xfrm>
            <a:off x="11130728" y="61564"/>
            <a:ext cx="657921" cy="657921"/>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33990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823818-E637-D94B-9A5D-331153353D69}"/>
              </a:ext>
            </a:extLst>
          </p:cNvPr>
          <p:cNvSpPr>
            <a:spLocks noGrp="1"/>
          </p:cNvSpPr>
          <p:nvPr>
            <p:ph type="title"/>
          </p:nvPr>
        </p:nvSpPr>
        <p:spPr/>
        <p:txBody>
          <a:bodyPr/>
          <a:lstStyle/>
          <a:p>
            <a:r>
              <a:rPr lang="en-US" dirty="0" err="1"/>
              <a:t>Greenbay</a:t>
            </a:r>
            <a:r>
              <a:rPr lang="en-US" dirty="0"/>
              <a:t> P&amp;DT Blockchain </a:t>
            </a:r>
            <a:r>
              <a:rPr lang="en-US" dirty="0" err="1"/>
              <a:t>PoC</a:t>
            </a:r>
            <a:r>
              <a:rPr lang="en-US" dirty="0"/>
              <a:t> overview</a:t>
            </a:r>
          </a:p>
        </p:txBody>
      </p:sp>
      <p:sp>
        <p:nvSpPr>
          <p:cNvPr id="41" name="Can 40">
            <a:extLst>
              <a:ext uri="{FF2B5EF4-FFF2-40B4-BE49-F238E27FC236}">
                <a16:creationId xmlns:a16="http://schemas.microsoft.com/office/drawing/2014/main" xmlns="" id="{C8778B3D-FE7E-2749-B469-26D24251C876}"/>
              </a:ext>
            </a:extLst>
          </p:cNvPr>
          <p:cNvSpPr/>
          <p:nvPr/>
        </p:nvSpPr>
        <p:spPr>
          <a:xfrm>
            <a:off x="6867766" y="5652385"/>
            <a:ext cx="676034" cy="652346"/>
          </a:xfrm>
          <a:prstGeom prst="can">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891540" fontAlgn="auto">
              <a:spcBef>
                <a:spcPts val="0"/>
              </a:spcBef>
              <a:spcAft>
                <a:spcPts val="0"/>
              </a:spcAft>
              <a:defRPr/>
            </a:pPr>
            <a:r>
              <a:rPr lang="en-US" sz="1755" kern="0" dirty="0">
                <a:solidFill>
                  <a:prstClr val="white"/>
                </a:solidFill>
                <a:latin typeface="Calibri" panose="020F0502020204030204"/>
              </a:rPr>
              <a:t>DB2</a:t>
            </a:r>
          </a:p>
        </p:txBody>
      </p:sp>
      <p:sp>
        <p:nvSpPr>
          <p:cNvPr id="42" name="Rectangle 41">
            <a:extLst>
              <a:ext uri="{FF2B5EF4-FFF2-40B4-BE49-F238E27FC236}">
                <a16:creationId xmlns:a16="http://schemas.microsoft.com/office/drawing/2014/main" xmlns="" id="{E79DA19D-2DF7-254E-A93F-06002F178F9A}"/>
              </a:ext>
            </a:extLst>
          </p:cNvPr>
          <p:cNvSpPr/>
          <p:nvPr/>
        </p:nvSpPr>
        <p:spPr>
          <a:xfrm>
            <a:off x="5053933" y="5396883"/>
            <a:ext cx="1402544" cy="11633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891540" fontAlgn="auto">
              <a:spcBef>
                <a:spcPts val="0"/>
              </a:spcBef>
              <a:spcAft>
                <a:spcPts val="0"/>
              </a:spcAft>
              <a:defRPr/>
            </a:pPr>
            <a:endParaRPr lang="en-US" sz="1755" kern="0">
              <a:solidFill>
                <a:prstClr val="white"/>
              </a:solidFill>
              <a:latin typeface="Calibri" panose="020F0502020204030204"/>
            </a:endParaRPr>
          </a:p>
        </p:txBody>
      </p:sp>
      <p:sp>
        <p:nvSpPr>
          <p:cNvPr id="43" name="Rectangle 42">
            <a:extLst>
              <a:ext uri="{FF2B5EF4-FFF2-40B4-BE49-F238E27FC236}">
                <a16:creationId xmlns:a16="http://schemas.microsoft.com/office/drawing/2014/main" xmlns="" id="{490B278A-79A9-924D-B719-FA61E1EFF5E0}"/>
              </a:ext>
            </a:extLst>
          </p:cNvPr>
          <p:cNvSpPr/>
          <p:nvPr/>
        </p:nvSpPr>
        <p:spPr>
          <a:xfrm>
            <a:off x="5053933" y="4001586"/>
            <a:ext cx="1402544" cy="116335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891540" fontAlgn="auto">
              <a:spcBef>
                <a:spcPts val="0"/>
              </a:spcBef>
              <a:spcAft>
                <a:spcPts val="0"/>
              </a:spcAft>
              <a:defRPr/>
            </a:pPr>
            <a:endParaRPr lang="en-US" sz="1755" kern="0">
              <a:solidFill>
                <a:prstClr val="white"/>
              </a:solidFill>
              <a:latin typeface="Calibri" panose="020F0502020204030204"/>
            </a:endParaRPr>
          </a:p>
        </p:txBody>
      </p:sp>
      <p:sp>
        <p:nvSpPr>
          <p:cNvPr id="44" name="Rounded Rectangle 43">
            <a:extLst>
              <a:ext uri="{FF2B5EF4-FFF2-40B4-BE49-F238E27FC236}">
                <a16:creationId xmlns:a16="http://schemas.microsoft.com/office/drawing/2014/main" xmlns="" id="{F6D07F04-93BA-3843-98D6-C0552493A3F1}"/>
              </a:ext>
            </a:extLst>
          </p:cNvPr>
          <p:cNvSpPr/>
          <p:nvPr/>
        </p:nvSpPr>
        <p:spPr>
          <a:xfrm>
            <a:off x="5157220" y="4122274"/>
            <a:ext cx="1195968" cy="874212"/>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algn="ctr" defTabSz="891540" fontAlgn="auto">
              <a:spcBef>
                <a:spcPts val="0"/>
              </a:spcBef>
              <a:spcAft>
                <a:spcPts val="0"/>
              </a:spcAft>
              <a:defRPr/>
            </a:pPr>
            <a:endParaRPr lang="en-US" sz="1755" kern="0">
              <a:solidFill>
                <a:prstClr val="white"/>
              </a:solidFill>
              <a:latin typeface="Calibri" panose="020F0502020204030204"/>
            </a:endParaRPr>
          </a:p>
        </p:txBody>
      </p:sp>
      <p:sp>
        <p:nvSpPr>
          <p:cNvPr id="45" name="TextBox 44">
            <a:extLst>
              <a:ext uri="{FF2B5EF4-FFF2-40B4-BE49-F238E27FC236}">
                <a16:creationId xmlns:a16="http://schemas.microsoft.com/office/drawing/2014/main" xmlns="" id="{476294E5-845E-6646-BC3D-E2B3A8FC5DA2}"/>
              </a:ext>
            </a:extLst>
          </p:cNvPr>
          <p:cNvSpPr txBox="1"/>
          <p:nvPr/>
        </p:nvSpPr>
        <p:spPr>
          <a:xfrm>
            <a:off x="5339496" y="4251498"/>
            <a:ext cx="831415" cy="630173"/>
          </a:xfrm>
          <a:prstGeom prst="rect">
            <a:avLst/>
          </a:prstGeom>
          <a:noFill/>
        </p:spPr>
        <p:txBody>
          <a:bodyPr wrap="none" rtlCol="0">
            <a:spAutoFit/>
          </a:bodyPr>
          <a:lstStyle/>
          <a:p>
            <a:pPr algn="ctr" defTabSz="891540" fontAlgn="auto">
              <a:spcBef>
                <a:spcPts val="0"/>
              </a:spcBef>
              <a:spcAft>
                <a:spcPts val="0"/>
              </a:spcAft>
            </a:pPr>
            <a:r>
              <a:rPr lang="en-US" sz="1170" dirty="0">
                <a:solidFill>
                  <a:prstClr val="black"/>
                </a:solidFill>
                <a:latin typeface="Calibri" panose="020F0502020204030204"/>
              </a:rPr>
              <a:t>Blockchain</a:t>
            </a:r>
          </a:p>
          <a:p>
            <a:pPr algn="ctr" defTabSz="891540" fontAlgn="auto">
              <a:spcBef>
                <a:spcPts val="0"/>
              </a:spcBef>
              <a:spcAft>
                <a:spcPts val="0"/>
              </a:spcAft>
            </a:pPr>
            <a:r>
              <a:rPr lang="en-US" sz="1170" dirty="0">
                <a:solidFill>
                  <a:prstClr val="black"/>
                </a:solidFill>
                <a:latin typeface="Calibri" panose="020F0502020204030204"/>
              </a:rPr>
              <a:t>on</a:t>
            </a:r>
          </a:p>
          <a:p>
            <a:pPr algn="ctr" defTabSz="891540" fontAlgn="auto">
              <a:spcBef>
                <a:spcPts val="0"/>
              </a:spcBef>
              <a:spcAft>
                <a:spcPts val="0"/>
              </a:spcAft>
            </a:pPr>
            <a:r>
              <a:rPr lang="en-US" sz="1170" b="1" dirty="0" err="1">
                <a:solidFill>
                  <a:prstClr val="black"/>
                </a:solidFill>
                <a:latin typeface="Calibri" panose="020F0502020204030204"/>
              </a:rPr>
              <a:t>LinuxONE</a:t>
            </a:r>
            <a:endParaRPr lang="en-US" sz="1170" b="1" dirty="0">
              <a:solidFill>
                <a:prstClr val="black"/>
              </a:solidFill>
              <a:latin typeface="Calibri" panose="020F0502020204030204"/>
            </a:endParaRPr>
          </a:p>
        </p:txBody>
      </p:sp>
      <p:sp>
        <p:nvSpPr>
          <p:cNvPr id="46" name="Rectangle 45">
            <a:extLst>
              <a:ext uri="{FF2B5EF4-FFF2-40B4-BE49-F238E27FC236}">
                <a16:creationId xmlns:a16="http://schemas.microsoft.com/office/drawing/2014/main" xmlns="" id="{522C0B7E-9A02-AF4F-8060-F0584C74BD25}"/>
              </a:ext>
            </a:extLst>
          </p:cNvPr>
          <p:cNvSpPr/>
          <p:nvPr/>
        </p:nvSpPr>
        <p:spPr>
          <a:xfrm>
            <a:off x="5198833" y="5857564"/>
            <a:ext cx="1112742" cy="241989"/>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algn="ctr" defTabSz="891540" fontAlgn="auto">
              <a:spcBef>
                <a:spcPts val="0"/>
              </a:spcBef>
              <a:spcAft>
                <a:spcPts val="0"/>
              </a:spcAft>
              <a:defRPr/>
            </a:pPr>
            <a:endParaRPr lang="en-US" sz="1755" kern="0">
              <a:solidFill>
                <a:prstClr val="white"/>
              </a:solidFill>
              <a:latin typeface="Calibri" panose="020F0502020204030204"/>
            </a:endParaRPr>
          </a:p>
        </p:txBody>
      </p:sp>
      <p:sp>
        <p:nvSpPr>
          <p:cNvPr id="47" name="TextBox 46">
            <a:extLst>
              <a:ext uri="{FF2B5EF4-FFF2-40B4-BE49-F238E27FC236}">
                <a16:creationId xmlns:a16="http://schemas.microsoft.com/office/drawing/2014/main" xmlns="" id="{64CE9FBF-E083-9D42-90F9-BD60062A2471}"/>
              </a:ext>
            </a:extLst>
          </p:cNvPr>
          <p:cNvSpPr txBox="1"/>
          <p:nvPr/>
        </p:nvSpPr>
        <p:spPr>
          <a:xfrm>
            <a:off x="5252567" y="5843522"/>
            <a:ext cx="1005275" cy="270074"/>
          </a:xfrm>
          <a:prstGeom prst="rect">
            <a:avLst/>
          </a:prstGeom>
          <a:noFill/>
        </p:spPr>
        <p:txBody>
          <a:bodyPr wrap="none" rtlCol="0">
            <a:spAutoFit/>
          </a:bodyPr>
          <a:lstStyle/>
          <a:p>
            <a:pPr defTabSz="891540" fontAlgn="auto">
              <a:spcBef>
                <a:spcPts val="0"/>
              </a:spcBef>
              <a:spcAft>
                <a:spcPts val="0"/>
              </a:spcAft>
            </a:pPr>
            <a:r>
              <a:rPr lang="en-US" sz="1170" dirty="0">
                <a:solidFill>
                  <a:prstClr val="black"/>
                </a:solidFill>
                <a:latin typeface="Calibri" panose="020F0502020204030204"/>
              </a:rPr>
              <a:t>z/OS Connect</a:t>
            </a:r>
          </a:p>
        </p:txBody>
      </p:sp>
      <p:cxnSp>
        <p:nvCxnSpPr>
          <p:cNvPr id="48" name="Straight Arrow Connector 47">
            <a:extLst>
              <a:ext uri="{FF2B5EF4-FFF2-40B4-BE49-F238E27FC236}">
                <a16:creationId xmlns:a16="http://schemas.microsoft.com/office/drawing/2014/main" xmlns="" id="{4ABB1FA2-C22F-664C-BFA2-4F54A00839FA}"/>
              </a:ext>
            </a:extLst>
          </p:cNvPr>
          <p:cNvCxnSpPr>
            <a:cxnSpLocks/>
            <a:stCxn id="46" idx="3"/>
            <a:endCxn id="41" idx="2"/>
          </p:cNvCxnSpPr>
          <p:nvPr/>
        </p:nvCxnSpPr>
        <p:spPr>
          <a:xfrm flipV="1">
            <a:off x="6311575" y="5978558"/>
            <a:ext cx="556191" cy="1"/>
          </a:xfrm>
          <a:prstGeom prst="straightConnector1">
            <a:avLst/>
          </a:prstGeom>
          <a:noFill/>
          <a:ln w="19050" cap="flat" cmpd="sng" algn="ctr">
            <a:solidFill>
              <a:sysClr val="windowText" lastClr="000000"/>
            </a:solidFill>
            <a:prstDash val="solid"/>
            <a:miter lim="800000"/>
            <a:headEnd type="triangle"/>
            <a:tailEnd type="triangle"/>
          </a:ln>
          <a:effectLst/>
        </p:spPr>
      </p:cxnSp>
      <p:cxnSp>
        <p:nvCxnSpPr>
          <p:cNvPr id="49" name="Straight Arrow Connector 48">
            <a:extLst>
              <a:ext uri="{FF2B5EF4-FFF2-40B4-BE49-F238E27FC236}">
                <a16:creationId xmlns:a16="http://schemas.microsoft.com/office/drawing/2014/main" xmlns="" id="{307976DA-495E-F04F-A62F-71287B81BBE9}"/>
              </a:ext>
            </a:extLst>
          </p:cNvPr>
          <p:cNvCxnSpPr>
            <a:cxnSpLocks/>
            <a:stCxn id="44" idx="2"/>
            <a:endCxn id="47" idx="0"/>
          </p:cNvCxnSpPr>
          <p:nvPr/>
        </p:nvCxnSpPr>
        <p:spPr>
          <a:xfrm>
            <a:off x="5755204" y="4996487"/>
            <a:ext cx="1" cy="847035"/>
          </a:xfrm>
          <a:prstGeom prst="straightConnector1">
            <a:avLst/>
          </a:prstGeom>
          <a:noFill/>
          <a:ln w="19050" cap="flat" cmpd="sng" algn="ctr">
            <a:solidFill>
              <a:sysClr val="windowText" lastClr="000000"/>
            </a:solidFill>
            <a:prstDash val="solid"/>
            <a:miter lim="800000"/>
            <a:headEnd type="triangle"/>
            <a:tailEnd type="triangle"/>
          </a:ln>
          <a:effectLst/>
        </p:spPr>
      </p:cxnSp>
      <p:sp>
        <p:nvSpPr>
          <p:cNvPr id="50" name="Rectangle 49">
            <a:extLst>
              <a:ext uri="{FF2B5EF4-FFF2-40B4-BE49-F238E27FC236}">
                <a16:creationId xmlns:a16="http://schemas.microsoft.com/office/drawing/2014/main" xmlns="" id="{0FAE4963-835A-B04A-A005-352B2F4BCA25}"/>
              </a:ext>
            </a:extLst>
          </p:cNvPr>
          <p:cNvSpPr/>
          <p:nvPr/>
        </p:nvSpPr>
        <p:spPr>
          <a:xfrm>
            <a:off x="1808676" y="3466559"/>
            <a:ext cx="7950318" cy="273068"/>
          </a:xfrm>
          <a:prstGeom prst="rect">
            <a:avLst/>
          </a:prstGeom>
          <a:solidFill>
            <a:srgbClr val="70AD47">
              <a:lumMod val="40000"/>
              <a:lumOff val="60000"/>
            </a:srgbClr>
          </a:solidFill>
          <a:ln w="12700" cap="flat" cmpd="sng" algn="ctr">
            <a:solidFill>
              <a:srgbClr val="4472C4">
                <a:shade val="50000"/>
              </a:srgbClr>
            </a:solidFill>
            <a:prstDash val="solid"/>
            <a:miter lim="800000"/>
          </a:ln>
          <a:effectLst/>
        </p:spPr>
        <p:txBody>
          <a:bodyPr rtlCol="0" anchor="ctr"/>
          <a:lstStyle/>
          <a:p>
            <a:pPr algn="ctr" defTabSz="891540" fontAlgn="auto">
              <a:spcBef>
                <a:spcPts val="0"/>
              </a:spcBef>
              <a:spcAft>
                <a:spcPts val="0"/>
              </a:spcAft>
              <a:defRPr/>
            </a:pPr>
            <a:r>
              <a:rPr lang="en-US" sz="1170" kern="0" dirty="0">
                <a:solidFill>
                  <a:prstClr val="black"/>
                </a:solidFill>
                <a:latin typeface="Calibri" panose="020F0502020204030204"/>
              </a:rPr>
              <a:t>DataPower</a:t>
            </a:r>
          </a:p>
        </p:txBody>
      </p:sp>
      <p:cxnSp>
        <p:nvCxnSpPr>
          <p:cNvPr id="51" name="Straight Connector 50">
            <a:extLst>
              <a:ext uri="{FF2B5EF4-FFF2-40B4-BE49-F238E27FC236}">
                <a16:creationId xmlns:a16="http://schemas.microsoft.com/office/drawing/2014/main" xmlns="" id="{E565E88D-209A-6F42-B703-606890588D8A}"/>
              </a:ext>
            </a:extLst>
          </p:cNvPr>
          <p:cNvCxnSpPr>
            <a:cxnSpLocks/>
          </p:cNvCxnSpPr>
          <p:nvPr/>
        </p:nvCxnSpPr>
        <p:spPr>
          <a:xfrm>
            <a:off x="1808675" y="3332823"/>
            <a:ext cx="7950318" cy="0"/>
          </a:xfrm>
          <a:prstGeom prst="line">
            <a:avLst/>
          </a:prstGeom>
          <a:noFill/>
          <a:ln w="38100" cap="flat" cmpd="sng" algn="ctr">
            <a:solidFill>
              <a:srgbClr val="4472C4"/>
            </a:solidFill>
            <a:prstDash val="solid"/>
            <a:miter lim="800000"/>
          </a:ln>
          <a:effectLst/>
        </p:spPr>
      </p:cxnSp>
      <p:cxnSp>
        <p:nvCxnSpPr>
          <p:cNvPr id="52" name="Straight Connector 51">
            <a:extLst>
              <a:ext uri="{FF2B5EF4-FFF2-40B4-BE49-F238E27FC236}">
                <a16:creationId xmlns:a16="http://schemas.microsoft.com/office/drawing/2014/main" xmlns="" id="{A9E69678-7FDA-8348-A0ED-99E7868911B5}"/>
              </a:ext>
            </a:extLst>
          </p:cNvPr>
          <p:cNvCxnSpPr>
            <a:cxnSpLocks/>
          </p:cNvCxnSpPr>
          <p:nvPr/>
        </p:nvCxnSpPr>
        <p:spPr>
          <a:xfrm>
            <a:off x="1808675" y="3857138"/>
            <a:ext cx="7950318" cy="0"/>
          </a:xfrm>
          <a:prstGeom prst="line">
            <a:avLst/>
          </a:prstGeom>
          <a:noFill/>
          <a:ln w="38100" cap="flat" cmpd="sng" algn="ctr">
            <a:solidFill>
              <a:srgbClr val="4472C4"/>
            </a:solidFill>
            <a:prstDash val="solid"/>
            <a:miter lim="800000"/>
          </a:ln>
          <a:effectLst/>
        </p:spPr>
      </p:cxnSp>
      <p:sp>
        <p:nvSpPr>
          <p:cNvPr id="53" name="TextBox 52">
            <a:extLst>
              <a:ext uri="{FF2B5EF4-FFF2-40B4-BE49-F238E27FC236}">
                <a16:creationId xmlns:a16="http://schemas.microsoft.com/office/drawing/2014/main" xmlns="" id="{31C8216E-272C-9646-A350-C28A0479B700}"/>
              </a:ext>
            </a:extLst>
          </p:cNvPr>
          <p:cNvSpPr txBox="1"/>
          <p:nvPr/>
        </p:nvSpPr>
        <p:spPr>
          <a:xfrm>
            <a:off x="6498089" y="4217155"/>
            <a:ext cx="1335366" cy="630173"/>
          </a:xfrm>
          <a:prstGeom prst="rect">
            <a:avLst/>
          </a:prstGeom>
          <a:noFill/>
        </p:spPr>
        <p:txBody>
          <a:bodyPr wrap="none" rtlCol="0">
            <a:spAutoFit/>
          </a:bodyPr>
          <a:lstStyle/>
          <a:p>
            <a:pPr algn="ctr" defTabSz="891540" fontAlgn="auto">
              <a:spcBef>
                <a:spcPts val="0"/>
              </a:spcBef>
              <a:spcAft>
                <a:spcPts val="0"/>
              </a:spcAft>
            </a:pPr>
            <a:r>
              <a:rPr lang="en-US" sz="1755" dirty="0">
                <a:solidFill>
                  <a:prstClr val="black"/>
                </a:solidFill>
                <a:latin typeface="Calibri" panose="020F0502020204030204"/>
              </a:rPr>
              <a:t>HCL GSS</a:t>
            </a:r>
            <a:br>
              <a:rPr lang="en-US" sz="1755" dirty="0">
                <a:solidFill>
                  <a:prstClr val="black"/>
                </a:solidFill>
                <a:latin typeface="Calibri" panose="020F0502020204030204"/>
              </a:rPr>
            </a:br>
            <a:r>
              <a:rPr lang="en-US" sz="1755" dirty="0">
                <a:solidFill>
                  <a:prstClr val="black"/>
                </a:solidFill>
                <a:latin typeface="Calibri" panose="020F0502020204030204"/>
              </a:rPr>
              <a:t>Z mainframe</a:t>
            </a:r>
          </a:p>
        </p:txBody>
      </p:sp>
      <p:cxnSp>
        <p:nvCxnSpPr>
          <p:cNvPr id="54" name="Straight Arrow Connector 53">
            <a:extLst>
              <a:ext uri="{FF2B5EF4-FFF2-40B4-BE49-F238E27FC236}">
                <a16:creationId xmlns:a16="http://schemas.microsoft.com/office/drawing/2014/main" xmlns="" id="{B5A0A752-D7E4-D54C-BE7A-43FCE821A029}"/>
              </a:ext>
            </a:extLst>
          </p:cNvPr>
          <p:cNvCxnSpPr>
            <a:cxnSpLocks/>
            <a:endCxn id="44" idx="0"/>
          </p:cNvCxnSpPr>
          <p:nvPr/>
        </p:nvCxnSpPr>
        <p:spPr>
          <a:xfrm>
            <a:off x="5755204" y="3739627"/>
            <a:ext cx="0" cy="382648"/>
          </a:xfrm>
          <a:prstGeom prst="straightConnector1">
            <a:avLst/>
          </a:prstGeom>
          <a:noFill/>
          <a:ln w="19050" cap="flat" cmpd="sng" algn="ctr">
            <a:solidFill>
              <a:sysClr val="windowText" lastClr="000000"/>
            </a:solidFill>
            <a:prstDash val="solid"/>
            <a:miter lim="800000"/>
            <a:headEnd type="triangle"/>
            <a:tailEnd type="triangle"/>
          </a:ln>
          <a:effectLst/>
        </p:spPr>
      </p:cxnSp>
      <p:sp>
        <p:nvSpPr>
          <p:cNvPr id="55" name="TextBox 54">
            <a:extLst>
              <a:ext uri="{FF2B5EF4-FFF2-40B4-BE49-F238E27FC236}">
                <a16:creationId xmlns:a16="http://schemas.microsoft.com/office/drawing/2014/main" xmlns="" id="{277D8C5C-F8A5-D141-8477-46DF5EF7DDAB}"/>
              </a:ext>
            </a:extLst>
          </p:cNvPr>
          <p:cNvSpPr txBox="1"/>
          <p:nvPr/>
        </p:nvSpPr>
        <p:spPr>
          <a:xfrm>
            <a:off x="6311327" y="2808509"/>
            <a:ext cx="3155302" cy="360099"/>
          </a:xfrm>
          <a:prstGeom prst="rect">
            <a:avLst/>
          </a:prstGeom>
          <a:noFill/>
        </p:spPr>
        <p:txBody>
          <a:bodyPr wrap="none" rtlCol="0">
            <a:spAutoFit/>
          </a:bodyPr>
          <a:lstStyle/>
          <a:p>
            <a:pPr defTabSz="891540" fontAlgn="auto">
              <a:spcBef>
                <a:spcPts val="0"/>
              </a:spcBef>
              <a:spcAft>
                <a:spcPts val="0"/>
              </a:spcAft>
            </a:pPr>
            <a:r>
              <a:rPr lang="en-US" sz="1755" dirty="0">
                <a:solidFill>
                  <a:prstClr val="black"/>
                </a:solidFill>
                <a:latin typeface="Calibri" panose="020F0502020204030204"/>
              </a:rPr>
              <a:t>HCL GSS Blockchain Business API</a:t>
            </a:r>
          </a:p>
        </p:txBody>
      </p:sp>
      <p:grpSp>
        <p:nvGrpSpPr>
          <p:cNvPr id="56" name="Group 55">
            <a:extLst>
              <a:ext uri="{FF2B5EF4-FFF2-40B4-BE49-F238E27FC236}">
                <a16:creationId xmlns:a16="http://schemas.microsoft.com/office/drawing/2014/main" xmlns="" id="{D950C16A-076A-094D-A42F-4D5E140A67CC}"/>
              </a:ext>
            </a:extLst>
          </p:cNvPr>
          <p:cNvGrpSpPr/>
          <p:nvPr/>
        </p:nvGrpSpPr>
        <p:grpSpPr>
          <a:xfrm>
            <a:off x="5217137" y="2916666"/>
            <a:ext cx="1026629" cy="549893"/>
            <a:chOff x="4793861" y="2518225"/>
            <a:chExt cx="1052953" cy="563993"/>
          </a:xfrm>
        </p:grpSpPr>
        <p:grpSp>
          <p:nvGrpSpPr>
            <p:cNvPr id="57" name="Group 56">
              <a:extLst>
                <a:ext uri="{FF2B5EF4-FFF2-40B4-BE49-F238E27FC236}">
                  <a16:creationId xmlns:a16="http://schemas.microsoft.com/office/drawing/2014/main" xmlns="" id="{09C056C1-CC5F-1E40-9C35-BFC6587565D7}"/>
                </a:ext>
              </a:extLst>
            </p:cNvPr>
            <p:cNvGrpSpPr/>
            <p:nvPr/>
          </p:nvGrpSpPr>
          <p:grpSpPr>
            <a:xfrm>
              <a:off x="4793861" y="2518225"/>
              <a:ext cx="138587" cy="563993"/>
              <a:chOff x="4793861" y="2518225"/>
              <a:chExt cx="138587" cy="563993"/>
            </a:xfrm>
          </p:grpSpPr>
          <p:sp>
            <p:nvSpPr>
              <p:cNvPr id="67" name="Oval 66">
                <a:extLst>
                  <a:ext uri="{FF2B5EF4-FFF2-40B4-BE49-F238E27FC236}">
                    <a16:creationId xmlns:a16="http://schemas.microsoft.com/office/drawing/2014/main" xmlns="" id="{01F8A58A-0282-5B4B-9EF9-21AB704A1161}"/>
                  </a:ext>
                </a:extLst>
              </p:cNvPr>
              <p:cNvSpPr/>
              <p:nvPr/>
            </p:nvSpPr>
            <p:spPr>
              <a:xfrm>
                <a:off x="4793861" y="2518225"/>
                <a:ext cx="138587" cy="13858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891540" fontAlgn="auto">
                  <a:spcBef>
                    <a:spcPts val="0"/>
                  </a:spcBef>
                  <a:spcAft>
                    <a:spcPts val="0"/>
                  </a:spcAft>
                  <a:defRPr/>
                </a:pPr>
                <a:endParaRPr lang="en-US" sz="1755" kern="0">
                  <a:solidFill>
                    <a:prstClr val="white"/>
                  </a:solidFill>
                  <a:latin typeface="Calibri" panose="020F0502020204030204"/>
                </a:endParaRPr>
              </a:p>
            </p:txBody>
          </p:sp>
          <p:cxnSp>
            <p:nvCxnSpPr>
              <p:cNvPr id="68" name="Straight Connector 67">
                <a:extLst>
                  <a:ext uri="{FF2B5EF4-FFF2-40B4-BE49-F238E27FC236}">
                    <a16:creationId xmlns:a16="http://schemas.microsoft.com/office/drawing/2014/main" xmlns="" id="{B5B55961-B41E-2D44-BC95-3C5BF6D2370E}"/>
                  </a:ext>
                </a:extLst>
              </p:cNvPr>
              <p:cNvCxnSpPr>
                <a:cxnSpLocks/>
                <a:stCxn id="67" idx="4"/>
              </p:cNvCxnSpPr>
              <p:nvPr/>
            </p:nvCxnSpPr>
            <p:spPr>
              <a:xfrm>
                <a:off x="4863155" y="2656812"/>
                <a:ext cx="0" cy="425406"/>
              </a:xfrm>
              <a:prstGeom prst="line">
                <a:avLst/>
              </a:prstGeom>
              <a:noFill/>
              <a:ln w="19050" cap="flat" cmpd="sng" algn="ctr">
                <a:solidFill>
                  <a:srgbClr val="4472C4"/>
                </a:solidFill>
                <a:prstDash val="solid"/>
                <a:miter lim="800000"/>
              </a:ln>
              <a:effectLst/>
            </p:spPr>
          </p:cxnSp>
        </p:grpSp>
        <p:grpSp>
          <p:nvGrpSpPr>
            <p:cNvPr id="58" name="Group 57">
              <a:extLst>
                <a:ext uri="{FF2B5EF4-FFF2-40B4-BE49-F238E27FC236}">
                  <a16:creationId xmlns:a16="http://schemas.microsoft.com/office/drawing/2014/main" xmlns="" id="{A29CC96B-30DB-2341-BA7C-4298E3D964C1}"/>
                </a:ext>
              </a:extLst>
            </p:cNvPr>
            <p:cNvGrpSpPr/>
            <p:nvPr/>
          </p:nvGrpSpPr>
          <p:grpSpPr>
            <a:xfrm>
              <a:off x="5098650" y="2518225"/>
              <a:ext cx="138587" cy="563993"/>
              <a:chOff x="4793861" y="2518225"/>
              <a:chExt cx="138587" cy="563993"/>
            </a:xfrm>
          </p:grpSpPr>
          <p:sp>
            <p:nvSpPr>
              <p:cNvPr id="65" name="Oval 64">
                <a:extLst>
                  <a:ext uri="{FF2B5EF4-FFF2-40B4-BE49-F238E27FC236}">
                    <a16:creationId xmlns:a16="http://schemas.microsoft.com/office/drawing/2014/main" xmlns="" id="{8A4A6356-731C-9A4E-9D13-E86E9A237EBF}"/>
                  </a:ext>
                </a:extLst>
              </p:cNvPr>
              <p:cNvSpPr/>
              <p:nvPr/>
            </p:nvSpPr>
            <p:spPr>
              <a:xfrm>
                <a:off x="4793861" y="2518225"/>
                <a:ext cx="138587" cy="13858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891540" fontAlgn="auto">
                  <a:spcBef>
                    <a:spcPts val="0"/>
                  </a:spcBef>
                  <a:spcAft>
                    <a:spcPts val="0"/>
                  </a:spcAft>
                  <a:defRPr/>
                </a:pPr>
                <a:endParaRPr lang="en-US" sz="1755" kern="0">
                  <a:solidFill>
                    <a:prstClr val="white"/>
                  </a:solidFill>
                  <a:latin typeface="Calibri" panose="020F0502020204030204"/>
                </a:endParaRPr>
              </a:p>
            </p:txBody>
          </p:sp>
          <p:cxnSp>
            <p:nvCxnSpPr>
              <p:cNvPr id="66" name="Straight Connector 65">
                <a:extLst>
                  <a:ext uri="{FF2B5EF4-FFF2-40B4-BE49-F238E27FC236}">
                    <a16:creationId xmlns:a16="http://schemas.microsoft.com/office/drawing/2014/main" xmlns="" id="{4C0AADCF-3FFA-D242-A81E-E3E3D18C10ED}"/>
                  </a:ext>
                </a:extLst>
              </p:cNvPr>
              <p:cNvCxnSpPr>
                <a:cxnSpLocks/>
                <a:stCxn id="65" idx="4"/>
              </p:cNvCxnSpPr>
              <p:nvPr/>
            </p:nvCxnSpPr>
            <p:spPr>
              <a:xfrm>
                <a:off x="4863155" y="2656812"/>
                <a:ext cx="0" cy="425406"/>
              </a:xfrm>
              <a:prstGeom prst="line">
                <a:avLst/>
              </a:prstGeom>
              <a:noFill/>
              <a:ln w="19050" cap="flat" cmpd="sng" algn="ctr">
                <a:solidFill>
                  <a:srgbClr val="4472C4"/>
                </a:solidFill>
                <a:prstDash val="solid"/>
                <a:miter lim="800000"/>
              </a:ln>
              <a:effectLst/>
            </p:spPr>
          </p:cxnSp>
        </p:grpSp>
        <p:grpSp>
          <p:nvGrpSpPr>
            <p:cNvPr id="59" name="Group 58">
              <a:extLst>
                <a:ext uri="{FF2B5EF4-FFF2-40B4-BE49-F238E27FC236}">
                  <a16:creationId xmlns:a16="http://schemas.microsoft.com/office/drawing/2014/main" xmlns="" id="{ED37F93B-E4BA-C941-B70B-DE20808D2DE9}"/>
                </a:ext>
              </a:extLst>
            </p:cNvPr>
            <p:cNvGrpSpPr/>
            <p:nvPr/>
          </p:nvGrpSpPr>
          <p:grpSpPr>
            <a:xfrm>
              <a:off x="5403439" y="2518225"/>
              <a:ext cx="138587" cy="563993"/>
              <a:chOff x="4793861" y="2518225"/>
              <a:chExt cx="138587" cy="563993"/>
            </a:xfrm>
          </p:grpSpPr>
          <p:sp>
            <p:nvSpPr>
              <p:cNvPr id="63" name="Oval 62">
                <a:extLst>
                  <a:ext uri="{FF2B5EF4-FFF2-40B4-BE49-F238E27FC236}">
                    <a16:creationId xmlns:a16="http://schemas.microsoft.com/office/drawing/2014/main" xmlns="" id="{170D7C3E-934C-8C41-A678-1AD5A10F90C3}"/>
                  </a:ext>
                </a:extLst>
              </p:cNvPr>
              <p:cNvSpPr/>
              <p:nvPr/>
            </p:nvSpPr>
            <p:spPr>
              <a:xfrm>
                <a:off x="4793861" y="2518225"/>
                <a:ext cx="138587" cy="13858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891540" fontAlgn="auto">
                  <a:spcBef>
                    <a:spcPts val="0"/>
                  </a:spcBef>
                  <a:spcAft>
                    <a:spcPts val="0"/>
                  </a:spcAft>
                  <a:defRPr/>
                </a:pPr>
                <a:endParaRPr lang="en-US" sz="1755" kern="0">
                  <a:solidFill>
                    <a:prstClr val="white"/>
                  </a:solidFill>
                  <a:latin typeface="Calibri" panose="020F0502020204030204"/>
                </a:endParaRPr>
              </a:p>
            </p:txBody>
          </p:sp>
          <p:cxnSp>
            <p:nvCxnSpPr>
              <p:cNvPr id="64" name="Straight Connector 63">
                <a:extLst>
                  <a:ext uri="{FF2B5EF4-FFF2-40B4-BE49-F238E27FC236}">
                    <a16:creationId xmlns:a16="http://schemas.microsoft.com/office/drawing/2014/main" xmlns="" id="{C1A9FD39-B59B-D644-B9D5-41C76D3F2B77}"/>
                  </a:ext>
                </a:extLst>
              </p:cNvPr>
              <p:cNvCxnSpPr>
                <a:cxnSpLocks/>
                <a:stCxn id="63" idx="4"/>
              </p:cNvCxnSpPr>
              <p:nvPr/>
            </p:nvCxnSpPr>
            <p:spPr>
              <a:xfrm>
                <a:off x="4863155" y="2656812"/>
                <a:ext cx="0" cy="425406"/>
              </a:xfrm>
              <a:prstGeom prst="line">
                <a:avLst/>
              </a:prstGeom>
              <a:noFill/>
              <a:ln w="19050" cap="flat" cmpd="sng" algn="ctr">
                <a:solidFill>
                  <a:srgbClr val="4472C4"/>
                </a:solidFill>
                <a:prstDash val="solid"/>
                <a:miter lim="800000"/>
              </a:ln>
              <a:effectLst/>
            </p:spPr>
          </p:cxnSp>
        </p:grpSp>
        <p:grpSp>
          <p:nvGrpSpPr>
            <p:cNvPr id="60" name="Group 59">
              <a:extLst>
                <a:ext uri="{FF2B5EF4-FFF2-40B4-BE49-F238E27FC236}">
                  <a16:creationId xmlns:a16="http://schemas.microsoft.com/office/drawing/2014/main" xmlns="" id="{1639D4A8-6607-C843-AC9D-B6AB36172824}"/>
                </a:ext>
              </a:extLst>
            </p:cNvPr>
            <p:cNvGrpSpPr/>
            <p:nvPr/>
          </p:nvGrpSpPr>
          <p:grpSpPr>
            <a:xfrm>
              <a:off x="5708227" y="2518225"/>
              <a:ext cx="138587" cy="563993"/>
              <a:chOff x="4793861" y="2518225"/>
              <a:chExt cx="138587" cy="563993"/>
            </a:xfrm>
          </p:grpSpPr>
          <p:sp>
            <p:nvSpPr>
              <p:cNvPr id="61" name="Oval 60">
                <a:extLst>
                  <a:ext uri="{FF2B5EF4-FFF2-40B4-BE49-F238E27FC236}">
                    <a16:creationId xmlns:a16="http://schemas.microsoft.com/office/drawing/2014/main" xmlns="" id="{71F70B6B-BF70-544E-827B-3EFCBCEEB35C}"/>
                  </a:ext>
                </a:extLst>
              </p:cNvPr>
              <p:cNvSpPr/>
              <p:nvPr/>
            </p:nvSpPr>
            <p:spPr>
              <a:xfrm>
                <a:off x="4793861" y="2518225"/>
                <a:ext cx="138587" cy="13858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891540" fontAlgn="auto">
                  <a:spcBef>
                    <a:spcPts val="0"/>
                  </a:spcBef>
                  <a:spcAft>
                    <a:spcPts val="0"/>
                  </a:spcAft>
                  <a:defRPr/>
                </a:pPr>
                <a:endParaRPr lang="en-US" sz="1755" kern="0">
                  <a:solidFill>
                    <a:prstClr val="white"/>
                  </a:solidFill>
                  <a:latin typeface="Calibri" panose="020F0502020204030204"/>
                </a:endParaRPr>
              </a:p>
            </p:txBody>
          </p:sp>
          <p:cxnSp>
            <p:nvCxnSpPr>
              <p:cNvPr id="62" name="Straight Connector 61">
                <a:extLst>
                  <a:ext uri="{FF2B5EF4-FFF2-40B4-BE49-F238E27FC236}">
                    <a16:creationId xmlns:a16="http://schemas.microsoft.com/office/drawing/2014/main" xmlns="" id="{9F2F27F7-3F30-6F41-B551-080396D03609}"/>
                  </a:ext>
                </a:extLst>
              </p:cNvPr>
              <p:cNvCxnSpPr>
                <a:cxnSpLocks/>
                <a:stCxn id="61" idx="4"/>
              </p:cNvCxnSpPr>
              <p:nvPr/>
            </p:nvCxnSpPr>
            <p:spPr>
              <a:xfrm>
                <a:off x="4863155" y="2656812"/>
                <a:ext cx="0" cy="425406"/>
              </a:xfrm>
              <a:prstGeom prst="line">
                <a:avLst/>
              </a:prstGeom>
              <a:noFill/>
              <a:ln w="19050" cap="flat" cmpd="sng" algn="ctr">
                <a:solidFill>
                  <a:srgbClr val="4472C4"/>
                </a:solidFill>
                <a:prstDash val="solid"/>
                <a:miter lim="800000"/>
              </a:ln>
              <a:effectLst/>
            </p:spPr>
          </p:cxnSp>
        </p:grpSp>
      </p:grpSp>
      <p:sp>
        <p:nvSpPr>
          <p:cNvPr id="69" name="TextBox 68">
            <a:extLst>
              <a:ext uri="{FF2B5EF4-FFF2-40B4-BE49-F238E27FC236}">
                <a16:creationId xmlns:a16="http://schemas.microsoft.com/office/drawing/2014/main" xmlns="" id="{6233525B-8A6D-2645-9132-62E2383F95BE}"/>
              </a:ext>
            </a:extLst>
          </p:cNvPr>
          <p:cNvSpPr txBox="1"/>
          <p:nvPr/>
        </p:nvSpPr>
        <p:spPr>
          <a:xfrm>
            <a:off x="9758993" y="3224561"/>
            <a:ext cx="503664" cy="212366"/>
          </a:xfrm>
          <a:prstGeom prst="rect">
            <a:avLst/>
          </a:prstGeom>
          <a:noFill/>
        </p:spPr>
        <p:txBody>
          <a:bodyPr wrap="none" rtlCol="0">
            <a:spAutoFit/>
          </a:bodyPr>
          <a:lstStyle/>
          <a:p>
            <a:pPr defTabSz="891540" fontAlgn="auto">
              <a:spcBef>
                <a:spcPts val="0"/>
              </a:spcBef>
              <a:spcAft>
                <a:spcPts val="0"/>
              </a:spcAft>
            </a:pPr>
            <a:r>
              <a:rPr lang="en-US" sz="780" dirty="0">
                <a:solidFill>
                  <a:prstClr val="black"/>
                </a:solidFill>
                <a:latin typeface="Calibri" panose="020F0502020204030204"/>
              </a:rPr>
              <a:t>Firewall</a:t>
            </a:r>
          </a:p>
        </p:txBody>
      </p:sp>
      <p:sp>
        <p:nvSpPr>
          <p:cNvPr id="70" name="TextBox 69">
            <a:extLst>
              <a:ext uri="{FF2B5EF4-FFF2-40B4-BE49-F238E27FC236}">
                <a16:creationId xmlns:a16="http://schemas.microsoft.com/office/drawing/2014/main" xmlns="" id="{2EF021D1-9EC1-F74E-9C86-FD787B5BF780}"/>
              </a:ext>
            </a:extLst>
          </p:cNvPr>
          <p:cNvSpPr txBox="1"/>
          <p:nvPr/>
        </p:nvSpPr>
        <p:spPr>
          <a:xfrm>
            <a:off x="9758993" y="3747970"/>
            <a:ext cx="503664" cy="212366"/>
          </a:xfrm>
          <a:prstGeom prst="rect">
            <a:avLst/>
          </a:prstGeom>
          <a:noFill/>
        </p:spPr>
        <p:txBody>
          <a:bodyPr wrap="none" rtlCol="0">
            <a:spAutoFit/>
          </a:bodyPr>
          <a:lstStyle/>
          <a:p>
            <a:pPr defTabSz="891540" fontAlgn="auto">
              <a:spcBef>
                <a:spcPts val="0"/>
              </a:spcBef>
              <a:spcAft>
                <a:spcPts val="0"/>
              </a:spcAft>
            </a:pPr>
            <a:r>
              <a:rPr lang="en-US" sz="780" dirty="0">
                <a:solidFill>
                  <a:prstClr val="black"/>
                </a:solidFill>
                <a:latin typeface="Calibri" panose="020F0502020204030204"/>
              </a:rPr>
              <a:t>Firewall</a:t>
            </a:r>
          </a:p>
        </p:txBody>
      </p:sp>
      <p:cxnSp>
        <p:nvCxnSpPr>
          <p:cNvPr id="71" name="Elbow Connector 70">
            <a:extLst>
              <a:ext uri="{FF2B5EF4-FFF2-40B4-BE49-F238E27FC236}">
                <a16:creationId xmlns:a16="http://schemas.microsoft.com/office/drawing/2014/main" xmlns="" id="{933C4885-F51B-7D41-8453-A88C662536B9}"/>
              </a:ext>
            </a:extLst>
          </p:cNvPr>
          <p:cNvCxnSpPr>
            <a:cxnSpLocks/>
            <a:stCxn id="77" idx="2"/>
            <a:endCxn id="61" idx="0"/>
          </p:cNvCxnSpPr>
          <p:nvPr/>
        </p:nvCxnSpPr>
        <p:spPr>
          <a:xfrm rot="16200000" flipH="1">
            <a:off x="3293715" y="34176"/>
            <a:ext cx="780336" cy="4984644"/>
          </a:xfrm>
          <a:prstGeom prst="bentConnector3">
            <a:avLst/>
          </a:prstGeom>
          <a:noFill/>
          <a:ln w="6350" cap="flat" cmpd="sng" algn="ctr">
            <a:solidFill>
              <a:srgbClr val="4472C4"/>
            </a:solidFill>
            <a:prstDash val="solid"/>
            <a:miter lim="800000"/>
            <a:headEnd type="triangle"/>
            <a:tailEnd type="triangle"/>
          </a:ln>
          <a:effectLst/>
        </p:spPr>
      </p:cxnSp>
      <p:sp>
        <p:nvSpPr>
          <p:cNvPr id="72" name="TextBox 71">
            <a:extLst>
              <a:ext uri="{FF2B5EF4-FFF2-40B4-BE49-F238E27FC236}">
                <a16:creationId xmlns:a16="http://schemas.microsoft.com/office/drawing/2014/main" xmlns="" id="{5A81CB8F-7AA7-B14A-BE39-484B804A1561}"/>
              </a:ext>
            </a:extLst>
          </p:cNvPr>
          <p:cNvSpPr txBox="1"/>
          <p:nvPr/>
        </p:nvSpPr>
        <p:spPr>
          <a:xfrm>
            <a:off x="6311327" y="2455626"/>
            <a:ext cx="1029449" cy="212366"/>
          </a:xfrm>
          <a:prstGeom prst="rect">
            <a:avLst/>
          </a:prstGeom>
          <a:noFill/>
        </p:spPr>
        <p:txBody>
          <a:bodyPr wrap="none" rtlCol="0">
            <a:spAutoFit/>
          </a:bodyPr>
          <a:lstStyle/>
          <a:p>
            <a:pPr defTabSz="891540" fontAlgn="auto">
              <a:spcBef>
                <a:spcPts val="0"/>
              </a:spcBef>
              <a:spcAft>
                <a:spcPts val="0"/>
              </a:spcAft>
            </a:pPr>
            <a:r>
              <a:rPr lang="en-US" sz="780" dirty="0">
                <a:solidFill>
                  <a:prstClr val="black"/>
                </a:solidFill>
                <a:latin typeface="Calibri" panose="020F0502020204030204"/>
              </a:rPr>
              <a:t>REST/JSON, WS/XML</a:t>
            </a:r>
          </a:p>
        </p:txBody>
      </p:sp>
      <p:sp>
        <p:nvSpPr>
          <p:cNvPr id="73" name="TextBox 72">
            <a:extLst>
              <a:ext uri="{FF2B5EF4-FFF2-40B4-BE49-F238E27FC236}">
                <a16:creationId xmlns:a16="http://schemas.microsoft.com/office/drawing/2014/main" xmlns="" id="{0420CD11-4593-EE4F-95D1-DADA7C0B834C}"/>
              </a:ext>
            </a:extLst>
          </p:cNvPr>
          <p:cNvSpPr txBox="1"/>
          <p:nvPr/>
        </p:nvSpPr>
        <p:spPr>
          <a:xfrm>
            <a:off x="121622" y="1041891"/>
            <a:ext cx="2139881" cy="632481"/>
          </a:xfrm>
          <a:prstGeom prst="rect">
            <a:avLst/>
          </a:prstGeom>
          <a:noFill/>
        </p:spPr>
        <p:txBody>
          <a:bodyPr wrap="none" rtlCol="0">
            <a:spAutoFit/>
          </a:bodyPr>
          <a:lstStyle/>
          <a:p>
            <a:pPr algn="ctr" defTabSz="891540" fontAlgn="auto">
              <a:spcBef>
                <a:spcPts val="0"/>
              </a:spcBef>
              <a:spcAft>
                <a:spcPts val="0"/>
              </a:spcAft>
            </a:pPr>
            <a:r>
              <a:rPr lang="en-US" sz="1755" dirty="0" err="1">
                <a:solidFill>
                  <a:prstClr val="black"/>
                </a:solidFill>
                <a:latin typeface="Calibri" panose="020F0502020204030204"/>
              </a:rPr>
              <a:t>Greenbay</a:t>
            </a:r>
            <a:r>
              <a:rPr lang="en-US" sz="1755" dirty="0">
                <a:solidFill>
                  <a:prstClr val="black"/>
                </a:solidFill>
                <a:latin typeface="Calibri" panose="020F0502020204030204"/>
              </a:rPr>
              <a:t> internal DC</a:t>
            </a:r>
          </a:p>
          <a:p>
            <a:pPr algn="ctr" defTabSz="891540" fontAlgn="auto">
              <a:spcBef>
                <a:spcPts val="0"/>
              </a:spcBef>
              <a:spcAft>
                <a:spcPts val="0"/>
              </a:spcAft>
            </a:pPr>
            <a:r>
              <a:rPr lang="en-US" sz="1755" dirty="0">
                <a:solidFill>
                  <a:prstClr val="black"/>
                </a:solidFill>
                <a:latin typeface="Calibri" panose="020F0502020204030204"/>
              </a:rPr>
              <a:t>IBM Private Cloud</a:t>
            </a:r>
          </a:p>
        </p:txBody>
      </p:sp>
      <p:sp>
        <p:nvSpPr>
          <p:cNvPr id="74" name="TextBox 73">
            <a:extLst>
              <a:ext uri="{FF2B5EF4-FFF2-40B4-BE49-F238E27FC236}">
                <a16:creationId xmlns:a16="http://schemas.microsoft.com/office/drawing/2014/main" xmlns="" id="{637FF6FD-E44B-3642-B927-3FDF24D1E7AA}"/>
              </a:ext>
            </a:extLst>
          </p:cNvPr>
          <p:cNvSpPr txBox="1"/>
          <p:nvPr/>
        </p:nvSpPr>
        <p:spPr>
          <a:xfrm>
            <a:off x="10162799" y="2819400"/>
            <a:ext cx="921440" cy="360099"/>
          </a:xfrm>
          <a:prstGeom prst="rect">
            <a:avLst/>
          </a:prstGeom>
          <a:noFill/>
        </p:spPr>
        <p:txBody>
          <a:bodyPr wrap="none" rtlCol="0">
            <a:spAutoFit/>
          </a:bodyPr>
          <a:lstStyle/>
          <a:p>
            <a:pPr defTabSz="891540" fontAlgn="auto">
              <a:spcBef>
                <a:spcPts val="0"/>
              </a:spcBef>
              <a:spcAft>
                <a:spcPts val="0"/>
              </a:spcAft>
            </a:pPr>
            <a:r>
              <a:rPr lang="en-US" sz="1755" dirty="0">
                <a:solidFill>
                  <a:prstClr val="black"/>
                </a:solidFill>
                <a:latin typeface="Calibri" panose="020F0502020204030204"/>
              </a:rPr>
              <a:t>Internet</a:t>
            </a:r>
          </a:p>
        </p:txBody>
      </p:sp>
      <p:sp>
        <p:nvSpPr>
          <p:cNvPr id="75" name="TextBox 74">
            <a:extLst>
              <a:ext uri="{FF2B5EF4-FFF2-40B4-BE49-F238E27FC236}">
                <a16:creationId xmlns:a16="http://schemas.microsoft.com/office/drawing/2014/main" xmlns="" id="{9684015C-50D1-F24B-880F-48EEE9E64D69}"/>
              </a:ext>
            </a:extLst>
          </p:cNvPr>
          <p:cNvSpPr txBox="1"/>
          <p:nvPr/>
        </p:nvSpPr>
        <p:spPr>
          <a:xfrm>
            <a:off x="10162799" y="4057193"/>
            <a:ext cx="1674176" cy="362407"/>
          </a:xfrm>
          <a:prstGeom prst="rect">
            <a:avLst/>
          </a:prstGeom>
          <a:noFill/>
        </p:spPr>
        <p:txBody>
          <a:bodyPr wrap="none" rtlCol="0">
            <a:spAutoFit/>
          </a:bodyPr>
          <a:lstStyle/>
          <a:p>
            <a:pPr defTabSz="891540" fontAlgn="auto">
              <a:spcBef>
                <a:spcPts val="0"/>
              </a:spcBef>
              <a:spcAft>
                <a:spcPts val="0"/>
              </a:spcAft>
            </a:pPr>
            <a:r>
              <a:rPr lang="en-US" sz="1755" dirty="0">
                <a:solidFill>
                  <a:prstClr val="black"/>
                </a:solidFill>
                <a:latin typeface="Calibri" panose="020F0502020204030204"/>
              </a:rPr>
              <a:t>HCL GSS Trusted</a:t>
            </a:r>
          </a:p>
        </p:txBody>
      </p:sp>
      <p:sp>
        <p:nvSpPr>
          <p:cNvPr id="76" name="TextBox 75">
            <a:extLst>
              <a:ext uri="{FF2B5EF4-FFF2-40B4-BE49-F238E27FC236}">
                <a16:creationId xmlns:a16="http://schemas.microsoft.com/office/drawing/2014/main" xmlns="" id="{F3694D78-0E25-EC4D-BE47-111C58487F4A}"/>
              </a:ext>
            </a:extLst>
          </p:cNvPr>
          <p:cNvSpPr txBox="1"/>
          <p:nvPr/>
        </p:nvSpPr>
        <p:spPr>
          <a:xfrm>
            <a:off x="10162798" y="3411242"/>
            <a:ext cx="1428596" cy="362407"/>
          </a:xfrm>
          <a:prstGeom prst="rect">
            <a:avLst/>
          </a:prstGeom>
          <a:noFill/>
        </p:spPr>
        <p:txBody>
          <a:bodyPr wrap="none" rtlCol="0">
            <a:spAutoFit/>
          </a:bodyPr>
          <a:lstStyle/>
          <a:p>
            <a:pPr defTabSz="891540" fontAlgn="auto">
              <a:spcBef>
                <a:spcPts val="0"/>
              </a:spcBef>
              <a:spcAft>
                <a:spcPts val="0"/>
              </a:spcAft>
            </a:pPr>
            <a:r>
              <a:rPr lang="en-US" sz="1755" dirty="0">
                <a:solidFill>
                  <a:prstClr val="black"/>
                </a:solidFill>
                <a:latin typeface="Calibri" panose="020F0502020204030204"/>
              </a:rPr>
              <a:t>HCL GSS DMZ</a:t>
            </a:r>
          </a:p>
        </p:txBody>
      </p:sp>
      <p:sp>
        <p:nvSpPr>
          <p:cNvPr id="77" name="TextBox 76">
            <a:extLst>
              <a:ext uri="{FF2B5EF4-FFF2-40B4-BE49-F238E27FC236}">
                <a16:creationId xmlns:a16="http://schemas.microsoft.com/office/drawing/2014/main" xmlns="" id="{1B7BE584-8B23-0C41-BDCE-C27C7BE2AB8A}"/>
              </a:ext>
            </a:extLst>
          </p:cNvPr>
          <p:cNvSpPr txBox="1"/>
          <p:nvPr/>
        </p:nvSpPr>
        <p:spPr>
          <a:xfrm>
            <a:off x="482392" y="1828553"/>
            <a:ext cx="1418337" cy="307777"/>
          </a:xfrm>
          <a:prstGeom prst="rect">
            <a:avLst/>
          </a:prstGeom>
          <a:solidFill>
            <a:srgbClr val="FFFFFF"/>
          </a:solidFill>
          <a:ln w="25400" cap="flat" cmpd="sng" algn="ctr">
            <a:solidFill>
              <a:srgbClr val="006CA2"/>
            </a:solidFill>
            <a:prstDash val="solid"/>
          </a:ln>
          <a:effectLst/>
        </p:spPr>
        <p:txBody>
          <a:bodyPr wrap="none" rtlCol="0">
            <a:spAutoFit/>
          </a:bodyPr>
          <a:lstStyle/>
          <a:p>
            <a:pPr marL="0" marR="0" lvl="0" indent="0" defTabSz="9119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rPr>
              <a:t>Test application</a:t>
            </a:r>
          </a:p>
        </p:txBody>
      </p:sp>
      <p:sp>
        <p:nvSpPr>
          <p:cNvPr id="79" name="Oval 78">
            <a:extLst>
              <a:ext uri="{FF2B5EF4-FFF2-40B4-BE49-F238E27FC236}">
                <a16:creationId xmlns:a16="http://schemas.microsoft.com/office/drawing/2014/main" xmlns="" id="{B57E5FC2-9153-FC48-AB6A-DF0FF21481B7}"/>
              </a:ext>
            </a:extLst>
          </p:cNvPr>
          <p:cNvSpPr/>
          <p:nvPr/>
        </p:nvSpPr>
        <p:spPr>
          <a:xfrm>
            <a:off x="11130728" y="61564"/>
            <a:ext cx="657921" cy="657921"/>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1185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85EDB1-13D6-3343-90F0-E9AB83780B1A}"/>
              </a:ext>
            </a:extLst>
          </p:cNvPr>
          <p:cNvSpPr>
            <a:spLocks noGrp="1"/>
          </p:cNvSpPr>
          <p:nvPr>
            <p:ph type="title"/>
          </p:nvPr>
        </p:nvSpPr>
        <p:spPr/>
        <p:txBody>
          <a:bodyPr/>
          <a:lstStyle/>
          <a:p>
            <a:r>
              <a:rPr lang="en-US" dirty="0"/>
              <a:t>High level POC architecture, Linux one view - DRAFT</a:t>
            </a:r>
          </a:p>
        </p:txBody>
      </p:sp>
      <p:sp>
        <p:nvSpPr>
          <p:cNvPr id="4" name="Rectangle 3">
            <a:extLst>
              <a:ext uri="{FF2B5EF4-FFF2-40B4-BE49-F238E27FC236}">
                <a16:creationId xmlns:a16="http://schemas.microsoft.com/office/drawing/2014/main" xmlns="" id="{70CA454F-57F4-8941-8866-27B9EADA4969}"/>
              </a:ext>
            </a:extLst>
          </p:cNvPr>
          <p:cNvSpPr/>
          <p:nvPr/>
        </p:nvSpPr>
        <p:spPr>
          <a:xfrm>
            <a:off x="2376651" y="3149930"/>
            <a:ext cx="6103320" cy="3449777"/>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891540" eaLnBrk="1" fontAlgn="auto" latinLnBrk="0" hangingPunct="1">
              <a:lnSpc>
                <a:spcPct val="100000"/>
              </a:lnSpc>
              <a:spcBef>
                <a:spcPts val="0"/>
              </a:spcBef>
              <a:spcAft>
                <a:spcPts val="0"/>
              </a:spcAft>
              <a:buClrTx/>
              <a:buSzTx/>
              <a:buFontTx/>
              <a:buNone/>
              <a:tabLst/>
              <a:defRPr/>
            </a:pPr>
            <a:endParaRPr kumimoji="0" lang="en-US" sz="175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xmlns="" id="{AD735900-6269-8146-A122-B5FD64B4FA1D}"/>
              </a:ext>
            </a:extLst>
          </p:cNvPr>
          <p:cNvGrpSpPr/>
          <p:nvPr/>
        </p:nvGrpSpPr>
        <p:grpSpPr>
          <a:xfrm>
            <a:off x="1290052" y="1241752"/>
            <a:ext cx="1924214" cy="707987"/>
            <a:chOff x="8108077" y="978767"/>
            <a:chExt cx="1373878" cy="726141"/>
          </a:xfrm>
        </p:grpSpPr>
        <p:sp>
          <p:nvSpPr>
            <p:cNvPr id="6" name="Rounded Rectangle 5">
              <a:extLst>
                <a:ext uri="{FF2B5EF4-FFF2-40B4-BE49-F238E27FC236}">
                  <a16:creationId xmlns:a16="http://schemas.microsoft.com/office/drawing/2014/main" xmlns="" id="{9208B6BB-EF79-354F-BFBB-4484E93236EB}"/>
                </a:ext>
              </a:extLst>
            </p:cNvPr>
            <p:cNvSpPr/>
            <p:nvPr/>
          </p:nvSpPr>
          <p:spPr>
            <a:xfrm>
              <a:off x="8108077" y="978767"/>
              <a:ext cx="1373878" cy="726141"/>
            </a:xfrm>
            <a:prstGeom prst="roundRect">
              <a:avLst/>
            </a:prstGeom>
            <a:solidFill>
              <a:sysClr val="window" lastClr="FFFFFF">
                <a:lumMod val="95000"/>
              </a:sysClr>
            </a:solidFill>
            <a:ln w="38100" cap="flat" cmpd="sng" algn="ctr">
              <a:solidFill>
                <a:srgbClr val="4472C4"/>
              </a:solidFill>
              <a:prstDash val="solid"/>
              <a:miter lim="800000"/>
            </a:ln>
            <a:effectLst/>
          </p:spPr>
          <p:txBody>
            <a:bodyPr rtlCol="0" anchor="ctr"/>
            <a:lstStyle/>
            <a:p>
              <a:pPr marL="0" marR="0" lvl="0" indent="0" algn="ctr" defTabSz="891540" eaLnBrk="1" fontAlgn="auto" latinLnBrk="0" hangingPunct="1">
                <a:lnSpc>
                  <a:spcPct val="100000"/>
                </a:lnSpc>
                <a:spcBef>
                  <a:spcPts val="0"/>
                </a:spcBef>
                <a:spcAft>
                  <a:spcPts val="0"/>
                </a:spcAft>
                <a:buClrTx/>
                <a:buSzTx/>
                <a:buFontTx/>
                <a:buNone/>
                <a:tabLst/>
                <a:defRPr/>
              </a:pPr>
              <a:endParaRPr kumimoji="0" lang="en-US" sz="175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xmlns="" id="{E292009F-069B-0949-B041-66EB83234079}"/>
                </a:ext>
              </a:extLst>
            </p:cNvPr>
            <p:cNvSpPr txBox="1"/>
            <p:nvPr/>
          </p:nvSpPr>
          <p:spPr>
            <a:xfrm>
              <a:off x="8299978" y="1157171"/>
              <a:ext cx="990081" cy="371700"/>
            </a:xfrm>
            <a:prstGeom prst="rect">
              <a:avLst/>
            </a:prstGeom>
            <a:solidFill>
              <a:sysClr val="window" lastClr="FFFFFF">
                <a:lumMod val="95000"/>
              </a:sysClr>
            </a:solidFill>
          </p:spPr>
          <p:txBody>
            <a:bodyPr wrap="none" rtlCol="0">
              <a:spAutoFit/>
            </a:bodyPr>
            <a:lstStyle/>
            <a:p>
              <a:pPr marL="0" marR="0" lvl="0" indent="0" algn="ctr" defTabSz="891540" eaLnBrk="1" fontAlgn="auto" latinLnBrk="0" hangingPunct="1">
                <a:lnSpc>
                  <a:spcPct val="100000"/>
                </a:lnSpc>
                <a:spcBef>
                  <a:spcPts val="0"/>
                </a:spcBef>
                <a:spcAft>
                  <a:spcPts val="0"/>
                </a:spcAft>
                <a:buClrTx/>
                <a:buSzTx/>
                <a:buFontTx/>
                <a:buNone/>
                <a:tabLst/>
                <a:defRPr/>
              </a:pPr>
              <a:r>
                <a:rPr kumimoji="0" lang="en-US" sz="1755" b="0" i="0" u="none" strike="noStrike" kern="0" cap="none" spc="0" normalizeH="0" baseline="0" noProof="0" dirty="0">
                  <a:ln>
                    <a:noFill/>
                  </a:ln>
                  <a:solidFill>
                    <a:prstClr val="black"/>
                  </a:solidFill>
                  <a:effectLst/>
                  <a:uLnTx/>
                  <a:uFillTx/>
                  <a:latin typeface="Calibri" panose="020F0502020204030204"/>
                </a:rPr>
                <a:t>Test app</a:t>
              </a:r>
            </a:p>
          </p:txBody>
        </p:sp>
      </p:grpSp>
      <p:sp>
        <p:nvSpPr>
          <p:cNvPr id="8" name="TextBox 7">
            <a:extLst>
              <a:ext uri="{FF2B5EF4-FFF2-40B4-BE49-F238E27FC236}">
                <a16:creationId xmlns:a16="http://schemas.microsoft.com/office/drawing/2014/main" xmlns="" id="{E9980D06-6CBD-7048-9D0F-EBA1881080EA}"/>
              </a:ext>
            </a:extLst>
          </p:cNvPr>
          <p:cNvSpPr txBox="1"/>
          <p:nvPr/>
        </p:nvSpPr>
        <p:spPr>
          <a:xfrm>
            <a:off x="1770462" y="2042176"/>
            <a:ext cx="712133" cy="270074"/>
          </a:xfrm>
          <a:prstGeom prst="rect">
            <a:avLst/>
          </a:prstGeom>
          <a:noFill/>
        </p:spPr>
        <p:txBody>
          <a:bodyPr wrap="none" rtlCol="0">
            <a:spAutoFit/>
          </a:bodyPr>
          <a:lstStyle/>
          <a:p>
            <a:pPr defTabSz="891540"/>
            <a:r>
              <a:rPr lang="en-US" sz="1170" dirty="0">
                <a:solidFill>
                  <a:prstClr val="black"/>
                </a:solidFill>
                <a:latin typeface="Calibri" panose="020F0502020204030204"/>
              </a:rPr>
              <a:t>REST API</a:t>
            </a:r>
          </a:p>
        </p:txBody>
      </p:sp>
      <p:grpSp>
        <p:nvGrpSpPr>
          <p:cNvPr id="9" name="Group 8">
            <a:extLst>
              <a:ext uri="{FF2B5EF4-FFF2-40B4-BE49-F238E27FC236}">
                <a16:creationId xmlns:a16="http://schemas.microsoft.com/office/drawing/2014/main" xmlns="" id="{26E80247-91C4-5747-8B50-3F450BEF1586}"/>
              </a:ext>
            </a:extLst>
          </p:cNvPr>
          <p:cNvGrpSpPr/>
          <p:nvPr/>
        </p:nvGrpSpPr>
        <p:grpSpPr>
          <a:xfrm>
            <a:off x="1448091" y="3630955"/>
            <a:ext cx="1608135" cy="707987"/>
            <a:chOff x="8412914" y="3228940"/>
            <a:chExt cx="1649369" cy="726141"/>
          </a:xfrm>
        </p:grpSpPr>
        <p:sp>
          <p:nvSpPr>
            <p:cNvPr id="10" name="Rounded Rectangle 9">
              <a:extLst>
                <a:ext uri="{FF2B5EF4-FFF2-40B4-BE49-F238E27FC236}">
                  <a16:creationId xmlns:a16="http://schemas.microsoft.com/office/drawing/2014/main" xmlns="" id="{517B5A4F-EBBC-6D46-84F3-7B12C3F4F11D}"/>
                </a:ext>
              </a:extLst>
            </p:cNvPr>
            <p:cNvSpPr/>
            <p:nvPr/>
          </p:nvSpPr>
          <p:spPr>
            <a:xfrm>
              <a:off x="8412914" y="3228940"/>
              <a:ext cx="1649369" cy="726141"/>
            </a:xfrm>
            <a:prstGeom prst="roundRect">
              <a:avLst/>
            </a:prstGeom>
            <a:solidFill>
              <a:sysClr val="window" lastClr="FFFFFF">
                <a:lumMod val="95000"/>
              </a:sysClr>
            </a:solidFill>
            <a:ln w="38100" cap="flat" cmpd="sng" algn="ctr">
              <a:solidFill>
                <a:srgbClr val="4472C4"/>
              </a:solidFill>
              <a:prstDash val="solid"/>
              <a:miter lim="800000"/>
            </a:ln>
            <a:effectLst/>
          </p:spPr>
          <p:txBody>
            <a:bodyPr rtlCol="0" anchor="ctr"/>
            <a:lstStyle/>
            <a:p>
              <a:pPr marL="0" marR="0" lvl="0" indent="0" algn="ctr" defTabSz="891540" eaLnBrk="1" fontAlgn="auto" latinLnBrk="0" hangingPunct="1">
                <a:lnSpc>
                  <a:spcPct val="100000"/>
                </a:lnSpc>
                <a:spcBef>
                  <a:spcPts val="0"/>
                </a:spcBef>
                <a:spcAft>
                  <a:spcPts val="0"/>
                </a:spcAft>
                <a:buClrTx/>
                <a:buSzTx/>
                <a:buFontTx/>
                <a:buNone/>
                <a:tabLst/>
                <a:defRPr/>
              </a:pPr>
              <a:endParaRPr kumimoji="0" lang="en-US" sz="175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xmlns="" id="{C3EA7827-5DC6-4744-9109-1519609894F9}"/>
                </a:ext>
              </a:extLst>
            </p:cNvPr>
            <p:cNvSpPr txBox="1"/>
            <p:nvPr/>
          </p:nvSpPr>
          <p:spPr>
            <a:xfrm>
              <a:off x="8473043" y="3407344"/>
              <a:ext cx="1485438" cy="347235"/>
            </a:xfrm>
            <a:prstGeom prst="rect">
              <a:avLst/>
            </a:prstGeom>
            <a:solidFill>
              <a:sysClr val="window" lastClr="FFFFFF">
                <a:lumMod val="95000"/>
              </a:sysClr>
            </a:solidFill>
          </p:spPr>
          <p:txBody>
            <a:bodyPr wrap="square" rtlCol="0">
              <a:spAutoFit/>
            </a:bodyPr>
            <a:lstStyle/>
            <a:p>
              <a:pPr marL="0" marR="0" lvl="0" indent="0" defTabSz="89154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Physical switch</a:t>
              </a:r>
            </a:p>
          </p:txBody>
        </p:sp>
      </p:grpSp>
      <p:sp>
        <p:nvSpPr>
          <p:cNvPr id="12" name="Rounded Rectangle 11">
            <a:extLst>
              <a:ext uri="{FF2B5EF4-FFF2-40B4-BE49-F238E27FC236}">
                <a16:creationId xmlns:a16="http://schemas.microsoft.com/office/drawing/2014/main" xmlns="" id="{860B08FF-5447-DA4D-BEFB-4B0D22BB188D}"/>
              </a:ext>
            </a:extLst>
          </p:cNvPr>
          <p:cNvSpPr/>
          <p:nvPr/>
        </p:nvSpPr>
        <p:spPr bwMode="auto">
          <a:xfrm>
            <a:off x="4363090" y="3668484"/>
            <a:ext cx="3202481" cy="2753548"/>
          </a:xfrm>
          <a:prstGeom prst="roundRect">
            <a:avLst/>
          </a:prstGeom>
          <a:noFill/>
          <a:ln w="31750" cap="flat" cmpd="sng" algn="ctr">
            <a:solidFill>
              <a:schemeClr val="bg1"/>
            </a:solidFill>
            <a:prstDash val="dash"/>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xmlns="" id="{37D171F6-F2EC-9C4F-B64E-8CB5904C58ED}"/>
              </a:ext>
            </a:extLst>
          </p:cNvPr>
          <p:cNvSpPr/>
          <p:nvPr/>
        </p:nvSpPr>
        <p:spPr>
          <a:xfrm>
            <a:off x="4891814" y="3841763"/>
            <a:ext cx="2103572" cy="286372"/>
          </a:xfrm>
          <a:prstGeom prst="rect">
            <a:avLst/>
          </a:prstGeom>
          <a:solidFill>
            <a:sysClr val="window" lastClr="FFFFFF"/>
          </a:solidFill>
          <a:ln w="38100" cap="flat" cmpd="sng" algn="ctr">
            <a:solidFill>
              <a:srgbClr val="4472C4"/>
            </a:solidFill>
            <a:prstDash val="solid"/>
            <a:miter lim="800000"/>
          </a:ln>
          <a:effectLst/>
        </p:spPr>
        <p:txBody>
          <a:bodyPr rtlCol="0" anchor="ctr"/>
          <a:lstStyle/>
          <a:p>
            <a:pPr marL="0" marR="0" lvl="0" indent="0" defTabSz="89154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Virtual switch</a:t>
            </a:r>
          </a:p>
        </p:txBody>
      </p:sp>
      <p:sp>
        <p:nvSpPr>
          <p:cNvPr id="14" name="Rectangle 13">
            <a:extLst>
              <a:ext uri="{FF2B5EF4-FFF2-40B4-BE49-F238E27FC236}">
                <a16:creationId xmlns:a16="http://schemas.microsoft.com/office/drawing/2014/main" xmlns="" id="{87EE8ADB-7166-AD4A-96C7-F8C8E6B0FF63}"/>
              </a:ext>
            </a:extLst>
          </p:cNvPr>
          <p:cNvSpPr/>
          <p:nvPr/>
        </p:nvSpPr>
        <p:spPr>
          <a:xfrm>
            <a:off x="4713398" y="4583972"/>
            <a:ext cx="2460403" cy="1455320"/>
          </a:xfrm>
          <a:prstGeom prst="rect">
            <a:avLst/>
          </a:prstGeom>
          <a:solidFill>
            <a:sysClr val="window" lastClr="FFFFFF"/>
          </a:solidFill>
          <a:ln w="38100" cap="flat" cmpd="sng" algn="ctr">
            <a:solidFill>
              <a:srgbClr val="4472C4"/>
            </a:solidFill>
            <a:prstDash val="solid"/>
            <a:miter lim="800000"/>
          </a:ln>
          <a:effectLst/>
        </p:spPr>
        <p:txBody>
          <a:bodyPr rtlCol="0" anchor="ctr"/>
          <a:lstStyle/>
          <a:p>
            <a:pPr marL="0" marR="0" lvl="0" indent="0" defTabSz="891540" eaLnBrk="1" fontAlgn="auto" latinLnBrk="0" hangingPunct="1">
              <a:lnSpc>
                <a:spcPct val="100000"/>
              </a:lnSpc>
              <a:spcBef>
                <a:spcPts val="0"/>
              </a:spcBef>
              <a:spcAft>
                <a:spcPts val="0"/>
              </a:spcAft>
              <a:buClrTx/>
              <a:buSzTx/>
              <a:buFontTx/>
              <a:buNone/>
              <a:tabLst/>
              <a:defRPr/>
            </a:pPr>
            <a:endParaRPr lang="en-US" sz="1600" kern="0" dirty="0">
              <a:solidFill>
                <a:prstClr val="black"/>
              </a:solidFill>
              <a:latin typeface="Calibri" panose="020F0502020204030204"/>
            </a:endParaRPr>
          </a:p>
        </p:txBody>
      </p:sp>
      <p:sp>
        <p:nvSpPr>
          <p:cNvPr id="15" name="Can 14">
            <a:extLst>
              <a:ext uri="{FF2B5EF4-FFF2-40B4-BE49-F238E27FC236}">
                <a16:creationId xmlns:a16="http://schemas.microsoft.com/office/drawing/2014/main" xmlns="" id="{CA98C62A-4D5E-FC40-9F00-C6F00435609E}"/>
              </a:ext>
            </a:extLst>
          </p:cNvPr>
          <p:cNvSpPr/>
          <p:nvPr/>
        </p:nvSpPr>
        <p:spPr bwMode="auto">
          <a:xfrm>
            <a:off x="7870017" y="4497500"/>
            <a:ext cx="279819" cy="336950"/>
          </a:xfrm>
          <a:prstGeom prst="can">
            <a:avLst/>
          </a:prstGeom>
          <a:solidFill>
            <a:schemeClr val="bg2">
              <a:lumMod val="20000"/>
              <a:lumOff val="8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xmlns="" id="{EBDCA5DD-006C-9045-B0C8-D7E3B01B10CF}"/>
              </a:ext>
            </a:extLst>
          </p:cNvPr>
          <p:cNvSpPr txBox="1"/>
          <p:nvPr/>
        </p:nvSpPr>
        <p:spPr>
          <a:xfrm>
            <a:off x="7666778" y="4918033"/>
            <a:ext cx="747320" cy="400110"/>
          </a:xfrm>
          <a:prstGeom prst="rect">
            <a:avLst/>
          </a:prstGeom>
          <a:noFill/>
        </p:spPr>
        <p:txBody>
          <a:bodyPr wrap="none" rtlCol="0">
            <a:spAutoFit/>
          </a:bodyPr>
          <a:lstStyle/>
          <a:p>
            <a:r>
              <a:rPr lang="en-US" sz="1000" dirty="0"/>
              <a:t>CouchDB</a:t>
            </a:r>
          </a:p>
          <a:p>
            <a:r>
              <a:rPr lang="en-US" sz="1000" b="1" dirty="0"/>
              <a:t>Off-chain</a:t>
            </a:r>
          </a:p>
        </p:txBody>
      </p:sp>
      <p:cxnSp>
        <p:nvCxnSpPr>
          <p:cNvPr id="17" name="Straight Arrow Connector 16">
            <a:extLst>
              <a:ext uri="{FF2B5EF4-FFF2-40B4-BE49-F238E27FC236}">
                <a16:creationId xmlns:a16="http://schemas.microsoft.com/office/drawing/2014/main" xmlns="" id="{05304AE6-D917-1544-A317-6EBDFB0AA691}"/>
              </a:ext>
            </a:extLst>
          </p:cNvPr>
          <p:cNvCxnSpPr>
            <a:cxnSpLocks/>
            <a:stCxn id="10" idx="3"/>
            <a:endCxn id="13" idx="1"/>
          </p:cNvCxnSpPr>
          <p:nvPr/>
        </p:nvCxnSpPr>
        <p:spPr>
          <a:xfrm>
            <a:off x="3056226" y="3984949"/>
            <a:ext cx="1835588" cy="0"/>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18" name="Rectangle 17">
            <a:extLst>
              <a:ext uri="{FF2B5EF4-FFF2-40B4-BE49-F238E27FC236}">
                <a16:creationId xmlns:a16="http://schemas.microsoft.com/office/drawing/2014/main" xmlns="" id="{67EFFA60-09D5-0843-B1E2-58E72B7FC506}"/>
              </a:ext>
            </a:extLst>
          </p:cNvPr>
          <p:cNvSpPr/>
          <p:nvPr/>
        </p:nvSpPr>
        <p:spPr>
          <a:xfrm>
            <a:off x="8915512" y="3149929"/>
            <a:ext cx="2781122" cy="3449777"/>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891540" eaLnBrk="1" fontAlgn="auto" latinLnBrk="0" hangingPunct="1">
              <a:lnSpc>
                <a:spcPct val="100000"/>
              </a:lnSpc>
              <a:spcBef>
                <a:spcPts val="0"/>
              </a:spcBef>
              <a:spcAft>
                <a:spcPts val="0"/>
              </a:spcAft>
              <a:buClrTx/>
              <a:buSzTx/>
              <a:buFontTx/>
              <a:buNone/>
              <a:tabLst/>
              <a:defRPr/>
            </a:pPr>
            <a:endParaRPr kumimoji="0" lang="en-US" sz="175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 name="Can 18">
            <a:extLst>
              <a:ext uri="{FF2B5EF4-FFF2-40B4-BE49-F238E27FC236}">
                <a16:creationId xmlns:a16="http://schemas.microsoft.com/office/drawing/2014/main" xmlns="" id="{62994533-0184-A042-ABF4-2C85EE0DCFC2}"/>
              </a:ext>
            </a:extLst>
          </p:cNvPr>
          <p:cNvSpPr/>
          <p:nvPr/>
        </p:nvSpPr>
        <p:spPr>
          <a:xfrm>
            <a:off x="10041377" y="4239405"/>
            <a:ext cx="659280" cy="841635"/>
          </a:xfrm>
          <a:prstGeom prst="can">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891540" eaLnBrk="1" fontAlgn="auto" latinLnBrk="0" hangingPunct="1">
              <a:lnSpc>
                <a:spcPct val="100000"/>
              </a:lnSpc>
              <a:spcBef>
                <a:spcPts val="0"/>
              </a:spcBef>
              <a:spcAft>
                <a:spcPts val="0"/>
              </a:spcAft>
              <a:buClrTx/>
              <a:buSzTx/>
              <a:buFontTx/>
              <a:buNone/>
              <a:tabLst/>
              <a:defRPr/>
            </a:pPr>
            <a:r>
              <a:rPr kumimoji="0" lang="en-US" sz="1755" b="0" i="0" u="none" strike="noStrike" kern="0" cap="none" spc="0" normalizeH="0" baseline="0" noProof="0" dirty="0">
                <a:ln>
                  <a:noFill/>
                </a:ln>
                <a:solidFill>
                  <a:prstClr val="white"/>
                </a:solidFill>
                <a:effectLst/>
                <a:uLnTx/>
                <a:uFillTx/>
                <a:latin typeface="Calibri" panose="020F0502020204030204"/>
                <a:ea typeface="+mn-ea"/>
                <a:cs typeface="+mn-cs"/>
              </a:rPr>
              <a:t>DB</a:t>
            </a:r>
          </a:p>
        </p:txBody>
      </p:sp>
      <p:cxnSp>
        <p:nvCxnSpPr>
          <p:cNvPr id="20" name="Straight Arrow Connector 19">
            <a:extLst>
              <a:ext uri="{FF2B5EF4-FFF2-40B4-BE49-F238E27FC236}">
                <a16:creationId xmlns:a16="http://schemas.microsoft.com/office/drawing/2014/main" xmlns="" id="{1D3B5B84-D54A-EF49-AD2B-626704A96651}"/>
              </a:ext>
            </a:extLst>
          </p:cNvPr>
          <p:cNvCxnSpPr>
            <a:cxnSpLocks/>
          </p:cNvCxnSpPr>
          <p:nvPr/>
        </p:nvCxnSpPr>
        <p:spPr bwMode="auto">
          <a:xfrm>
            <a:off x="8218712" y="4678665"/>
            <a:ext cx="1698174" cy="0"/>
          </a:xfrm>
          <a:prstGeom prst="straightConnector1">
            <a:avLst/>
          </a:prstGeom>
          <a:solidFill>
            <a:schemeClr val="accent1"/>
          </a:solidFill>
          <a:ln w="12700" cap="flat" cmpd="sng" algn="ctr">
            <a:solidFill>
              <a:schemeClr val="tx1"/>
            </a:solidFill>
            <a:prstDash val="solid"/>
            <a:miter lim="800000"/>
            <a:headEnd type="triangle"/>
            <a:tailEnd type="triangle"/>
          </a:ln>
          <a:effectLst/>
        </p:spPr>
      </p:cxnSp>
      <p:sp>
        <p:nvSpPr>
          <p:cNvPr id="21" name="TextBox 20">
            <a:extLst>
              <a:ext uri="{FF2B5EF4-FFF2-40B4-BE49-F238E27FC236}">
                <a16:creationId xmlns:a16="http://schemas.microsoft.com/office/drawing/2014/main" xmlns="" id="{4E9094FE-3926-A145-9775-03582F844D74}"/>
              </a:ext>
            </a:extLst>
          </p:cNvPr>
          <p:cNvSpPr txBox="1"/>
          <p:nvPr/>
        </p:nvSpPr>
        <p:spPr>
          <a:xfrm>
            <a:off x="9784959" y="5151565"/>
            <a:ext cx="843501" cy="276999"/>
          </a:xfrm>
          <a:prstGeom prst="rect">
            <a:avLst/>
          </a:prstGeom>
          <a:noFill/>
        </p:spPr>
        <p:txBody>
          <a:bodyPr wrap="none" rtlCol="0">
            <a:spAutoFit/>
          </a:bodyPr>
          <a:lstStyle/>
          <a:p>
            <a:r>
              <a:rPr lang="en-US" sz="1200" dirty="0"/>
              <a:t>DB2/ZOS</a:t>
            </a:r>
          </a:p>
        </p:txBody>
      </p:sp>
      <p:sp>
        <p:nvSpPr>
          <p:cNvPr id="22" name="TextBox 21">
            <a:extLst>
              <a:ext uri="{FF2B5EF4-FFF2-40B4-BE49-F238E27FC236}">
                <a16:creationId xmlns:a16="http://schemas.microsoft.com/office/drawing/2014/main" xmlns="" id="{67775CF2-FCCB-4E46-9E9A-8E33B15747B1}"/>
              </a:ext>
            </a:extLst>
          </p:cNvPr>
          <p:cNvSpPr txBox="1"/>
          <p:nvPr/>
        </p:nvSpPr>
        <p:spPr>
          <a:xfrm>
            <a:off x="8531902" y="4314672"/>
            <a:ext cx="1170513" cy="307777"/>
          </a:xfrm>
          <a:prstGeom prst="rect">
            <a:avLst/>
          </a:prstGeom>
          <a:noFill/>
        </p:spPr>
        <p:txBody>
          <a:bodyPr wrap="none" rtlCol="0">
            <a:spAutoFit/>
          </a:bodyPr>
          <a:lstStyle/>
          <a:p>
            <a:r>
              <a:rPr lang="en-US" sz="1400" dirty="0"/>
              <a:t>Replication?</a:t>
            </a:r>
          </a:p>
        </p:txBody>
      </p:sp>
      <p:sp>
        <p:nvSpPr>
          <p:cNvPr id="23" name="TextBox 22">
            <a:extLst>
              <a:ext uri="{FF2B5EF4-FFF2-40B4-BE49-F238E27FC236}">
                <a16:creationId xmlns:a16="http://schemas.microsoft.com/office/drawing/2014/main" xmlns="" id="{35FCBCE6-ADFE-F945-A7B1-E267BE1C429E}"/>
              </a:ext>
            </a:extLst>
          </p:cNvPr>
          <p:cNvSpPr txBox="1"/>
          <p:nvPr/>
        </p:nvSpPr>
        <p:spPr>
          <a:xfrm>
            <a:off x="5279857" y="3398400"/>
            <a:ext cx="971741" cy="276999"/>
          </a:xfrm>
          <a:prstGeom prst="rect">
            <a:avLst/>
          </a:prstGeom>
          <a:noFill/>
        </p:spPr>
        <p:txBody>
          <a:bodyPr wrap="none" rtlCol="0">
            <a:spAutoFit/>
          </a:bodyPr>
          <a:lstStyle/>
          <a:p>
            <a:r>
              <a:rPr lang="en-US" sz="1200" dirty="0"/>
              <a:t>z/VM (host)</a:t>
            </a:r>
          </a:p>
        </p:txBody>
      </p:sp>
      <p:sp>
        <p:nvSpPr>
          <p:cNvPr id="24" name="TextBox 23">
            <a:extLst>
              <a:ext uri="{FF2B5EF4-FFF2-40B4-BE49-F238E27FC236}">
                <a16:creationId xmlns:a16="http://schemas.microsoft.com/office/drawing/2014/main" xmlns="" id="{AF3D5848-4F3F-BE43-846C-E733CDA052F6}"/>
              </a:ext>
            </a:extLst>
          </p:cNvPr>
          <p:cNvSpPr txBox="1"/>
          <p:nvPr/>
        </p:nvSpPr>
        <p:spPr>
          <a:xfrm>
            <a:off x="2401972" y="5931348"/>
            <a:ext cx="1515757" cy="276999"/>
          </a:xfrm>
          <a:prstGeom prst="rect">
            <a:avLst/>
          </a:prstGeom>
          <a:noFill/>
        </p:spPr>
        <p:txBody>
          <a:bodyPr wrap="square" rtlCol="0">
            <a:spAutoFit/>
          </a:bodyPr>
          <a:lstStyle/>
          <a:p>
            <a:r>
              <a:rPr lang="sv-FI" sz="1200" dirty="0">
                <a:solidFill>
                  <a:schemeClr val="bg2">
                    <a:lumMod val="75000"/>
                  </a:schemeClr>
                </a:solidFill>
              </a:rPr>
              <a:t>LinuxOne</a:t>
            </a:r>
            <a:endParaRPr lang="sv-SE" sz="1200" dirty="0">
              <a:solidFill>
                <a:schemeClr val="bg2">
                  <a:lumMod val="75000"/>
                </a:schemeClr>
              </a:solidFill>
            </a:endParaRPr>
          </a:p>
        </p:txBody>
      </p:sp>
      <p:sp>
        <p:nvSpPr>
          <p:cNvPr id="25" name="Rectangle 24">
            <a:extLst>
              <a:ext uri="{FF2B5EF4-FFF2-40B4-BE49-F238E27FC236}">
                <a16:creationId xmlns:a16="http://schemas.microsoft.com/office/drawing/2014/main" xmlns="" id="{700644E6-215B-AA46-928C-CD9FDFD30542}"/>
              </a:ext>
            </a:extLst>
          </p:cNvPr>
          <p:cNvSpPr/>
          <p:nvPr/>
        </p:nvSpPr>
        <p:spPr>
          <a:xfrm>
            <a:off x="4912544" y="5318143"/>
            <a:ext cx="2103572" cy="581307"/>
          </a:xfrm>
          <a:prstGeom prst="rect">
            <a:avLst/>
          </a:prstGeom>
          <a:solidFill>
            <a:sysClr val="window" lastClr="FFFFFF"/>
          </a:solidFill>
          <a:ln w="28575" cap="flat" cmpd="sng" algn="ctr">
            <a:solidFill>
              <a:srgbClr val="4472C4"/>
            </a:solidFill>
            <a:prstDash val="solid"/>
            <a:miter lim="800000"/>
          </a:ln>
          <a:effectLst/>
        </p:spPr>
        <p:txBody>
          <a:bodyPr rtlCol="0" anchor="ctr"/>
          <a:lstStyle/>
          <a:p>
            <a:pPr lvl="0" defTabSz="891540">
              <a:defRPr/>
            </a:pPr>
            <a:r>
              <a:rPr lang="en-US" sz="1400" kern="0" dirty="0">
                <a:solidFill>
                  <a:prstClr val="black"/>
                </a:solidFill>
                <a:latin typeface="Calibri" panose="020F0502020204030204"/>
              </a:rPr>
              <a:t>Docker with </a:t>
            </a:r>
            <a:r>
              <a:rPr lang="en-US" sz="1400" kern="0" dirty="0" err="1">
                <a:solidFill>
                  <a:prstClr val="black"/>
                </a:solidFill>
                <a:latin typeface="Calibri" panose="020F0502020204030204"/>
              </a:rPr>
              <a:t>HyperLedger</a:t>
            </a:r>
            <a:r>
              <a:rPr lang="en-US" sz="1400" kern="0" dirty="0">
                <a:solidFill>
                  <a:prstClr val="black"/>
                </a:solidFill>
                <a:latin typeface="Calibri" panose="020F0502020204030204"/>
              </a:rPr>
              <a:t> 1.4 and CouchDB</a:t>
            </a:r>
          </a:p>
        </p:txBody>
      </p:sp>
      <p:sp>
        <p:nvSpPr>
          <p:cNvPr id="26" name="TextBox 25">
            <a:extLst>
              <a:ext uri="{FF2B5EF4-FFF2-40B4-BE49-F238E27FC236}">
                <a16:creationId xmlns:a16="http://schemas.microsoft.com/office/drawing/2014/main" xmlns="" id="{59DC2C43-6D85-6A42-BE5A-7C545C7E68CF}"/>
              </a:ext>
            </a:extLst>
          </p:cNvPr>
          <p:cNvSpPr txBox="1"/>
          <p:nvPr/>
        </p:nvSpPr>
        <p:spPr>
          <a:xfrm>
            <a:off x="5036584" y="4622449"/>
            <a:ext cx="2098460" cy="461665"/>
          </a:xfrm>
          <a:prstGeom prst="rect">
            <a:avLst/>
          </a:prstGeom>
          <a:noFill/>
        </p:spPr>
        <p:txBody>
          <a:bodyPr wrap="none" rtlCol="0">
            <a:spAutoFit/>
          </a:bodyPr>
          <a:lstStyle/>
          <a:p>
            <a:r>
              <a:rPr lang="sv-FI" sz="1200" dirty="0"/>
              <a:t>Linux </a:t>
            </a:r>
            <a:r>
              <a:rPr lang="sv-FI" sz="1200" dirty="0" err="1"/>
              <a:t>RedHat</a:t>
            </a:r>
            <a:r>
              <a:rPr lang="sv-FI" sz="1200" dirty="0"/>
              <a:t> 7</a:t>
            </a:r>
          </a:p>
          <a:p>
            <a:r>
              <a:rPr lang="sv-FI" sz="1200" dirty="0" err="1"/>
              <a:t>Vlan</a:t>
            </a:r>
            <a:r>
              <a:rPr lang="sv-FI" sz="1200" dirty="0"/>
              <a:t> 3328 153.112.160.162 </a:t>
            </a:r>
            <a:endParaRPr lang="sv-SE" sz="1200" dirty="0"/>
          </a:p>
        </p:txBody>
      </p:sp>
      <p:cxnSp>
        <p:nvCxnSpPr>
          <p:cNvPr id="27" name="Straight Arrow Connector 26">
            <a:extLst>
              <a:ext uri="{FF2B5EF4-FFF2-40B4-BE49-F238E27FC236}">
                <a16:creationId xmlns:a16="http://schemas.microsoft.com/office/drawing/2014/main" xmlns="" id="{29DD1A85-E1DE-5D46-AE1F-FFF5A56EEF63}"/>
              </a:ext>
            </a:extLst>
          </p:cNvPr>
          <p:cNvCxnSpPr>
            <a:cxnSpLocks/>
            <a:stCxn id="13" idx="2"/>
            <a:endCxn id="14" idx="0"/>
          </p:cNvCxnSpPr>
          <p:nvPr/>
        </p:nvCxnSpPr>
        <p:spPr>
          <a:xfrm>
            <a:off x="5943600" y="4128135"/>
            <a:ext cx="0" cy="455837"/>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28" name="TextBox 27">
            <a:extLst>
              <a:ext uri="{FF2B5EF4-FFF2-40B4-BE49-F238E27FC236}">
                <a16:creationId xmlns:a16="http://schemas.microsoft.com/office/drawing/2014/main" xmlns="" id="{19B55836-241E-E14F-A74E-AFEEB16CDEEB}"/>
              </a:ext>
            </a:extLst>
          </p:cNvPr>
          <p:cNvSpPr txBox="1"/>
          <p:nvPr/>
        </p:nvSpPr>
        <p:spPr>
          <a:xfrm>
            <a:off x="137505" y="4744473"/>
            <a:ext cx="2016465" cy="1169551"/>
          </a:xfrm>
          <a:prstGeom prst="rect">
            <a:avLst/>
          </a:prstGeom>
          <a:noFill/>
        </p:spPr>
        <p:txBody>
          <a:bodyPr wrap="square" rtlCol="0">
            <a:spAutoFit/>
          </a:bodyPr>
          <a:lstStyle/>
          <a:p>
            <a:r>
              <a:rPr lang="en-US" sz="1400" dirty="0"/>
              <a:t>Current network zone: </a:t>
            </a:r>
            <a:br>
              <a:rPr lang="en-US" sz="1400" dirty="0"/>
            </a:br>
            <a:r>
              <a:rPr lang="en-US" sz="1400" dirty="0" err="1"/>
              <a:t>Volvo_IT_Application_GOT</a:t>
            </a:r>
            <a:r>
              <a:rPr lang="en-US" sz="1400" dirty="0"/>
              <a:t>, EBN</a:t>
            </a:r>
          </a:p>
          <a:p>
            <a:endParaRPr lang="en-US" sz="1400" dirty="0"/>
          </a:p>
          <a:p>
            <a:r>
              <a:rPr lang="en-US" sz="1400" b="1" dirty="0">
                <a:solidFill>
                  <a:srgbClr val="FF0000"/>
                </a:solidFill>
              </a:rPr>
              <a:t>Not OK</a:t>
            </a:r>
          </a:p>
        </p:txBody>
      </p:sp>
      <p:sp>
        <p:nvSpPr>
          <p:cNvPr id="29" name="Rectangle 28">
            <a:extLst>
              <a:ext uri="{FF2B5EF4-FFF2-40B4-BE49-F238E27FC236}">
                <a16:creationId xmlns:a16="http://schemas.microsoft.com/office/drawing/2014/main" xmlns="" id="{D3DD8679-8FF8-0D44-97CF-3CE27FD83F37}"/>
              </a:ext>
            </a:extLst>
          </p:cNvPr>
          <p:cNvSpPr/>
          <p:nvPr/>
        </p:nvSpPr>
        <p:spPr>
          <a:xfrm>
            <a:off x="1207504" y="2428949"/>
            <a:ext cx="8175982" cy="273068"/>
          </a:xfrm>
          <a:prstGeom prst="rect">
            <a:avLst/>
          </a:prstGeom>
          <a:solidFill>
            <a:srgbClr val="70AD47">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891540" eaLnBrk="1" fontAlgn="auto" latinLnBrk="0" hangingPunct="1">
              <a:lnSpc>
                <a:spcPct val="100000"/>
              </a:lnSpc>
              <a:spcBef>
                <a:spcPts val="0"/>
              </a:spcBef>
              <a:spcAft>
                <a:spcPts val="0"/>
              </a:spcAft>
              <a:buClrTx/>
              <a:buSzTx/>
              <a:buFontTx/>
              <a:buNone/>
              <a:tabLst/>
              <a:defRPr/>
            </a:pPr>
            <a:r>
              <a:rPr kumimoji="0" lang="en-US" sz="1170" b="0" i="0" u="none" strike="noStrike" kern="0" cap="none" spc="0" normalizeH="0" baseline="0" noProof="0" dirty="0">
                <a:ln>
                  <a:noFill/>
                </a:ln>
                <a:solidFill>
                  <a:prstClr val="black"/>
                </a:solidFill>
                <a:effectLst/>
                <a:uLnTx/>
                <a:uFillTx/>
                <a:latin typeface="Calibri" panose="020F0502020204030204"/>
                <a:ea typeface="+mn-ea"/>
                <a:cs typeface="+mn-cs"/>
              </a:rPr>
              <a:t>DataPower</a:t>
            </a:r>
          </a:p>
        </p:txBody>
      </p:sp>
      <p:cxnSp>
        <p:nvCxnSpPr>
          <p:cNvPr id="30" name="Straight Connector 29">
            <a:extLst>
              <a:ext uri="{FF2B5EF4-FFF2-40B4-BE49-F238E27FC236}">
                <a16:creationId xmlns:a16="http://schemas.microsoft.com/office/drawing/2014/main" xmlns="" id="{48771E00-2DF1-7F46-A771-217A2CA90AF6}"/>
              </a:ext>
            </a:extLst>
          </p:cNvPr>
          <p:cNvCxnSpPr>
            <a:cxnSpLocks/>
          </p:cNvCxnSpPr>
          <p:nvPr/>
        </p:nvCxnSpPr>
        <p:spPr>
          <a:xfrm>
            <a:off x="1207503" y="2295213"/>
            <a:ext cx="8175983" cy="0"/>
          </a:xfrm>
          <a:prstGeom prst="line">
            <a:avLst/>
          </a:prstGeom>
          <a:noFill/>
          <a:ln w="38100" cap="flat" cmpd="sng" algn="ctr">
            <a:solidFill>
              <a:srgbClr val="4472C4"/>
            </a:solidFill>
            <a:prstDash val="solid"/>
            <a:miter lim="800000"/>
          </a:ln>
          <a:effectLst/>
        </p:spPr>
      </p:cxnSp>
      <p:sp>
        <p:nvSpPr>
          <p:cNvPr id="31" name="TextBox 30">
            <a:extLst>
              <a:ext uri="{FF2B5EF4-FFF2-40B4-BE49-F238E27FC236}">
                <a16:creationId xmlns:a16="http://schemas.microsoft.com/office/drawing/2014/main" xmlns="" id="{DFFB5F44-1D3B-DF4A-BDA0-4367805EB4E8}"/>
              </a:ext>
            </a:extLst>
          </p:cNvPr>
          <p:cNvSpPr txBox="1"/>
          <p:nvPr/>
        </p:nvSpPr>
        <p:spPr>
          <a:xfrm>
            <a:off x="9535336" y="2186952"/>
            <a:ext cx="503664" cy="212366"/>
          </a:xfrm>
          <a:prstGeom prst="rect">
            <a:avLst/>
          </a:prstGeom>
          <a:noFill/>
        </p:spPr>
        <p:txBody>
          <a:bodyPr wrap="none" rtlCol="0">
            <a:spAutoFit/>
          </a:bodyPr>
          <a:lstStyle/>
          <a:p>
            <a:pPr defTabSz="891540"/>
            <a:r>
              <a:rPr lang="en-US" sz="780" dirty="0">
                <a:solidFill>
                  <a:prstClr val="black"/>
                </a:solidFill>
                <a:latin typeface="Calibri" panose="020F0502020204030204"/>
              </a:rPr>
              <a:t>Firewall</a:t>
            </a:r>
          </a:p>
        </p:txBody>
      </p:sp>
      <p:sp>
        <p:nvSpPr>
          <p:cNvPr id="32" name="TextBox 31">
            <a:extLst>
              <a:ext uri="{FF2B5EF4-FFF2-40B4-BE49-F238E27FC236}">
                <a16:creationId xmlns:a16="http://schemas.microsoft.com/office/drawing/2014/main" xmlns="" id="{C02E1111-AB45-ED41-8F88-6D0682ECA856}"/>
              </a:ext>
            </a:extLst>
          </p:cNvPr>
          <p:cNvSpPr txBox="1"/>
          <p:nvPr/>
        </p:nvSpPr>
        <p:spPr>
          <a:xfrm>
            <a:off x="9535336" y="2710361"/>
            <a:ext cx="503664" cy="212366"/>
          </a:xfrm>
          <a:prstGeom prst="rect">
            <a:avLst/>
          </a:prstGeom>
          <a:noFill/>
        </p:spPr>
        <p:txBody>
          <a:bodyPr wrap="none" rtlCol="0">
            <a:spAutoFit/>
          </a:bodyPr>
          <a:lstStyle/>
          <a:p>
            <a:pPr defTabSz="891540"/>
            <a:r>
              <a:rPr lang="en-US" sz="780" dirty="0">
                <a:solidFill>
                  <a:prstClr val="black"/>
                </a:solidFill>
                <a:latin typeface="Calibri" panose="020F0502020204030204"/>
              </a:rPr>
              <a:t>Firewall</a:t>
            </a:r>
          </a:p>
        </p:txBody>
      </p:sp>
      <p:sp>
        <p:nvSpPr>
          <p:cNvPr id="33" name="TextBox 32">
            <a:extLst>
              <a:ext uri="{FF2B5EF4-FFF2-40B4-BE49-F238E27FC236}">
                <a16:creationId xmlns:a16="http://schemas.microsoft.com/office/drawing/2014/main" xmlns="" id="{A4EAA41C-888B-234F-BB24-85B12F77F288}"/>
              </a:ext>
            </a:extLst>
          </p:cNvPr>
          <p:cNvSpPr txBox="1"/>
          <p:nvPr/>
        </p:nvSpPr>
        <p:spPr>
          <a:xfrm>
            <a:off x="9970878" y="1905000"/>
            <a:ext cx="921440" cy="360099"/>
          </a:xfrm>
          <a:prstGeom prst="rect">
            <a:avLst/>
          </a:prstGeom>
          <a:noFill/>
        </p:spPr>
        <p:txBody>
          <a:bodyPr wrap="none" rtlCol="0">
            <a:spAutoFit/>
          </a:bodyPr>
          <a:lstStyle/>
          <a:p>
            <a:pPr defTabSz="891540"/>
            <a:r>
              <a:rPr lang="en-US" sz="1755" dirty="0">
                <a:solidFill>
                  <a:prstClr val="black"/>
                </a:solidFill>
                <a:latin typeface="Calibri" panose="020F0502020204030204"/>
              </a:rPr>
              <a:t>Internet</a:t>
            </a:r>
          </a:p>
        </p:txBody>
      </p:sp>
      <p:sp>
        <p:nvSpPr>
          <p:cNvPr id="34" name="TextBox 33">
            <a:extLst>
              <a:ext uri="{FF2B5EF4-FFF2-40B4-BE49-F238E27FC236}">
                <a16:creationId xmlns:a16="http://schemas.microsoft.com/office/drawing/2014/main" xmlns="" id="{5EC21262-B080-5B40-844A-FEEC7E6C7FF5}"/>
              </a:ext>
            </a:extLst>
          </p:cNvPr>
          <p:cNvSpPr txBox="1"/>
          <p:nvPr/>
        </p:nvSpPr>
        <p:spPr>
          <a:xfrm>
            <a:off x="9970877" y="2819400"/>
            <a:ext cx="1674176" cy="362407"/>
          </a:xfrm>
          <a:prstGeom prst="rect">
            <a:avLst/>
          </a:prstGeom>
          <a:noFill/>
        </p:spPr>
        <p:txBody>
          <a:bodyPr wrap="none" rtlCol="0">
            <a:spAutoFit/>
          </a:bodyPr>
          <a:lstStyle/>
          <a:p>
            <a:pPr defTabSz="891540"/>
            <a:r>
              <a:rPr lang="en-US" sz="1755" dirty="0">
                <a:solidFill>
                  <a:prstClr val="black"/>
                </a:solidFill>
                <a:latin typeface="Calibri" panose="020F0502020204030204"/>
              </a:rPr>
              <a:t>HCL GSS Trusted</a:t>
            </a:r>
          </a:p>
        </p:txBody>
      </p:sp>
      <p:sp>
        <p:nvSpPr>
          <p:cNvPr id="35" name="TextBox 34">
            <a:extLst>
              <a:ext uri="{FF2B5EF4-FFF2-40B4-BE49-F238E27FC236}">
                <a16:creationId xmlns:a16="http://schemas.microsoft.com/office/drawing/2014/main" xmlns="" id="{2BB859E1-3026-1343-8736-DDA78CC9C551}"/>
              </a:ext>
            </a:extLst>
          </p:cNvPr>
          <p:cNvSpPr txBox="1"/>
          <p:nvPr/>
        </p:nvSpPr>
        <p:spPr>
          <a:xfrm>
            <a:off x="9970877" y="2362200"/>
            <a:ext cx="1428596" cy="362407"/>
          </a:xfrm>
          <a:prstGeom prst="rect">
            <a:avLst/>
          </a:prstGeom>
          <a:noFill/>
        </p:spPr>
        <p:txBody>
          <a:bodyPr wrap="none" rtlCol="0">
            <a:spAutoFit/>
          </a:bodyPr>
          <a:lstStyle/>
          <a:p>
            <a:pPr defTabSz="891540"/>
            <a:r>
              <a:rPr lang="en-US" sz="1755" dirty="0">
                <a:solidFill>
                  <a:prstClr val="black"/>
                </a:solidFill>
                <a:latin typeface="Calibri" panose="020F0502020204030204"/>
              </a:rPr>
              <a:t>HCL GSS DMZ</a:t>
            </a:r>
          </a:p>
        </p:txBody>
      </p:sp>
      <p:cxnSp>
        <p:nvCxnSpPr>
          <p:cNvPr id="36" name="Straight Arrow Connector 35">
            <a:extLst>
              <a:ext uri="{FF2B5EF4-FFF2-40B4-BE49-F238E27FC236}">
                <a16:creationId xmlns:a16="http://schemas.microsoft.com/office/drawing/2014/main" xmlns="" id="{BBE52206-7394-1646-B300-30599112EBD9}"/>
              </a:ext>
            </a:extLst>
          </p:cNvPr>
          <p:cNvCxnSpPr>
            <a:cxnSpLocks/>
            <a:stCxn id="6" idx="2"/>
            <a:endCxn id="10" idx="0"/>
          </p:cNvCxnSpPr>
          <p:nvPr/>
        </p:nvCxnSpPr>
        <p:spPr>
          <a:xfrm>
            <a:off x="2252159" y="1949739"/>
            <a:ext cx="0" cy="1681216"/>
          </a:xfrm>
          <a:prstGeom prst="straightConnector1">
            <a:avLst/>
          </a:prstGeom>
          <a:noFill/>
          <a:ln w="12700" cap="flat" cmpd="sng" algn="ctr">
            <a:solidFill>
              <a:sysClr val="windowText" lastClr="000000"/>
            </a:solidFill>
            <a:prstDash val="solid"/>
            <a:miter lim="800000"/>
            <a:headEnd type="triangle"/>
            <a:tailEnd type="triangle"/>
          </a:ln>
          <a:effectLst/>
        </p:spPr>
      </p:cxnSp>
    </p:spTree>
    <p:extLst>
      <p:ext uri="{BB962C8B-B14F-4D97-AF65-F5344CB8AC3E}">
        <p14:creationId xmlns:p14="http://schemas.microsoft.com/office/powerpoint/2010/main" val="13156414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9535" y="1537854"/>
            <a:ext cx="10465429" cy="707886"/>
          </a:xfrm>
          <a:prstGeom prst="rect">
            <a:avLst/>
          </a:prstGeom>
          <a:noFill/>
        </p:spPr>
        <p:txBody>
          <a:bodyPr wrap="none" rtlCol="0">
            <a:spAutoFit/>
          </a:bodyPr>
          <a:lstStyle/>
          <a:p>
            <a:r>
              <a:rPr lang="en-US" sz="4000" dirty="0"/>
              <a:t>BlueBarricade Blockchain API and Configuration </a:t>
            </a:r>
          </a:p>
        </p:txBody>
      </p:sp>
    </p:spTree>
    <p:extLst>
      <p:ext uri="{BB962C8B-B14F-4D97-AF65-F5344CB8AC3E}">
        <p14:creationId xmlns:p14="http://schemas.microsoft.com/office/powerpoint/2010/main" val="730567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8314" y="2210462"/>
            <a:ext cx="1188625" cy="648863"/>
          </a:xfrm>
          <a:prstGeom prst="rect">
            <a:avLst/>
          </a:prstGeom>
        </p:spPr>
      </p:pic>
      <p:sp>
        <p:nvSpPr>
          <p:cNvPr id="8" name="TextBox 7"/>
          <p:cNvSpPr txBox="1"/>
          <p:nvPr/>
        </p:nvSpPr>
        <p:spPr>
          <a:xfrm>
            <a:off x="625778" y="829666"/>
            <a:ext cx="884036" cy="307777"/>
          </a:xfrm>
          <a:prstGeom prst="rect">
            <a:avLst/>
          </a:prstGeom>
          <a:noFill/>
        </p:spPr>
        <p:txBody>
          <a:bodyPr wrap="square" rtlCol="0">
            <a:spAutoFit/>
          </a:bodyPr>
          <a:lstStyle/>
          <a:p>
            <a:r>
              <a:rPr lang="en-US" sz="1400" dirty="0"/>
              <a:t>Cloud</a:t>
            </a:r>
          </a:p>
        </p:txBody>
      </p:sp>
      <p:pic>
        <p:nvPicPr>
          <p:cNvPr id="9" name="Picture 8"/>
          <p:cNvPicPr>
            <a:picLocks noChangeAspect="1"/>
          </p:cNvPicPr>
          <p:nvPr/>
        </p:nvPicPr>
        <p:blipFill>
          <a:blip r:embed="rId3"/>
          <a:stretch>
            <a:fillRect/>
          </a:stretch>
        </p:blipFill>
        <p:spPr>
          <a:xfrm>
            <a:off x="3859532" y="1735509"/>
            <a:ext cx="1021099" cy="1169323"/>
          </a:xfrm>
          <a:prstGeom prst="rect">
            <a:avLst/>
          </a:prstGeom>
        </p:spPr>
      </p:pic>
      <p:sp>
        <p:nvSpPr>
          <p:cNvPr id="10" name="TextBox 9"/>
          <p:cNvSpPr txBox="1"/>
          <p:nvPr/>
        </p:nvSpPr>
        <p:spPr>
          <a:xfrm>
            <a:off x="2953946" y="1432473"/>
            <a:ext cx="240001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AWS-Server1 (</a:t>
            </a:r>
            <a:r>
              <a:rPr lang="en-US" sz="1100" dirty="0" err="1">
                <a:latin typeface="Arial" panose="020B0604020202020204" pitchFamily="34" charset="0"/>
                <a:cs typeface="Arial" panose="020B0604020202020204" pitchFamily="34" charset="0"/>
              </a:rPr>
              <a:t>Greenbay</a:t>
            </a:r>
            <a:r>
              <a:rPr lang="en-US" sz="1100" dirty="0">
                <a:latin typeface="Arial" panose="020B0604020202020204" pitchFamily="34" charset="0"/>
                <a:cs typeface="Arial" panose="020B0604020202020204" pitchFamily="34" charset="0"/>
              </a:rPr>
              <a:t> Frontend)</a:t>
            </a:r>
          </a:p>
        </p:txBody>
      </p:sp>
      <p:pic>
        <p:nvPicPr>
          <p:cNvPr id="12" name="Picture 11"/>
          <p:cNvPicPr>
            <a:picLocks noChangeAspect="1"/>
          </p:cNvPicPr>
          <p:nvPr/>
        </p:nvPicPr>
        <p:blipFill>
          <a:blip r:embed="rId3"/>
          <a:stretch>
            <a:fillRect/>
          </a:stretch>
        </p:blipFill>
        <p:spPr>
          <a:xfrm>
            <a:off x="6749957" y="4217179"/>
            <a:ext cx="1111015" cy="1272291"/>
          </a:xfrm>
          <a:prstGeom prst="rect">
            <a:avLst/>
          </a:prstGeom>
        </p:spPr>
      </p:pic>
      <p:sp>
        <p:nvSpPr>
          <p:cNvPr id="13" name="TextBox 12"/>
          <p:cNvSpPr txBox="1"/>
          <p:nvPr/>
        </p:nvSpPr>
        <p:spPr>
          <a:xfrm>
            <a:off x="6181640" y="4068828"/>
            <a:ext cx="2185214"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HCL-Server5 (</a:t>
            </a:r>
            <a:r>
              <a:rPr lang="en-US" sz="1100" dirty="0" err="1">
                <a:latin typeface="Arial" panose="020B0604020202020204" pitchFamily="34" charset="0"/>
                <a:cs typeface="Arial" panose="020B0604020202020204" pitchFamily="34" charset="0"/>
              </a:rPr>
              <a:t>Ewallet</a:t>
            </a:r>
            <a:r>
              <a:rPr lang="en-US" sz="1100" dirty="0">
                <a:latin typeface="Arial" panose="020B0604020202020204" pitchFamily="34" charset="0"/>
                <a:cs typeface="Arial" panose="020B0604020202020204" pitchFamily="34" charset="0"/>
              </a:rPr>
              <a:t> Backend)</a:t>
            </a:r>
          </a:p>
        </p:txBody>
      </p:sp>
      <p:pic>
        <p:nvPicPr>
          <p:cNvPr id="14" name="Picture 13"/>
          <p:cNvPicPr>
            <a:picLocks noChangeAspect="1"/>
          </p:cNvPicPr>
          <p:nvPr/>
        </p:nvPicPr>
        <p:blipFill>
          <a:blip r:embed="rId3"/>
          <a:stretch>
            <a:fillRect/>
          </a:stretch>
        </p:blipFill>
        <p:spPr>
          <a:xfrm>
            <a:off x="10011797" y="4351761"/>
            <a:ext cx="1430130" cy="2007734"/>
          </a:xfrm>
          <a:prstGeom prst="rect">
            <a:avLst/>
          </a:prstGeom>
        </p:spPr>
      </p:pic>
      <p:sp>
        <p:nvSpPr>
          <p:cNvPr id="15" name="TextBox 14"/>
          <p:cNvSpPr txBox="1"/>
          <p:nvPr/>
        </p:nvSpPr>
        <p:spPr>
          <a:xfrm>
            <a:off x="9273391" y="4042414"/>
            <a:ext cx="2719014"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HCL-Server6 (</a:t>
            </a:r>
            <a:r>
              <a:rPr lang="en-US" sz="1100" dirty="0" err="1">
                <a:latin typeface="Arial" panose="020B0604020202020204" pitchFamily="34" charset="0"/>
                <a:cs typeface="Arial" panose="020B0604020202020204" pitchFamily="34" charset="0"/>
              </a:rPr>
              <a:t>Bluebarricade</a:t>
            </a:r>
            <a:r>
              <a:rPr lang="en-US" sz="1100" dirty="0">
                <a:latin typeface="Arial" panose="020B0604020202020204" pitchFamily="34" charset="0"/>
                <a:cs typeface="Arial" panose="020B0604020202020204" pitchFamily="34" charset="0"/>
              </a:rPr>
              <a:t> blockchain)</a:t>
            </a:r>
          </a:p>
        </p:txBody>
      </p:sp>
      <p:cxnSp>
        <p:nvCxnSpPr>
          <p:cNvPr id="32" name="Straight Connector 31"/>
          <p:cNvCxnSpPr/>
          <p:nvPr/>
        </p:nvCxnSpPr>
        <p:spPr>
          <a:xfrm flipH="1">
            <a:off x="2282024" y="1121127"/>
            <a:ext cx="21076" cy="5792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8204371" y="4894788"/>
            <a:ext cx="1327868" cy="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8171326" y="4708294"/>
            <a:ext cx="1360914" cy="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580362" y="1090645"/>
            <a:ext cx="32887" cy="5803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559301" y="1137443"/>
            <a:ext cx="36059" cy="5627285"/>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4"/>
          <a:stretch>
            <a:fillRect/>
          </a:stretch>
        </p:blipFill>
        <p:spPr>
          <a:xfrm>
            <a:off x="591410" y="2868723"/>
            <a:ext cx="821899" cy="682230"/>
          </a:xfrm>
          <a:prstGeom prst="rect">
            <a:avLst/>
          </a:prstGeom>
        </p:spPr>
      </p:pic>
      <p:pic>
        <p:nvPicPr>
          <p:cNvPr id="40" name="Picture 39"/>
          <p:cNvPicPr>
            <a:picLocks noChangeAspect="1"/>
          </p:cNvPicPr>
          <p:nvPr/>
        </p:nvPicPr>
        <p:blipFill>
          <a:blip r:embed="rId5"/>
          <a:stretch>
            <a:fillRect/>
          </a:stretch>
        </p:blipFill>
        <p:spPr>
          <a:xfrm>
            <a:off x="245666" y="3368451"/>
            <a:ext cx="495089" cy="602934"/>
          </a:xfrm>
          <a:prstGeom prst="rect">
            <a:avLst/>
          </a:prstGeom>
        </p:spPr>
      </p:pic>
      <p:pic>
        <p:nvPicPr>
          <p:cNvPr id="41" name="Picture 40"/>
          <p:cNvPicPr>
            <a:picLocks noChangeAspect="1"/>
          </p:cNvPicPr>
          <p:nvPr/>
        </p:nvPicPr>
        <p:blipFill>
          <a:blip r:embed="rId6"/>
          <a:stretch>
            <a:fillRect/>
          </a:stretch>
        </p:blipFill>
        <p:spPr>
          <a:xfrm>
            <a:off x="1330489" y="3247270"/>
            <a:ext cx="468040" cy="626162"/>
          </a:xfrm>
          <a:prstGeom prst="rect">
            <a:avLst/>
          </a:prstGeom>
        </p:spPr>
      </p:pic>
      <p:sp>
        <p:nvSpPr>
          <p:cNvPr id="42" name="TextBox 41"/>
          <p:cNvSpPr txBox="1"/>
          <p:nvPr/>
        </p:nvSpPr>
        <p:spPr>
          <a:xfrm>
            <a:off x="2418644" y="2370680"/>
            <a:ext cx="1222642" cy="307777"/>
          </a:xfrm>
          <a:prstGeom prst="rect">
            <a:avLst/>
          </a:prstGeom>
          <a:noFill/>
        </p:spPr>
        <p:txBody>
          <a:bodyPr wrap="square" rtlCol="0">
            <a:spAutoFit/>
          </a:bodyPr>
          <a:lstStyle/>
          <a:p>
            <a:r>
              <a:rPr lang="en-US" sz="1400" dirty="0"/>
              <a:t>HTTP:  80/443</a:t>
            </a:r>
          </a:p>
        </p:txBody>
      </p:sp>
      <p:sp>
        <p:nvSpPr>
          <p:cNvPr id="43" name="TextBox 42"/>
          <p:cNvSpPr txBox="1"/>
          <p:nvPr/>
        </p:nvSpPr>
        <p:spPr>
          <a:xfrm>
            <a:off x="6608149" y="3625401"/>
            <a:ext cx="1222642" cy="307777"/>
          </a:xfrm>
          <a:prstGeom prst="rect">
            <a:avLst/>
          </a:prstGeom>
          <a:noFill/>
        </p:spPr>
        <p:txBody>
          <a:bodyPr wrap="square" rtlCol="0">
            <a:spAutoFit/>
          </a:bodyPr>
          <a:lstStyle/>
          <a:p>
            <a:r>
              <a:rPr lang="en-US" sz="1400" dirty="0"/>
              <a:t>HTTP:  80/443</a:t>
            </a:r>
          </a:p>
        </p:txBody>
      </p:sp>
      <p:sp>
        <p:nvSpPr>
          <p:cNvPr id="44" name="TextBox 43"/>
          <p:cNvSpPr txBox="1"/>
          <p:nvPr/>
        </p:nvSpPr>
        <p:spPr>
          <a:xfrm>
            <a:off x="8851782" y="5017692"/>
            <a:ext cx="1062342" cy="307777"/>
          </a:xfrm>
          <a:prstGeom prst="rect">
            <a:avLst/>
          </a:prstGeom>
          <a:noFill/>
        </p:spPr>
        <p:txBody>
          <a:bodyPr wrap="square" rtlCol="0">
            <a:spAutoFit/>
          </a:bodyPr>
          <a:lstStyle/>
          <a:p>
            <a:r>
              <a:rPr lang="en-US" sz="1400" dirty="0"/>
              <a:t>HTTP:  3000</a:t>
            </a:r>
          </a:p>
        </p:txBody>
      </p:sp>
      <p:pic>
        <p:nvPicPr>
          <p:cNvPr id="27" name="Picture 26"/>
          <p:cNvPicPr>
            <a:picLocks noChangeAspect="1"/>
          </p:cNvPicPr>
          <p:nvPr/>
        </p:nvPicPr>
        <p:blipFill>
          <a:blip r:embed="rId3"/>
          <a:stretch>
            <a:fillRect/>
          </a:stretch>
        </p:blipFill>
        <p:spPr>
          <a:xfrm>
            <a:off x="6584768" y="1709754"/>
            <a:ext cx="1066078" cy="1220831"/>
          </a:xfrm>
          <a:prstGeom prst="rect">
            <a:avLst/>
          </a:prstGeom>
        </p:spPr>
      </p:pic>
      <p:sp>
        <p:nvSpPr>
          <p:cNvPr id="28" name="TextBox 27"/>
          <p:cNvSpPr txBox="1"/>
          <p:nvPr/>
        </p:nvSpPr>
        <p:spPr>
          <a:xfrm>
            <a:off x="6106731" y="1424983"/>
            <a:ext cx="2347117"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HCL-Server4 (</a:t>
            </a:r>
            <a:r>
              <a:rPr lang="en-US" sz="1100" dirty="0" err="1">
                <a:latin typeface="Arial" panose="020B0604020202020204" pitchFamily="34" charset="0"/>
                <a:cs typeface="Arial" panose="020B0604020202020204" pitchFamily="34" charset="0"/>
              </a:rPr>
              <a:t>Greenbay</a:t>
            </a:r>
            <a:r>
              <a:rPr lang="en-US" sz="1100" dirty="0">
                <a:latin typeface="Arial" panose="020B0604020202020204" pitchFamily="34" charset="0"/>
                <a:cs typeface="Arial" panose="020B0604020202020204" pitchFamily="34" charset="0"/>
              </a:rPr>
              <a:t> Backend)</a:t>
            </a:r>
          </a:p>
        </p:txBody>
      </p:sp>
      <p:cxnSp>
        <p:nvCxnSpPr>
          <p:cNvPr id="52" name="Straight Arrow Connector 51"/>
          <p:cNvCxnSpPr/>
          <p:nvPr/>
        </p:nvCxnSpPr>
        <p:spPr>
          <a:xfrm>
            <a:off x="7048919" y="3037554"/>
            <a:ext cx="4844" cy="532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7315926" y="3037356"/>
            <a:ext cx="9073" cy="533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3"/>
          <a:stretch>
            <a:fillRect/>
          </a:stretch>
        </p:blipFill>
        <p:spPr>
          <a:xfrm>
            <a:off x="3784758" y="5633246"/>
            <a:ext cx="988055" cy="1131482"/>
          </a:xfrm>
          <a:prstGeom prst="rect">
            <a:avLst/>
          </a:prstGeom>
        </p:spPr>
      </p:pic>
      <p:sp>
        <p:nvSpPr>
          <p:cNvPr id="56" name="TextBox 55"/>
          <p:cNvSpPr txBox="1"/>
          <p:nvPr/>
        </p:nvSpPr>
        <p:spPr>
          <a:xfrm>
            <a:off x="2957136" y="5393937"/>
            <a:ext cx="2427268"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AWS-Server3 (</a:t>
            </a:r>
            <a:r>
              <a:rPr lang="en-US" sz="1100" dirty="0" err="1">
                <a:latin typeface="Arial" panose="020B0604020202020204" pitchFamily="34" charset="0"/>
                <a:cs typeface="Arial" panose="020B0604020202020204" pitchFamily="34" charset="0"/>
              </a:rPr>
              <a:t>Blockchain</a:t>
            </a:r>
            <a:r>
              <a:rPr lang="en-US" sz="1100" dirty="0">
                <a:latin typeface="Arial" panose="020B0604020202020204" pitchFamily="34" charset="0"/>
                <a:cs typeface="Arial" panose="020B0604020202020204" pitchFamily="34" charset="0"/>
              </a:rPr>
              <a:t> Explorer)</a:t>
            </a:r>
          </a:p>
        </p:txBody>
      </p:sp>
      <p:cxnSp>
        <p:nvCxnSpPr>
          <p:cNvPr id="64" name="Straight Arrow Connector 63"/>
          <p:cNvCxnSpPr/>
          <p:nvPr/>
        </p:nvCxnSpPr>
        <p:spPr>
          <a:xfrm flipV="1">
            <a:off x="4966154" y="2104765"/>
            <a:ext cx="1327868" cy="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4916348" y="2269894"/>
            <a:ext cx="1360914" cy="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576250" y="2481329"/>
            <a:ext cx="1222642" cy="307777"/>
          </a:xfrm>
          <a:prstGeom prst="rect">
            <a:avLst/>
          </a:prstGeom>
          <a:noFill/>
        </p:spPr>
        <p:txBody>
          <a:bodyPr wrap="square" rtlCol="0">
            <a:spAutoFit/>
          </a:bodyPr>
          <a:lstStyle/>
          <a:p>
            <a:r>
              <a:rPr lang="en-US" sz="1400" dirty="0"/>
              <a:t>HTTP:  80/443</a:t>
            </a:r>
          </a:p>
        </p:txBody>
      </p:sp>
      <p:sp>
        <p:nvSpPr>
          <p:cNvPr id="69" name="TextBox 68"/>
          <p:cNvSpPr txBox="1"/>
          <p:nvPr/>
        </p:nvSpPr>
        <p:spPr>
          <a:xfrm>
            <a:off x="3035699" y="3439220"/>
            <a:ext cx="2236510"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AWS-Server2 (</a:t>
            </a:r>
            <a:r>
              <a:rPr lang="en-US" sz="1100" dirty="0" err="1">
                <a:latin typeface="Arial" panose="020B0604020202020204" pitchFamily="34" charset="0"/>
                <a:cs typeface="Arial" panose="020B0604020202020204" pitchFamily="34" charset="0"/>
              </a:rPr>
              <a:t>Greenbay</a:t>
            </a:r>
            <a:r>
              <a:rPr lang="en-US" sz="1100" dirty="0">
                <a:latin typeface="Arial" panose="020B0604020202020204" pitchFamily="34" charset="0"/>
                <a:cs typeface="Arial" panose="020B0604020202020204" pitchFamily="34" charset="0"/>
              </a:rPr>
              <a:t> Admin)</a:t>
            </a:r>
          </a:p>
        </p:txBody>
      </p:sp>
      <p:pic>
        <p:nvPicPr>
          <p:cNvPr id="70" name="Picture 69"/>
          <p:cNvPicPr>
            <a:picLocks noChangeAspect="1"/>
          </p:cNvPicPr>
          <p:nvPr/>
        </p:nvPicPr>
        <p:blipFill>
          <a:blip r:embed="rId3"/>
          <a:stretch>
            <a:fillRect/>
          </a:stretch>
        </p:blipFill>
        <p:spPr>
          <a:xfrm>
            <a:off x="3802382" y="3669918"/>
            <a:ext cx="1021099" cy="1169323"/>
          </a:xfrm>
          <a:prstGeom prst="rect">
            <a:avLst/>
          </a:prstGeom>
        </p:spPr>
      </p:pic>
      <p:cxnSp>
        <p:nvCxnSpPr>
          <p:cNvPr id="84" name="Straight Arrow Connector 83"/>
          <p:cNvCxnSpPr/>
          <p:nvPr/>
        </p:nvCxnSpPr>
        <p:spPr>
          <a:xfrm>
            <a:off x="1929635" y="2112716"/>
            <a:ext cx="996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1929635" y="2223250"/>
            <a:ext cx="93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4949315" y="2859325"/>
            <a:ext cx="1473026" cy="1206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4974681" y="2928277"/>
            <a:ext cx="1527186" cy="125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5011971" y="6030884"/>
            <a:ext cx="4607910" cy="51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868305" y="6145837"/>
            <a:ext cx="1062342" cy="307777"/>
          </a:xfrm>
          <a:prstGeom prst="rect">
            <a:avLst/>
          </a:prstGeom>
          <a:noFill/>
        </p:spPr>
        <p:txBody>
          <a:bodyPr wrap="square" rtlCol="0">
            <a:spAutoFit/>
          </a:bodyPr>
          <a:lstStyle/>
          <a:p>
            <a:r>
              <a:rPr lang="en-US" sz="1400" dirty="0"/>
              <a:t>HTTP:  3000</a:t>
            </a:r>
          </a:p>
        </p:txBody>
      </p:sp>
      <p:sp>
        <p:nvSpPr>
          <p:cNvPr id="106" name="TextBox 105"/>
          <p:cNvSpPr txBox="1"/>
          <p:nvPr/>
        </p:nvSpPr>
        <p:spPr>
          <a:xfrm>
            <a:off x="2418644" y="4413200"/>
            <a:ext cx="1222642" cy="307777"/>
          </a:xfrm>
          <a:prstGeom prst="rect">
            <a:avLst/>
          </a:prstGeom>
          <a:noFill/>
        </p:spPr>
        <p:txBody>
          <a:bodyPr wrap="square" rtlCol="0">
            <a:spAutoFit/>
          </a:bodyPr>
          <a:lstStyle/>
          <a:p>
            <a:r>
              <a:rPr lang="en-US" sz="1400" dirty="0"/>
              <a:t>HTTP:  80/443</a:t>
            </a:r>
          </a:p>
        </p:txBody>
      </p:sp>
      <p:sp>
        <p:nvSpPr>
          <p:cNvPr id="107" name="TextBox 106"/>
          <p:cNvSpPr txBox="1"/>
          <p:nvPr/>
        </p:nvSpPr>
        <p:spPr>
          <a:xfrm>
            <a:off x="2411719" y="6353589"/>
            <a:ext cx="1222642" cy="307777"/>
          </a:xfrm>
          <a:prstGeom prst="rect">
            <a:avLst/>
          </a:prstGeom>
          <a:noFill/>
        </p:spPr>
        <p:txBody>
          <a:bodyPr wrap="square" rtlCol="0">
            <a:spAutoFit/>
          </a:bodyPr>
          <a:lstStyle/>
          <a:p>
            <a:r>
              <a:rPr lang="en-US" sz="1400" dirty="0"/>
              <a:t>HTTP:  80/443</a:t>
            </a:r>
          </a:p>
        </p:txBody>
      </p:sp>
      <p:sp>
        <p:nvSpPr>
          <p:cNvPr id="108" name="TextBox 107"/>
          <p:cNvSpPr txBox="1"/>
          <p:nvPr/>
        </p:nvSpPr>
        <p:spPr>
          <a:xfrm>
            <a:off x="3722836" y="813350"/>
            <a:ext cx="590095" cy="307777"/>
          </a:xfrm>
          <a:prstGeom prst="rect">
            <a:avLst/>
          </a:prstGeom>
          <a:noFill/>
        </p:spPr>
        <p:txBody>
          <a:bodyPr wrap="square" rtlCol="0">
            <a:spAutoFit/>
          </a:bodyPr>
          <a:lstStyle/>
          <a:p>
            <a:r>
              <a:rPr lang="en-US" sz="1400" dirty="0"/>
              <a:t>Front</a:t>
            </a:r>
          </a:p>
        </p:txBody>
      </p:sp>
      <p:sp>
        <p:nvSpPr>
          <p:cNvPr id="109" name="TextBox 108"/>
          <p:cNvSpPr txBox="1"/>
          <p:nvPr/>
        </p:nvSpPr>
        <p:spPr>
          <a:xfrm>
            <a:off x="6791227" y="782868"/>
            <a:ext cx="831195" cy="307777"/>
          </a:xfrm>
          <a:prstGeom prst="rect">
            <a:avLst/>
          </a:prstGeom>
          <a:noFill/>
        </p:spPr>
        <p:txBody>
          <a:bodyPr wrap="square" rtlCol="0">
            <a:spAutoFit/>
          </a:bodyPr>
          <a:lstStyle/>
          <a:p>
            <a:r>
              <a:rPr lang="en-US" sz="1400" dirty="0"/>
              <a:t>Backend</a:t>
            </a:r>
          </a:p>
        </p:txBody>
      </p:sp>
      <p:sp>
        <p:nvSpPr>
          <p:cNvPr id="110" name="TextBox 109"/>
          <p:cNvSpPr txBox="1"/>
          <p:nvPr/>
        </p:nvSpPr>
        <p:spPr>
          <a:xfrm>
            <a:off x="10211097" y="782867"/>
            <a:ext cx="983824" cy="307777"/>
          </a:xfrm>
          <a:prstGeom prst="rect">
            <a:avLst/>
          </a:prstGeom>
          <a:noFill/>
        </p:spPr>
        <p:txBody>
          <a:bodyPr wrap="square" rtlCol="0">
            <a:spAutoFit/>
          </a:bodyPr>
          <a:lstStyle/>
          <a:p>
            <a:r>
              <a:rPr lang="en-US" sz="1400" dirty="0" err="1"/>
              <a:t>Blockchain</a:t>
            </a:r>
            <a:endParaRPr lang="en-US" sz="1400" dirty="0"/>
          </a:p>
        </p:txBody>
      </p:sp>
      <p:sp>
        <p:nvSpPr>
          <p:cNvPr id="47" name="Can 46"/>
          <p:cNvSpPr/>
          <p:nvPr/>
        </p:nvSpPr>
        <p:spPr>
          <a:xfrm>
            <a:off x="7798578" y="2109210"/>
            <a:ext cx="619799" cy="394856"/>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DB2</a:t>
            </a:r>
          </a:p>
        </p:txBody>
      </p:sp>
      <p:sp>
        <p:nvSpPr>
          <p:cNvPr id="48" name="Can 47"/>
          <p:cNvSpPr/>
          <p:nvPr/>
        </p:nvSpPr>
        <p:spPr>
          <a:xfrm>
            <a:off x="5865605" y="4691521"/>
            <a:ext cx="689420" cy="458126"/>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DB2</a:t>
            </a:r>
          </a:p>
        </p:txBody>
      </p:sp>
      <p:cxnSp>
        <p:nvCxnSpPr>
          <p:cNvPr id="49" name="Straight Arrow Connector 48"/>
          <p:cNvCxnSpPr/>
          <p:nvPr/>
        </p:nvCxnSpPr>
        <p:spPr>
          <a:xfrm>
            <a:off x="7441140" y="2218414"/>
            <a:ext cx="292607" cy="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7424619" y="2344110"/>
            <a:ext cx="312000" cy="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624666" y="4839241"/>
            <a:ext cx="292607" cy="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6582040" y="4986447"/>
            <a:ext cx="312000" cy="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7772973" y="2529454"/>
            <a:ext cx="862796" cy="400110"/>
          </a:xfrm>
          <a:prstGeom prst="rect">
            <a:avLst/>
          </a:prstGeom>
        </p:spPr>
        <p:txBody>
          <a:bodyPr wrap="square">
            <a:spAutoFit/>
          </a:bodyPr>
          <a:lstStyle/>
          <a:p>
            <a:r>
              <a:rPr lang="en-US" sz="1000" dirty="0">
                <a:solidFill>
                  <a:srgbClr val="323232"/>
                </a:solidFill>
                <a:latin typeface="ibm-plex-sans"/>
              </a:rPr>
              <a:t> TCP/IP port:50000</a:t>
            </a:r>
            <a:endParaRPr lang="en-US" sz="1000" dirty="0"/>
          </a:p>
        </p:txBody>
      </p:sp>
      <p:sp>
        <p:nvSpPr>
          <p:cNvPr id="58" name="Rectangle 57"/>
          <p:cNvSpPr/>
          <p:nvPr/>
        </p:nvSpPr>
        <p:spPr>
          <a:xfrm>
            <a:off x="5803203" y="5193516"/>
            <a:ext cx="862796" cy="400110"/>
          </a:xfrm>
          <a:prstGeom prst="rect">
            <a:avLst/>
          </a:prstGeom>
        </p:spPr>
        <p:txBody>
          <a:bodyPr wrap="square">
            <a:spAutoFit/>
          </a:bodyPr>
          <a:lstStyle/>
          <a:p>
            <a:r>
              <a:rPr lang="en-US" sz="1000" dirty="0">
                <a:solidFill>
                  <a:srgbClr val="323232"/>
                </a:solidFill>
                <a:latin typeface="ibm-plex-sans"/>
              </a:rPr>
              <a:t> TCP/IP port:50000</a:t>
            </a:r>
            <a:endParaRPr lang="en-US" sz="1000" dirty="0"/>
          </a:p>
        </p:txBody>
      </p:sp>
      <p:sp>
        <p:nvSpPr>
          <p:cNvPr id="60" name="TextBox 59"/>
          <p:cNvSpPr txBox="1"/>
          <p:nvPr/>
        </p:nvSpPr>
        <p:spPr>
          <a:xfrm>
            <a:off x="4068003" y="137260"/>
            <a:ext cx="3453932" cy="369332"/>
          </a:xfrm>
          <a:prstGeom prst="rect">
            <a:avLst/>
          </a:prstGeom>
          <a:noFill/>
        </p:spPr>
        <p:txBody>
          <a:bodyPr wrap="square" rtlCol="0">
            <a:spAutoFit/>
          </a:bodyPr>
          <a:lstStyle/>
          <a:p>
            <a:r>
              <a:rPr lang="en-US" dirty="0"/>
              <a:t>Environment 1.   (with HCL servers)</a:t>
            </a:r>
          </a:p>
        </p:txBody>
      </p:sp>
      <p:sp>
        <p:nvSpPr>
          <p:cNvPr id="61" name="TextBox 60"/>
          <p:cNvSpPr txBox="1"/>
          <p:nvPr/>
        </p:nvSpPr>
        <p:spPr>
          <a:xfrm>
            <a:off x="6870464" y="5397914"/>
            <a:ext cx="800219" cy="246221"/>
          </a:xfrm>
          <a:prstGeom prst="rect">
            <a:avLst/>
          </a:prstGeom>
          <a:noFill/>
        </p:spPr>
        <p:txBody>
          <a:bodyPr wrap="none" rtlCol="0">
            <a:spAutoFit/>
          </a:bodyPr>
          <a:lstStyle/>
          <a:p>
            <a:r>
              <a:rPr lang="en-US" sz="1000" dirty="0"/>
              <a:t>Linux-s390x</a:t>
            </a:r>
          </a:p>
        </p:txBody>
      </p:sp>
      <p:sp>
        <p:nvSpPr>
          <p:cNvPr id="82" name="TextBox 81"/>
          <p:cNvSpPr txBox="1"/>
          <p:nvPr/>
        </p:nvSpPr>
        <p:spPr>
          <a:xfrm>
            <a:off x="6668116" y="1645919"/>
            <a:ext cx="800219" cy="246221"/>
          </a:xfrm>
          <a:prstGeom prst="rect">
            <a:avLst/>
          </a:prstGeom>
          <a:noFill/>
        </p:spPr>
        <p:txBody>
          <a:bodyPr wrap="none" rtlCol="0">
            <a:spAutoFit/>
          </a:bodyPr>
          <a:lstStyle/>
          <a:p>
            <a:r>
              <a:rPr lang="en-US" sz="1000" dirty="0"/>
              <a:t>Linux-s390x</a:t>
            </a:r>
          </a:p>
        </p:txBody>
      </p:sp>
      <p:sp>
        <p:nvSpPr>
          <p:cNvPr id="88" name="TextBox 87"/>
          <p:cNvSpPr txBox="1"/>
          <p:nvPr/>
        </p:nvSpPr>
        <p:spPr>
          <a:xfrm>
            <a:off x="10393614" y="6198987"/>
            <a:ext cx="800219" cy="246221"/>
          </a:xfrm>
          <a:prstGeom prst="rect">
            <a:avLst/>
          </a:prstGeom>
          <a:noFill/>
        </p:spPr>
        <p:txBody>
          <a:bodyPr wrap="none" rtlCol="0">
            <a:spAutoFit/>
          </a:bodyPr>
          <a:lstStyle/>
          <a:p>
            <a:r>
              <a:rPr lang="en-US" sz="1000" dirty="0"/>
              <a:t>Linux-s390x</a:t>
            </a:r>
          </a:p>
        </p:txBody>
      </p:sp>
      <p:sp>
        <p:nvSpPr>
          <p:cNvPr id="89" name="TextBox 88"/>
          <p:cNvSpPr txBox="1"/>
          <p:nvPr/>
        </p:nvSpPr>
        <p:spPr>
          <a:xfrm>
            <a:off x="3852516" y="2840935"/>
            <a:ext cx="902811" cy="246221"/>
          </a:xfrm>
          <a:prstGeom prst="rect">
            <a:avLst/>
          </a:prstGeom>
          <a:noFill/>
        </p:spPr>
        <p:txBody>
          <a:bodyPr wrap="none" rtlCol="0">
            <a:spAutoFit/>
          </a:bodyPr>
          <a:lstStyle/>
          <a:p>
            <a:r>
              <a:rPr lang="en-US" sz="1000" dirty="0"/>
              <a:t>Ubuntu 18.04</a:t>
            </a:r>
          </a:p>
        </p:txBody>
      </p:sp>
      <p:sp>
        <p:nvSpPr>
          <p:cNvPr id="91" name="TextBox 90"/>
          <p:cNvSpPr txBox="1"/>
          <p:nvPr/>
        </p:nvSpPr>
        <p:spPr>
          <a:xfrm>
            <a:off x="3823564" y="4764205"/>
            <a:ext cx="902811" cy="246221"/>
          </a:xfrm>
          <a:prstGeom prst="rect">
            <a:avLst/>
          </a:prstGeom>
          <a:noFill/>
        </p:spPr>
        <p:txBody>
          <a:bodyPr wrap="none" rtlCol="0">
            <a:spAutoFit/>
          </a:bodyPr>
          <a:lstStyle/>
          <a:p>
            <a:r>
              <a:rPr lang="en-US" sz="1000" dirty="0"/>
              <a:t>Ubuntu 18.04</a:t>
            </a:r>
          </a:p>
        </p:txBody>
      </p:sp>
      <p:sp>
        <p:nvSpPr>
          <p:cNvPr id="92" name="TextBox 91"/>
          <p:cNvSpPr txBox="1"/>
          <p:nvPr/>
        </p:nvSpPr>
        <p:spPr>
          <a:xfrm>
            <a:off x="3861891" y="6647553"/>
            <a:ext cx="902811" cy="246221"/>
          </a:xfrm>
          <a:prstGeom prst="rect">
            <a:avLst/>
          </a:prstGeom>
          <a:noFill/>
        </p:spPr>
        <p:txBody>
          <a:bodyPr wrap="none" rtlCol="0">
            <a:spAutoFit/>
          </a:bodyPr>
          <a:lstStyle/>
          <a:p>
            <a:r>
              <a:rPr lang="en-US" sz="1000" dirty="0"/>
              <a:t>Ubuntu 18.04</a:t>
            </a:r>
          </a:p>
        </p:txBody>
      </p:sp>
      <p:sp>
        <p:nvSpPr>
          <p:cNvPr id="94" name="Rectangle 93"/>
          <p:cNvSpPr/>
          <p:nvPr/>
        </p:nvSpPr>
        <p:spPr>
          <a:xfrm>
            <a:off x="302873" y="4471838"/>
            <a:ext cx="1450369" cy="20356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Thirdparty</a:t>
            </a:r>
            <a:r>
              <a:rPr lang="en-US" dirty="0"/>
              <a:t> services</a:t>
            </a:r>
          </a:p>
          <a:p>
            <a:pPr algn="ctr"/>
            <a:endParaRPr lang="en-US" dirty="0"/>
          </a:p>
        </p:txBody>
      </p:sp>
      <p:cxnSp>
        <p:nvCxnSpPr>
          <p:cNvPr id="96" name="Straight Arrow Connector 95"/>
          <p:cNvCxnSpPr/>
          <p:nvPr/>
        </p:nvCxnSpPr>
        <p:spPr>
          <a:xfrm flipV="1">
            <a:off x="1872821" y="4500659"/>
            <a:ext cx="4802190" cy="132138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97" name="Straight Arrow Connector 96"/>
          <p:cNvCxnSpPr/>
          <p:nvPr/>
        </p:nvCxnSpPr>
        <p:spPr>
          <a:xfrm flipV="1">
            <a:off x="1894166" y="2857741"/>
            <a:ext cx="4168425" cy="2168625"/>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98" name="Straight Arrow Connector 97"/>
          <p:cNvCxnSpPr/>
          <p:nvPr/>
        </p:nvCxnSpPr>
        <p:spPr>
          <a:xfrm>
            <a:off x="1872821" y="3191446"/>
            <a:ext cx="1236139" cy="58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flipV="1">
            <a:off x="1872821" y="3338810"/>
            <a:ext cx="1157144" cy="551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968847" y="4017392"/>
            <a:ext cx="845748" cy="1370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flipV="1">
            <a:off x="1872821" y="4059670"/>
            <a:ext cx="910136" cy="1461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275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8314" y="2210462"/>
            <a:ext cx="1188625" cy="648863"/>
          </a:xfrm>
          <a:prstGeom prst="rect">
            <a:avLst/>
          </a:prstGeom>
        </p:spPr>
      </p:pic>
      <p:sp>
        <p:nvSpPr>
          <p:cNvPr id="8" name="TextBox 7"/>
          <p:cNvSpPr txBox="1"/>
          <p:nvPr/>
        </p:nvSpPr>
        <p:spPr>
          <a:xfrm>
            <a:off x="625778" y="829666"/>
            <a:ext cx="884036" cy="307777"/>
          </a:xfrm>
          <a:prstGeom prst="rect">
            <a:avLst/>
          </a:prstGeom>
          <a:noFill/>
        </p:spPr>
        <p:txBody>
          <a:bodyPr wrap="square" rtlCol="0">
            <a:spAutoFit/>
          </a:bodyPr>
          <a:lstStyle/>
          <a:p>
            <a:r>
              <a:rPr lang="en-US" sz="1400" dirty="0"/>
              <a:t>Cloud</a:t>
            </a:r>
          </a:p>
        </p:txBody>
      </p:sp>
      <p:pic>
        <p:nvPicPr>
          <p:cNvPr id="9" name="Picture 8"/>
          <p:cNvPicPr>
            <a:picLocks noChangeAspect="1"/>
          </p:cNvPicPr>
          <p:nvPr/>
        </p:nvPicPr>
        <p:blipFill>
          <a:blip r:embed="rId3"/>
          <a:stretch>
            <a:fillRect/>
          </a:stretch>
        </p:blipFill>
        <p:spPr>
          <a:xfrm>
            <a:off x="3859532" y="1735509"/>
            <a:ext cx="1021099" cy="1169323"/>
          </a:xfrm>
          <a:prstGeom prst="rect">
            <a:avLst/>
          </a:prstGeom>
        </p:spPr>
      </p:pic>
      <p:sp>
        <p:nvSpPr>
          <p:cNvPr id="10" name="TextBox 9"/>
          <p:cNvSpPr txBox="1"/>
          <p:nvPr/>
        </p:nvSpPr>
        <p:spPr>
          <a:xfrm>
            <a:off x="2953946" y="1432473"/>
            <a:ext cx="240001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AWS-Server1 (</a:t>
            </a:r>
            <a:r>
              <a:rPr lang="en-US" sz="1100" dirty="0" err="1">
                <a:latin typeface="Arial" panose="020B0604020202020204" pitchFamily="34" charset="0"/>
                <a:cs typeface="Arial" panose="020B0604020202020204" pitchFamily="34" charset="0"/>
              </a:rPr>
              <a:t>Greenbay</a:t>
            </a:r>
            <a:r>
              <a:rPr lang="en-US" sz="1100" dirty="0">
                <a:latin typeface="Arial" panose="020B0604020202020204" pitchFamily="34" charset="0"/>
                <a:cs typeface="Arial" panose="020B0604020202020204" pitchFamily="34" charset="0"/>
              </a:rPr>
              <a:t> Frontend)</a:t>
            </a:r>
          </a:p>
        </p:txBody>
      </p:sp>
      <p:pic>
        <p:nvPicPr>
          <p:cNvPr id="12" name="Picture 11"/>
          <p:cNvPicPr>
            <a:picLocks noChangeAspect="1"/>
          </p:cNvPicPr>
          <p:nvPr/>
        </p:nvPicPr>
        <p:blipFill>
          <a:blip r:embed="rId3"/>
          <a:stretch>
            <a:fillRect/>
          </a:stretch>
        </p:blipFill>
        <p:spPr>
          <a:xfrm>
            <a:off x="6738040" y="4110183"/>
            <a:ext cx="1111015" cy="1272291"/>
          </a:xfrm>
          <a:prstGeom prst="rect">
            <a:avLst/>
          </a:prstGeom>
        </p:spPr>
      </p:pic>
      <p:sp>
        <p:nvSpPr>
          <p:cNvPr id="13" name="TextBox 12"/>
          <p:cNvSpPr txBox="1"/>
          <p:nvPr/>
        </p:nvSpPr>
        <p:spPr>
          <a:xfrm>
            <a:off x="6181640" y="4059670"/>
            <a:ext cx="2007801"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IBM Cloud (</a:t>
            </a:r>
            <a:r>
              <a:rPr lang="en-US" sz="1100" dirty="0" err="1">
                <a:latin typeface="Arial" panose="020B0604020202020204" pitchFamily="34" charset="0"/>
                <a:cs typeface="Arial" panose="020B0604020202020204" pitchFamily="34" charset="0"/>
              </a:rPr>
              <a:t>Ewallet</a:t>
            </a:r>
            <a:r>
              <a:rPr lang="en-US" sz="1100" dirty="0">
                <a:latin typeface="Arial" panose="020B0604020202020204" pitchFamily="34" charset="0"/>
                <a:cs typeface="Arial" panose="020B0604020202020204" pitchFamily="34" charset="0"/>
              </a:rPr>
              <a:t> Backend)</a:t>
            </a:r>
          </a:p>
        </p:txBody>
      </p:sp>
      <p:cxnSp>
        <p:nvCxnSpPr>
          <p:cNvPr id="32" name="Straight Connector 31"/>
          <p:cNvCxnSpPr/>
          <p:nvPr/>
        </p:nvCxnSpPr>
        <p:spPr>
          <a:xfrm flipH="1">
            <a:off x="2282024" y="1121127"/>
            <a:ext cx="21076" cy="5792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8204371" y="4894788"/>
            <a:ext cx="1327868" cy="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8171326" y="4708294"/>
            <a:ext cx="1360914" cy="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580362" y="1090645"/>
            <a:ext cx="32887" cy="5803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559301" y="1137443"/>
            <a:ext cx="36059" cy="5627285"/>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4"/>
          <a:stretch>
            <a:fillRect/>
          </a:stretch>
        </p:blipFill>
        <p:spPr>
          <a:xfrm>
            <a:off x="591410" y="2868723"/>
            <a:ext cx="821899" cy="682230"/>
          </a:xfrm>
          <a:prstGeom prst="rect">
            <a:avLst/>
          </a:prstGeom>
        </p:spPr>
      </p:pic>
      <p:pic>
        <p:nvPicPr>
          <p:cNvPr id="40" name="Picture 39"/>
          <p:cNvPicPr>
            <a:picLocks noChangeAspect="1"/>
          </p:cNvPicPr>
          <p:nvPr/>
        </p:nvPicPr>
        <p:blipFill>
          <a:blip r:embed="rId5"/>
          <a:stretch>
            <a:fillRect/>
          </a:stretch>
        </p:blipFill>
        <p:spPr>
          <a:xfrm>
            <a:off x="245666" y="3368451"/>
            <a:ext cx="495089" cy="602934"/>
          </a:xfrm>
          <a:prstGeom prst="rect">
            <a:avLst/>
          </a:prstGeom>
        </p:spPr>
      </p:pic>
      <p:pic>
        <p:nvPicPr>
          <p:cNvPr id="41" name="Picture 40"/>
          <p:cNvPicPr>
            <a:picLocks noChangeAspect="1"/>
          </p:cNvPicPr>
          <p:nvPr/>
        </p:nvPicPr>
        <p:blipFill>
          <a:blip r:embed="rId6"/>
          <a:stretch>
            <a:fillRect/>
          </a:stretch>
        </p:blipFill>
        <p:spPr>
          <a:xfrm>
            <a:off x="1330489" y="3247270"/>
            <a:ext cx="468040" cy="626162"/>
          </a:xfrm>
          <a:prstGeom prst="rect">
            <a:avLst/>
          </a:prstGeom>
        </p:spPr>
      </p:pic>
      <p:sp>
        <p:nvSpPr>
          <p:cNvPr id="42" name="TextBox 41"/>
          <p:cNvSpPr txBox="1"/>
          <p:nvPr/>
        </p:nvSpPr>
        <p:spPr>
          <a:xfrm>
            <a:off x="2418644" y="2370680"/>
            <a:ext cx="1222642" cy="307777"/>
          </a:xfrm>
          <a:prstGeom prst="rect">
            <a:avLst/>
          </a:prstGeom>
          <a:noFill/>
        </p:spPr>
        <p:txBody>
          <a:bodyPr wrap="square" rtlCol="0">
            <a:spAutoFit/>
          </a:bodyPr>
          <a:lstStyle/>
          <a:p>
            <a:r>
              <a:rPr lang="en-US" sz="1400" dirty="0"/>
              <a:t>HTTP:  80/443</a:t>
            </a:r>
          </a:p>
        </p:txBody>
      </p:sp>
      <p:sp>
        <p:nvSpPr>
          <p:cNvPr id="43" name="TextBox 42"/>
          <p:cNvSpPr txBox="1"/>
          <p:nvPr/>
        </p:nvSpPr>
        <p:spPr>
          <a:xfrm>
            <a:off x="6608149" y="3625401"/>
            <a:ext cx="1222642" cy="307777"/>
          </a:xfrm>
          <a:prstGeom prst="rect">
            <a:avLst/>
          </a:prstGeom>
          <a:noFill/>
        </p:spPr>
        <p:txBody>
          <a:bodyPr wrap="square" rtlCol="0">
            <a:spAutoFit/>
          </a:bodyPr>
          <a:lstStyle/>
          <a:p>
            <a:r>
              <a:rPr lang="en-US" sz="1400" dirty="0"/>
              <a:t>HTTP:  80/443</a:t>
            </a:r>
          </a:p>
        </p:txBody>
      </p:sp>
      <p:sp>
        <p:nvSpPr>
          <p:cNvPr id="44" name="TextBox 43"/>
          <p:cNvSpPr txBox="1"/>
          <p:nvPr/>
        </p:nvSpPr>
        <p:spPr>
          <a:xfrm>
            <a:off x="8851782" y="5017692"/>
            <a:ext cx="1062342" cy="307777"/>
          </a:xfrm>
          <a:prstGeom prst="rect">
            <a:avLst/>
          </a:prstGeom>
          <a:noFill/>
        </p:spPr>
        <p:txBody>
          <a:bodyPr wrap="square" rtlCol="0">
            <a:spAutoFit/>
          </a:bodyPr>
          <a:lstStyle/>
          <a:p>
            <a:r>
              <a:rPr lang="en-US" sz="1400" dirty="0"/>
              <a:t>HTTP:  3000</a:t>
            </a:r>
          </a:p>
        </p:txBody>
      </p:sp>
      <p:pic>
        <p:nvPicPr>
          <p:cNvPr id="27" name="Picture 26"/>
          <p:cNvPicPr>
            <a:picLocks noChangeAspect="1"/>
          </p:cNvPicPr>
          <p:nvPr/>
        </p:nvPicPr>
        <p:blipFill>
          <a:blip r:embed="rId3"/>
          <a:stretch>
            <a:fillRect/>
          </a:stretch>
        </p:blipFill>
        <p:spPr>
          <a:xfrm>
            <a:off x="6584768" y="1709754"/>
            <a:ext cx="1066078" cy="1220831"/>
          </a:xfrm>
          <a:prstGeom prst="rect">
            <a:avLst/>
          </a:prstGeom>
        </p:spPr>
      </p:pic>
      <p:sp>
        <p:nvSpPr>
          <p:cNvPr id="28" name="TextBox 27"/>
          <p:cNvSpPr txBox="1"/>
          <p:nvPr/>
        </p:nvSpPr>
        <p:spPr>
          <a:xfrm>
            <a:off x="6161510" y="1210264"/>
            <a:ext cx="2256867"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IBM Cloud (</a:t>
            </a:r>
            <a:r>
              <a:rPr lang="en-US" sz="1100" dirty="0" err="1">
                <a:latin typeface="Arial" panose="020B0604020202020204" pitchFamily="34" charset="0"/>
                <a:cs typeface="Arial" panose="020B0604020202020204" pitchFamily="34" charset="0"/>
              </a:rPr>
              <a:t>Greenbay</a:t>
            </a:r>
            <a:r>
              <a:rPr lang="en-US" sz="1100" dirty="0">
                <a:latin typeface="Arial" panose="020B0604020202020204" pitchFamily="34" charset="0"/>
                <a:cs typeface="Arial" panose="020B0604020202020204" pitchFamily="34" charset="0"/>
              </a:rPr>
              <a:t> Backend)</a:t>
            </a:r>
          </a:p>
        </p:txBody>
      </p:sp>
      <p:cxnSp>
        <p:nvCxnSpPr>
          <p:cNvPr id="52" name="Straight Arrow Connector 51"/>
          <p:cNvCxnSpPr/>
          <p:nvPr/>
        </p:nvCxnSpPr>
        <p:spPr>
          <a:xfrm>
            <a:off x="7048919" y="3037554"/>
            <a:ext cx="4844" cy="532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7315926" y="3037356"/>
            <a:ext cx="9073" cy="533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3"/>
          <a:stretch>
            <a:fillRect/>
          </a:stretch>
        </p:blipFill>
        <p:spPr>
          <a:xfrm>
            <a:off x="3784758" y="5633246"/>
            <a:ext cx="988055" cy="1131482"/>
          </a:xfrm>
          <a:prstGeom prst="rect">
            <a:avLst/>
          </a:prstGeom>
        </p:spPr>
      </p:pic>
      <p:sp>
        <p:nvSpPr>
          <p:cNvPr id="56" name="TextBox 55"/>
          <p:cNvSpPr txBox="1"/>
          <p:nvPr/>
        </p:nvSpPr>
        <p:spPr>
          <a:xfrm>
            <a:off x="2957136" y="5393937"/>
            <a:ext cx="2427268"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AWS-Server3 (</a:t>
            </a:r>
            <a:r>
              <a:rPr lang="en-US" sz="1100" dirty="0" err="1">
                <a:latin typeface="Arial" panose="020B0604020202020204" pitchFamily="34" charset="0"/>
                <a:cs typeface="Arial" panose="020B0604020202020204" pitchFamily="34" charset="0"/>
              </a:rPr>
              <a:t>Blockchain</a:t>
            </a:r>
            <a:r>
              <a:rPr lang="en-US" sz="1100" dirty="0">
                <a:latin typeface="Arial" panose="020B0604020202020204" pitchFamily="34" charset="0"/>
                <a:cs typeface="Arial" panose="020B0604020202020204" pitchFamily="34" charset="0"/>
              </a:rPr>
              <a:t> Explorer)</a:t>
            </a:r>
          </a:p>
        </p:txBody>
      </p:sp>
      <p:cxnSp>
        <p:nvCxnSpPr>
          <p:cNvPr id="64" name="Straight Arrow Connector 63"/>
          <p:cNvCxnSpPr/>
          <p:nvPr/>
        </p:nvCxnSpPr>
        <p:spPr>
          <a:xfrm flipV="1">
            <a:off x="4966154" y="2104765"/>
            <a:ext cx="1327868" cy="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4916348" y="2269894"/>
            <a:ext cx="1360914" cy="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576250" y="2481329"/>
            <a:ext cx="1222642" cy="307777"/>
          </a:xfrm>
          <a:prstGeom prst="rect">
            <a:avLst/>
          </a:prstGeom>
          <a:noFill/>
        </p:spPr>
        <p:txBody>
          <a:bodyPr wrap="square" rtlCol="0">
            <a:spAutoFit/>
          </a:bodyPr>
          <a:lstStyle/>
          <a:p>
            <a:r>
              <a:rPr lang="en-US" sz="1400" dirty="0"/>
              <a:t>HTTP:  80/443</a:t>
            </a:r>
          </a:p>
        </p:txBody>
      </p:sp>
      <p:sp>
        <p:nvSpPr>
          <p:cNvPr id="69" name="TextBox 68"/>
          <p:cNvSpPr txBox="1"/>
          <p:nvPr/>
        </p:nvSpPr>
        <p:spPr>
          <a:xfrm>
            <a:off x="3035699" y="3439220"/>
            <a:ext cx="2236510"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AWS-Server2 (</a:t>
            </a:r>
            <a:r>
              <a:rPr lang="en-US" sz="1100" dirty="0" err="1">
                <a:latin typeface="Arial" panose="020B0604020202020204" pitchFamily="34" charset="0"/>
                <a:cs typeface="Arial" panose="020B0604020202020204" pitchFamily="34" charset="0"/>
              </a:rPr>
              <a:t>Greenbay</a:t>
            </a:r>
            <a:r>
              <a:rPr lang="en-US" sz="1100" dirty="0">
                <a:latin typeface="Arial" panose="020B0604020202020204" pitchFamily="34" charset="0"/>
                <a:cs typeface="Arial" panose="020B0604020202020204" pitchFamily="34" charset="0"/>
              </a:rPr>
              <a:t> Admin)</a:t>
            </a:r>
          </a:p>
        </p:txBody>
      </p:sp>
      <p:pic>
        <p:nvPicPr>
          <p:cNvPr id="70" name="Picture 69"/>
          <p:cNvPicPr>
            <a:picLocks noChangeAspect="1"/>
          </p:cNvPicPr>
          <p:nvPr/>
        </p:nvPicPr>
        <p:blipFill>
          <a:blip r:embed="rId3"/>
          <a:stretch>
            <a:fillRect/>
          </a:stretch>
        </p:blipFill>
        <p:spPr>
          <a:xfrm>
            <a:off x="3802382" y="3669918"/>
            <a:ext cx="1021099" cy="1169323"/>
          </a:xfrm>
          <a:prstGeom prst="rect">
            <a:avLst/>
          </a:prstGeom>
        </p:spPr>
      </p:pic>
      <p:cxnSp>
        <p:nvCxnSpPr>
          <p:cNvPr id="81" name="Straight Arrow Connector 80"/>
          <p:cNvCxnSpPr/>
          <p:nvPr/>
        </p:nvCxnSpPr>
        <p:spPr>
          <a:xfrm>
            <a:off x="1872821" y="3191446"/>
            <a:ext cx="1236139" cy="58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flipV="1">
            <a:off x="1872821" y="3338810"/>
            <a:ext cx="1157144" cy="551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1929635" y="2112716"/>
            <a:ext cx="996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1929635" y="2223250"/>
            <a:ext cx="93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1968847" y="4017392"/>
            <a:ext cx="845748" cy="1370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1872821" y="4059670"/>
            <a:ext cx="910136" cy="1461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4949315" y="2859325"/>
            <a:ext cx="1473026" cy="1206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4974681" y="2928277"/>
            <a:ext cx="1527186" cy="125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4902869" y="6472814"/>
            <a:ext cx="4607910" cy="51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868305" y="6145837"/>
            <a:ext cx="1062342" cy="307777"/>
          </a:xfrm>
          <a:prstGeom prst="rect">
            <a:avLst/>
          </a:prstGeom>
          <a:noFill/>
        </p:spPr>
        <p:txBody>
          <a:bodyPr wrap="square" rtlCol="0">
            <a:spAutoFit/>
          </a:bodyPr>
          <a:lstStyle/>
          <a:p>
            <a:r>
              <a:rPr lang="en-US" sz="1400" dirty="0"/>
              <a:t>HTTP:  3000</a:t>
            </a:r>
          </a:p>
        </p:txBody>
      </p:sp>
      <p:sp>
        <p:nvSpPr>
          <p:cNvPr id="106" name="TextBox 105"/>
          <p:cNvSpPr txBox="1"/>
          <p:nvPr/>
        </p:nvSpPr>
        <p:spPr>
          <a:xfrm>
            <a:off x="2418644" y="4413200"/>
            <a:ext cx="1222642" cy="307777"/>
          </a:xfrm>
          <a:prstGeom prst="rect">
            <a:avLst/>
          </a:prstGeom>
          <a:noFill/>
        </p:spPr>
        <p:txBody>
          <a:bodyPr wrap="square" rtlCol="0">
            <a:spAutoFit/>
          </a:bodyPr>
          <a:lstStyle/>
          <a:p>
            <a:r>
              <a:rPr lang="en-US" sz="1400" dirty="0"/>
              <a:t>HTTP:  80/443</a:t>
            </a:r>
          </a:p>
        </p:txBody>
      </p:sp>
      <p:sp>
        <p:nvSpPr>
          <p:cNvPr id="107" name="TextBox 106"/>
          <p:cNvSpPr txBox="1"/>
          <p:nvPr/>
        </p:nvSpPr>
        <p:spPr>
          <a:xfrm>
            <a:off x="2411719" y="6353589"/>
            <a:ext cx="1222642" cy="307777"/>
          </a:xfrm>
          <a:prstGeom prst="rect">
            <a:avLst/>
          </a:prstGeom>
          <a:noFill/>
        </p:spPr>
        <p:txBody>
          <a:bodyPr wrap="square" rtlCol="0">
            <a:spAutoFit/>
          </a:bodyPr>
          <a:lstStyle/>
          <a:p>
            <a:r>
              <a:rPr lang="en-US" sz="1400" dirty="0"/>
              <a:t>HTTP:  80/443</a:t>
            </a:r>
          </a:p>
        </p:txBody>
      </p:sp>
      <p:sp>
        <p:nvSpPr>
          <p:cNvPr id="108" name="TextBox 107"/>
          <p:cNvSpPr txBox="1"/>
          <p:nvPr/>
        </p:nvSpPr>
        <p:spPr>
          <a:xfrm>
            <a:off x="3722836" y="813350"/>
            <a:ext cx="590095" cy="307777"/>
          </a:xfrm>
          <a:prstGeom prst="rect">
            <a:avLst/>
          </a:prstGeom>
          <a:noFill/>
        </p:spPr>
        <p:txBody>
          <a:bodyPr wrap="square" rtlCol="0">
            <a:spAutoFit/>
          </a:bodyPr>
          <a:lstStyle/>
          <a:p>
            <a:r>
              <a:rPr lang="en-US" sz="1400" dirty="0"/>
              <a:t>Front</a:t>
            </a:r>
          </a:p>
        </p:txBody>
      </p:sp>
      <p:sp>
        <p:nvSpPr>
          <p:cNvPr id="109" name="TextBox 108"/>
          <p:cNvSpPr txBox="1"/>
          <p:nvPr/>
        </p:nvSpPr>
        <p:spPr>
          <a:xfrm>
            <a:off x="6791227" y="782868"/>
            <a:ext cx="831195" cy="307777"/>
          </a:xfrm>
          <a:prstGeom prst="rect">
            <a:avLst/>
          </a:prstGeom>
          <a:noFill/>
        </p:spPr>
        <p:txBody>
          <a:bodyPr wrap="square" rtlCol="0">
            <a:spAutoFit/>
          </a:bodyPr>
          <a:lstStyle/>
          <a:p>
            <a:r>
              <a:rPr lang="en-US" sz="1400" dirty="0"/>
              <a:t>Backend</a:t>
            </a:r>
          </a:p>
        </p:txBody>
      </p:sp>
      <p:sp>
        <p:nvSpPr>
          <p:cNvPr id="110" name="TextBox 109"/>
          <p:cNvSpPr txBox="1"/>
          <p:nvPr/>
        </p:nvSpPr>
        <p:spPr>
          <a:xfrm>
            <a:off x="10211097" y="782867"/>
            <a:ext cx="983824" cy="307777"/>
          </a:xfrm>
          <a:prstGeom prst="rect">
            <a:avLst/>
          </a:prstGeom>
          <a:noFill/>
        </p:spPr>
        <p:txBody>
          <a:bodyPr wrap="square" rtlCol="0">
            <a:spAutoFit/>
          </a:bodyPr>
          <a:lstStyle/>
          <a:p>
            <a:r>
              <a:rPr lang="en-US" sz="1400" dirty="0" err="1"/>
              <a:t>Blockchain</a:t>
            </a:r>
            <a:endParaRPr lang="en-US" sz="1400" dirty="0"/>
          </a:p>
        </p:txBody>
      </p:sp>
      <p:sp>
        <p:nvSpPr>
          <p:cNvPr id="47" name="Can 46"/>
          <p:cNvSpPr/>
          <p:nvPr/>
        </p:nvSpPr>
        <p:spPr>
          <a:xfrm>
            <a:off x="7798578" y="2109210"/>
            <a:ext cx="619799" cy="394856"/>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DB2</a:t>
            </a:r>
          </a:p>
        </p:txBody>
      </p:sp>
      <p:sp>
        <p:nvSpPr>
          <p:cNvPr id="48" name="Can 47"/>
          <p:cNvSpPr/>
          <p:nvPr/>
        </p:nvSpPr>
        <p:spPr>
          <a:xfrm>
            <a:off x="6889942" y="5613128"/>
            <a:ext cx="689420" cy="458126"/>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DB2</a:t>
            </a:r>
          </a:p>
        </p:txBody>
      </p:sp>
      <p:cxnSp>
        <p:nvCxnSpPr>
          <p:cNvPr id="49" name="Straight Arrow Connector 48"/>
          <p:cNvCxnSpPr/>
          <p:nvPr/>
        </p:nvCxnSpPr>
        <p:spPr>
          <a:xfrm>
            <a:off x="7441140" y="2218414"/>
            <a:ext cx="292607" cy="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7424619" y="2344110"/>
            <a:ext cx="312000" cy="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315926" y="5382474"/>
            <a:ext cx="0" cy="168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7180132" y="5339789"/>
            <a:ext cx="0" cy="19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7772973" y="2529454"/>
            <a:ext cx="862796" cy="400110"/>
          </a:xfrm>
          <a:prstGeom prst="rect">
            <a:avLst/>
          </a:prstGeom>
        </p:spPr>
        <p:txBody>
          <a:bodyPr wrap="square">
            <a:spAutoFit/>
          </a:bodyPr>
          <a:lstStyle/>
          <a:p>
            <a:r>
              <a:rPr lang="en-US" sz="1000" dirty="0">
                <a:solidFill>
                  <a:srgbClr val="323232"/>
                </a:solidFill>
                <a:latin typeface="ibm-plex-sans"/>
              </a:rPr>
              <a:t> TCP/IP port:50000</a:t>
            </a:r>
            <a:endParaRPr lang="en-US" sz="1000" dirty="0"/>
          </a:p>
        </p:txBody>
      </p:sp>
      <p:sp>
        <p:nvSpPr>
          <p:cNvPr id="58" name="Rectangle 57"/>
          <p:cNvSpPr/>
          <p:nvPr/>
        </p:nvSpPr>
        <p:spPr>
          <a:xfrm>
            <a:off x="6827540" y="6115123"/>
            <a:ext cx="862796" cy="400110"/>
          </a:xfrm>
          <a:prstGeom prst="rect">
            <a:avLst/>
          </a:prstGeom>
        </p:spPr>
        <p:txBody>
          <a:bodyPr wrap="square">
            <a:spAutoFit/>
          </a:bodyPr>
          <a:lstStyle/>
          <a:p>
            <a:r>
              <a:rPr lang="en-US" sz="1000" dirty="0">
                <a:solidFill>
                  <a:srgbClr val="323232"/>
                </a:solidFill>
                <a:latin typeface="ibm-plex-sans"/>
              </a:rPr>
              <a:t> TCP/IP port:50000</a:t>
            </a:r>
            <a:endParaRPr lang="en-US" sz="1000" dirty="0"/>
          </a:p>
        </p:txBody>
      </p:sp>
      <p:sp>
        <p:nvSpPr>
          <p:cNvPr id="60" name="TextBox 59"/>
          <p:cNvSpPr txBox="1"/>
          <p:nvPr/>
        </p:nvSpPr>
        <p:spPr>
          <a:xfrm>
            <a:off x="4068002" y="137260"/>
            <a:ext cx="4042327" cy="369332"/>
          </a:xfrm>
          <a:prstGeom prst="rect">
            <a:avLst/>
          </a:prstGeom>
          <a:noFill/>
        </p:spPr>
        <p:txBody>
          <a:bodyPr wrap="square" rtlCol="0">
            <a:spAutoFit/>
          </a:bodyPr>
          <a:lstStyle/>
          <a:p>
            <a:r>
              <a:rPr lang="en-US" dirty="0"/>
              <a:t>Environment 2.   (with IBM starter plan)</a:t>
            </a:r>
          </a:p>
        </p:txBody>
      </p:sp>
      <p:sp>
        <p:nvSpPr>
          <p:cNvPr id="89" name="TextBox 88"/>
          <p:cNvSpPr txBox="1"/>
          <p:nvPr/>
        </p:nvSpPr>
        <p:spPr>
          <a:xfrm>
            <a:off x="3852516" y="2840935"/>
            <a:ext cx="902811" cy="246221"/>
          </a:xfrm>
          <a:prstGeom prst="rect">
            <a:avLst/>
          </a:prstGeom>
          <a:noFill/>
        </p:spPr>
        <p:txBody>
          <a:bodyPr wrap="none" rtlCol="0">
            <a:spAutoFit/>
          </a:bodyPr>
          <a:lstStyle/>
          <a:p>
            <a:r>
              <a:rPr lang="en-US" sz="1000" dirty="0"/>
              <a:t>Ubuntu 18.04</a:t>
            </a:r>
          </a:p>
        </p:txBody>
      </p:sp>
      <p:sp>
        <p:nvSpPr>
          <p:cNvPr id="91" name="TextBox 90"/>
          <p:cNvSpPr txBox="1"/>
          <p:nvPr/>
        </p:nvSpPr>
        <p:spPr>
          <a:xfrm>
            <a:off x="3823564" y="4764205"/>
            <a:ext cx="902811" cy="246221"/>
          </a:xfrm>
          <a:prstGeom prst="rect">
            <a:avLst/>
          </a:prstGeom>
          <a:noFill/>
        </p:spPr>
        <p:txBody>
          <a:bodyPr wrap="none" rtlCol="0">
            <a:spAutoFit/>
          </a:bodyPr>
          <a:lstStyle/>
          <a:p>
            <a:r>
              <a:rPr lang="en-US" sz="1000" dirty="0"/>
              <a:t>Ubuntu 18.04</a:t>
            </a:r>
          </a:p>
        </p:txBody>
      </p:sp>
      <p:sp>
        <p:nvSpPr>
          <p:cNvPr id="92" name="TextBox 91"/>
          <p:cNvSpPr txBox="1"/>
          <p:nvPr/>
        </p:nvSpPr>
        <p:spPr>
          <a:xfrm>
            <a:off x="3861891" y="6647553"/>
            <a:ext cx="902811" cy="246221"/>
          </a:xfrm>
          <a:prstGeom prst="rect">
            <a:avLst/>
          </a:prstGeom>
          <a:noFill/>
        </p:spPr>
        <p:txBody>
          <a:bodyPr wrap="none" rtlCol="0">
            <a:spAutoFit/>
          </a:bodyPr>
          <a:lstStyle/>
          <a:p>
            <a:r>
              <a:rPr lang="en-US" sz="1000" dirty="0"/>
              <a:t>Ubuntu 18.04</a:t>
            </a:r>
          </a:p>
        </p:txBody>
      </p:sp>
      <p:sp>
        <p:nvSpPr>
          <p:cNvPr id="62" name="Rectangle 61"/>
          <p:cNvSpPr/>
          <p:nvPr/>
        </p:nvSpPr>
        <p:spPr>
          <a:xfrm>
            <a:off x="9619881" y="2098356"/>
            <a:ext cx="2389883" cy="114891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latin typeface="Arial" panose="020B0604020202020204" pitchFamily="34" charset="0"/>
                <a:cs typeface="Arial" panose="020B0604020202020204" pitchFamily="34" charset="0"/>
              </a:rPr>
              <a:t>IBM </a:t>
            </a:r>
            <a:r>
              <a:rPr lang="en-US" sz="1400" dirty="0" err="1">
                <a:latin typeface="Arial" panose="020B0604020202020204" pitchFamily="34" charset="0"/>
                <a:cs typeface="Arial" panose="020B0604020202020204" pitchFamily="34" charset="0"/>
              </a:rPr>
              <a:t>Blockchain</a:t>
            </a:r>
            <a:r>
              <a:rPr lang="en-US" sz="1400" dirty="0">
                <a:latin typeface="Arial" panose="020B0604020202020204" pitchFamily="34" charset="0"/>
                <a:cs typeface="Arial" panose="020B0604020202020204" pitchFamily="34" charset="0"/>
              </a:rPr>
              <a:t> Starter plan</a:t>
            </a:r>
          </a:p>
          <a:p>
            <a:pPr algn="ct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bluebarricade</a:t>
            </a:r>
            <a:r>
              <a:rPr lang="en-US" sz="1000" dirty="0">
                <a:latin typeface="Arial" panose="020B0604020202020204" pitchFamily="34" charset="0"/>
                <a:cs typeface="Arial" panose="020B0604020202020204" pitchFamily="34" charset="0"/>
              </a:rPr>
              <a:t> network)</a:t>
            </a:r>
          </a:p>
        </p:txBody>
      </p:sp>
      <p:sp>
        <p:nvSpPr>
          <p:cNvPr id="63" name="Rectangle 62"/>
          <p:cNvSpPr/>
          <p:nvPr/>
        </p:nvSpPr>
        <p:spPr>
          <a:xfrm>
            <a:off x="9863325" y="4278867"/>
            <a:ext cx="2055680" cy="114891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400" dirty="0">
              <a:latin typeface="Arial" panose="020B0604020202020204" pitchFamily="34" charset="0"/>
              <a:cs typeface="Arial" panose="020B0604020202020204" pitchFamily="34" charset="0"/>
            </a:endParaRPr>
          </a:p>
          <a:p>
            <a:pPr algn="ctr"/>
            <a:r>
              <a:rPr lang="en-US" sz="1400" dirty="0" err="1">
                <a:latin typeface="Arial" panose="020B0604020202020204" pitchFamily="34" charset="0"/>
                <a:cs typeface="Arial" panose="020B0604020202020204" pitchFamily="34" charset="0"/>
              </a:rPr>
              <a:t>Blockchain</a:t>
            </a:r>
            <a:r>
              <a:rPr lang="en-US" sz="1400" dirty="0">
                <a:latin typeface="Arial" panose="020B0604020202020204" pitchFamily="34" charset="0"/>
                <a:cs typeface="Arial" panose="020B0604020202020204" pitchFamily="34" charset="0"/>
              </a:rPr>
              <a:t> API Sever</a:t>
            </a:r>
          </a:p>
          <a:p>
            <a:pPr algn="ctr"/>
            <a:r>
              <a:rPr lang="en-US" sz="1000" dirty="0">
                <a:latin typeface="Arial" panose="020B0604020202020204" pitchFamily="34" charset="0"/>
                <a:cs typeface="Arial" panose="020B0604020202020204" pitchFamily="34" charset="0"/>
              </a:rPr>
              <a:t>(composer rest </a:t>
            </a:r>
            <a:r>
              <a:rPr lang="en-US" sz="1000" dirty="0" err="1">
                <a:latin typeface="Arial" panose="020B0604020202020204" pitchFamily="34" charset="0"/>
                <a:cs typeface="Arial" panose="020B0604020202020204" pitchFamily="34" charset="0"/>
              </a:rPr>
              <a:t>api</a:t>
            </a:r>
            <a:r>
              <a:rPr lang="en-US" sz="1000" dirty="0">
                <a:latin typeface="Arial" panose="020B0604020202020204" pitchFamily="34" charset="0"/>
                <a:cs typeface="Arial" panose="020B0604020202020204" pitchFamily="34" charset="0"/>
              </a:rPr>
              <a:t>)</a:t>
            </a:r>
          </a:p>
          <a:p>
            <a:pPr algn="ctr"/>
            <a:endParaRPr lang="en-US" sz="1000" dirty="0">
              <a:latin typeface="Arial" panose="020B0604020202020204" pitchFamily="34" charset="0"/>
              <a:cs typeface="Arial" panose="020B0604020202020204" pitchFamily="34" charset="0"/>
            </a:endParaRPr>
          </a:p>
          <a:p>
            <a:pPr algn="ctr"/>
            <a:r>
              <a:rPr lang="en-US" sz="1000" dirty="0">
                <a:latin typeface="Arial" panose="020B0604020202020204" pitchFamily="34" charset="0"/>
                <a:cs typeface="Arial" panose="020B0604020202020204" pitchFamily="34" charset="0"/>
              </a:rPr>
              <a:t>IBM Cloud </a:t>
            </a:r>
            <a:r>
              <a:rPr lang="en-US" sz="1000" dirty="0" err="1">
                <a:latin typeface="Arial" panose="020B0604020202020204" pitchFamily="34" charset="0"/>
                <a:cs typeface="Arial" panose="020B0604020202020204" pitchFamily="34" charset="0"/>
              </a:rPr>
              <a:t>Foundary</a:t>
            </a:r>
            <a:r>
              <a:rPr lang="en-US" sz="1000" dirty="0">
                <a:latin typeface="Arial" panose="020B0604020202020204" pitchFamily="34" charset="0"/>
                <a:cs typeface="Arial" panose="020B0604020202020204" pitchFamily="34" charset="0"/>
              </a:rPr>
              <a:t> app</a:t>
            </a:r>
          </a:p>
        </p:txBody>
      </p:sp>
      <p:cxnSp>
        <p:nvCxnSpPr>
          <p:cNvPr id="66" name="Straight Arrow Connector 65"/>
          <p:cNvCxnSpPr/>
          <p:nvPr/>
        </p:nvCxnSpPr>
        <p:spPr>
          <a:xfrm flipH="1" flipV="1">
            <a:off x="11092070" y="3338810"/>
            <a:ext cx="2050" cy="84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0776843" y="3338810"/>
            <a:ext cx="4844" cy="860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302873" y="4471838"/>
            <a:ext cx="1450369" cy="20356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Thirdparty</a:t>
            </a:r>
            <a:r>
              <a:rPr lang="en-US" dirty="0"/>
              <a:t> services</a:t>
            </a:r>
          </a:p>
          <a:p>
            <a:pPr algn="ctr"/>
            <a:endParaRPr lang="en-US" dirty="0"/>
          </a:p>
        </p:txBody>
      </p:sp>
      <p:cxnSp>
        <p:nvCxnSpPr>
          <p:cNvPr id="30" name="Straight Arrow Connector 29"/>
          <p:cNvCxnSpPr/>
          <p:nvPr/>
        </p:nvCxnSpPr>
        <p:spPr>
          <a:xfrm flipV="1">
            <a:off x="1872821" y="4500659"/>
            <a:ext cx="4802190" cy="132138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93" name="Straight Arrow Connector 92"/>
          <p:cNvCxnSpPr/>
          <p:nvPr/>
        </p:nvCxnSpPr>
        <p:spPr>
          <a:xfrm flipV="1">
            <a:off x="1894166" y="2857741"/>
            <a:ext cx="4168425" cy="2168625"/>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8229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2B3C3B-5C7E-2D4B-84B0-FEA9CED1D5A7}"/>
              </a:ext>
            </a:extLst>
          </p:cNvPr>
          <p:cNvSpPr>
            <a:spLocks noGrp="1"/>
          </p:cNvSpPr>
          <p:nvPr>
            <p:ph type="title"/>
          </p:nvPr>
        </p:nvSpPr>
        <p:spPr/>
        <p:txBody>
          <a:bodyPr/>
          <a:lstStyle/>
          <a:p>
            <a:r>
              <a:rPr lang="en-US" dirty="0"/>
              <a:t>Challenge</a:t>
            </a:r>
          </a:p>
        </p:txBody>
      </p:sp>
      <p:sp>
        <p:nvSpPr>
          <p:cNvPr id="3" name="Content Placeholder 2">
            <a:extLst>
              <a:ext uri="{FF2B5EF4-FFF2-40B4-BE49-F238E27FC236}">
                <a16:creationId xmlns:a16="http://schemas.microsoft.com/office/drawing/2014/main" xmlns="" id="{740397A9-5B58-4E44-8CE4-E07C8E698179}"/>
              </a:ext>
            </a:extLst>
          </p:cNvPr>
          <p:cNvSpPr>
            <a:spLocks noGrp="1"/>
          </p:cNvSpPr>
          <p:nvPr>
            <p:ph idx="1"/>
          </p:nvPr>
        </p:nvSpPr>
        <p:spPr/>
        <p:txBody>
          <a:bodyPr/>
          <a:lstStyle/>
          <a:p>
            <a:r>
              <a:rPr lang="en-US" sz="1800" dirty="0"/>
              <a:t>HCL GSS DMZ and HCL GSS Trusted zones do not exist today</a:t>
            </a:r>
          </a:p>
          <a:p>
            <a:r>
              <a:rPr lang="en-US" sz="1800" dirty="0"/>
              <a:t>Awaiting the Segregation project – what is status?</a:t>
            </a:r>
          </a:p>
          <a:p>
            <a:r>
              <a:rPr lang="en-US" sz="1800" dirty="0"/>
              <a:t>We do not want to run this POC using Volvo’s DMZ or Trusted zone</a:t>
            </a:r>
          </a:p>
        </p:txBody>
      </p:sp>
      <p:sp>
        <p:nvSpPr>
          <p:cNvPr id="4" name="Oval 3">
            <a:extLst>
              <a:ext uri="{FF2B5EF4-FFF2-40B4-BE49-F238E27FC236}">
                <a16:creationId xmlns:a16="http://schemas.microsoft.com/office/drawing/2014/main" xmlns="" id="{C879AF06-031F-F145-A554-E16EFDFC9D7C}"/>
              </a:ext>
            </a:extLst>
          </p:cNvPr>
          <p:cNvSpPr/>
          <p:nvPr/>
        </p:nvSpPr>
        <p:spPr>
          <a:xfrm>
            <a:off x="11130728" y="61564"/>
            <a:ext cx="657921" cy="657921"/>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181343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FCC95B-249A-B54B-A2F1-132BF78571ED}"/>
              </a:ext>
            </a:extLst>
          </p:cNvPr>
          <p:cNvSpPr>
            <a:spLocks noGrp="1"/>
          </p:cNvSpPr>
          <p:nvPr>
            <p:ph type="title"/>
          </p:nvPr>
        </p:nvSpPr>
        <p:spPr/>
        <p:txBody>
          <a:bodyPr/>
          <a:lstStyle/>
          <a:p>
            <a:r>
              <a:rPr lang="en-US" dirty="0" err="1"/>
              <a:t>Greenbay</a:t>
            </a:r>
            <a:r>
              <a:rPr lang="en-US" dirty="0"/>
              <a:t> </a:t>
            </a:r>
            <a:r>
              <a:rPr lang="en-US" dirty="0" err="1"/>
              <a:t>PoC</a:t>
            </a:r>
            <a:r>
              <a:rPr lang="en-US" dirty="0"/>
              <a:t> plan</a:t>
            </a:r>
          </a:p>
        </p:txBody>
      </p:sp>
      <p:cxnSp>
        <p:nvCxnSpPr>
          <p:cNvPr id="5" name="Straight Arrow Connector 4">
            <a:extLst>
              <a:ext uri="{FF2B5EF4-FFF2-40B4-BE49-F238E27FC236}">
                <a16:creationId xmlns:a16="http://schemas.microsoft.com/office/drawing/2014/main" xmlns="" id="{1733AAA9-4B2D-8744-8353-11EB4CD52A11}"/>
              </a:ext>
            </a:extLst>
          </p:cNvPr>
          <p:cNvCxnSpPr>
            <a:cxnSpLocks/>
          </p:cNvCxnSpPr>
          <p:nvPr/>
        </p:nvCxnSpPr>
        <p:spPr bwMode="auto">
          <a:xfrm>
            <a:off x="685800" y="2209212"/>
            <a:ext cx="10515600" cy="0"/>
          </a:xfrm>
          <a:prstGeom prst="straightConnector1">
            <a:avLst/>
          </a:prstGeom>
          <a:solidFill>
            <a:schemeClr val="accent1"/>
          </a:solidFill>
          <a:ln w="111125" cap="flat" cmpd="sng" algn="ctr">
            <a:solidFill>
              <a:srgbClr val="0F6BFF"/>
            </a:solidFill>
            <a:prstDash val="solid"/>
            <a:miter lim="800000"/>
            <a:headEnd type="none" w="sm" len="sm"/>
            <a:tailEnd type="triangle"/>
          </a:ln>
          <a:effectLst/>
        </p:spPr>
      </p:cxnSp>
      <p:sp>
        <p:nvSpPr>
          <p:cNvPr id="7" name="TextBox 6">
            <a:extLst>
              <a:ext uri="{FF2B5EF4-FFF2-40B4-BE49-F238E27FC236}">
                <a16:creationId xmlns:a16="http://schemas.microsoft.com/office/drawing/2014/main" xmlns="" id="{AFE983F8-C3FF-CA4B-9810-A04067BACDF3}"/>
              </a:ext>
            </a:extLst>
          </p:cNvPr>
          <p:cNvSpPr txBox="1"/>
          <p:nvPr/>
        </p:nvSpPr>
        <p:spPr>
          <a:xfrm>
            <a:off x="1494885" y="1600200"/>
            <a:ext cx="1172116" cy="369332"/>
          </a:xfrm>
          <a:prstGeom prst="rect">
            <a:avLst/>
          </a:prstGeom>
          <a:noFill/>
        </p:spPr>
        <p:txBody>
          <a:bodyPr wrap="none" rtlCol="0">
            <a:spAutoFit/>
          </a:bodyPr>
          <a:lstStyle/>
          <a:p>
            <a:r>
              <a:rPr lang="en-US" sz="1800" dirty="0"/>
              <a:t>Pre-study</a:t>
            </a:r>
          </a:p>
        </p:txBody>
      </p:sp>
      <p:sp>
        <p:nvSpPr>
          <p:cNvPr id="8" name="TextBox 7">
            <a:extLst>
              <a:ext uri="{FF2B5EF4-FFF2-40B4-BE49-F238E27FC236}">
                <a16:creationId xmlns:a16="http://schemas.microsoft.com/office/drawing/2014/main" xmlns="" id="{2EBBE996-260C-AA48-B179-B26102A24B9B}"/>
              </a:ext>
            </a:extLst>
          </p:cNvPr>
          <p:cNvSpPr txBox="1"/>
          <p:nvPr/>
        </p:nvSpPr>
        <p:spPr>
          <a:xfrm>
            <a:off x="5058823" y="1600200"/>
            <a:ext cx="633507" cy="369332"/>
          </a:xfrm>
          <a:prstGeom prst="rect">
            <a:avLst/>
          </a:prstGeom>
          <a:noFill/>
        </p:spPr>
        <p:txBody>
          <a:bodyPr wrap="none" rtlCol="0">
            <a:spAutoFit/>
          </a:bodyPr>
          <a:lstStyle/>
          <a:p>
            <a:r>
              <a:rPr lang="en-US" sz="1800" dirty="0" err="1"/>
              <a:t>PoC</a:t>
            </a:r>
            <a:endParaRPr lang="en-US" sz="1800" dirty="0"/>
          </a:p>
        </p:txBody>
      </p:sp>
      <p:sp>
        <p:nvSpPr>
          <p:cNvPr id="11" name="TextBox 10">
            <a:extLst>
              <a:ext uri="{FF2B5EF4-FFF2-40B4-BE49-F238E27FC236}">
                <a16:creationId xmlns:a16="http://schemas.microsoft.com/office/drawing/2014/main" xmlns="" id="{9E13410E-FF65-5047-AF5E-E23E159B08A3}"/>
              </a:ext>
            </a:extLst>
          </p:cNvPr>
          <p:cNvSpPr txBox="1"/>
          <p:nvPr/>
        </p:nvSpPr>
        <p:spPr>
          <a:xfrm>
            <a:off x="7397715" y="1600200"/>
            <a:ext cx="1441485" cy="369332"/>
          </a:xfrm>
          <a:prstGeom prst="rect">
            <a:avLst/>
          </a:prstGeom>
          <a:noFill/>
        </p:spPr>
        <p:txBody>
          <a:bodyPr wrap="none" rtlCol="0">
            <a:spAutoFit/>
          </a:bodyPr>
          <a:lstStyle/>
          <a:p>
            <a:r>
              <a:rPr lang="en-US" sz="1800" dirty="0" err="1"/>
              <a:t>GoToMarket</a:t>
            </a:r>
            <a:endParaRPr lang="en-US" sz="1800" dirty="0"/>
          </a:p>
        </p:txBody>
      </p:sp>
      <p:sp>
        <p:nvSpPr>
          <p:cNvPr id="12" name="TextBox 11">
            <a:extLst>
              <a:ext uri="{FF2B5EF4-FFF2-40B4-BE49-F238E27FC236}">
                <a16:creationId xmlns:a16="http://schemas.microsoft.com/office/drawing/2014/main" xmlns="" id="{29273FEE-5C6C-0345-B016-37558B09D380}"/>
              </a:ext>
            </a:extLst>
          </p:cNvPr>
          <p:cNvSpPr txBox="1"/>
          <p:nvPr/>
        </p:nvSpPr>
        <p:spPr>
          <a:xfrm>
            <a:off x="9677400" y="1600200"/>
            <a:ext cx="1056700" cy="369332"/>
          </a:xfrm>
          <a:prstGeom prst="rect">
            <a:avLst/>
          </a:prstGeom>
          <a:noFill/>
        </p:spPr>
        <p:txBody>
          <a:bodyPr wrap="none" rtlCol="0">
            <a:spAutoFit/>
          </a:bodyPr>
          <a:lstStyle/>
          <a:p>
            <a:r>
              <a:rPr lang="en-US" sz="1800" dirty="0"/>
              <a:t>Contract</a:t>
            </a:r>
          </a:p>
        </p:txBody>
      </p:sp>
      <p:sp>
        <p:nvSpPr>
          <p:cNvPr id="14" name="TextBox 13">
            <a:extLst>
              <a:ext uri="{FF2B5EF4-FFF2-40B4-BE49-F238E27FC236}">
                <a16:creationId xmlns:a16="http://schemas.microsoft.com/office/drawing/2014/main" xmlns="" id="{C24A7AF6-507D-E443-81A6-3CB32F7388BE}"/>
              </a:ext>
            </a:extLst>
          </p:cNvPr>
          <p:cNvSpPr txBox="1"/>
          <p:nvPr/>
        </p:nvSpPr>
        <p:spPr>
          <a:xfrm>
            <a:off x="224530" y="2397930"/>
            <a:ext cx="1070871" cy="307777"/>
          </a:xfrm>
          <a:prstGeom prst="rect">
            <a:avLst/>
          </a:prstGeom>
          <a:noFill/>
        </p:spPr>
        <p:txBody>
          <a:bodyPr wrap="none" rtlCol="0">
            <a:spAutoFit/>
          </a:bodyPr>
          <a:lstStyle/>
          <a:p>
            <a:r>
              <a:rPr lang="en-US" sz="1400" dirty="0"/>
              <a:t>Mid August</a:t>
            </a:r>
          </a:p>
        </p:txBody>
      </p:sp>
      <p:cxnSp>
        <p:nvCxnSpPr>
          <p:cNvPr id="16" name="Straight Connector 15">
            <a:extLst>
              <a:ext uri="{FF2B5EF4-FFF2-40B4-BE49-F238E27FC236}">
                <a16:creationId xmlns:a16="http://schemas.microsoft.com/office/drawing/2014/main" xmlns="" id="{06CDDB41-A0EE-224F-A4FD-E18809708760}"/>
              </a:ext>
            </a:extLst>
          </p:cNvPr>
          <p:cNvCxnSpPr/>
          <p:nvPr/>
        </p:nvCxnSpPr>
        <p:spPr bwMode="auto">
          <a:xfrm>
            <a:off x="3962400" y="1600200"/>
            <a:ext cx="0" cy="1294224"/>
          </a:xfrm>
          <a:prstGeom prst="line">
            <a:avLst/>
          </a:prstGeom>
          <a:solidFill>
            <a:schemeClr val="accent1"/>
          </a:solidFill>
          <a:ln w="25400" cap="flat" cmpd="sng" algn="ctr">
            <a:solidFill>
              <a:schemeClr val="tx1"/>
            </a:solidFill>
            <a:prstDash val="solid"/>
            <a:miter lim="800000"/>
            <a:headEnd type="none" w="sm" len="sm"/>
            <a:tailEnd type="triangle" w="med" len="med"/>
          </a:ln>
          <a:effectLst/>
        </p:spPr>
      </p:cxnSp>
      <p:cxnSp>
        <p:nvCxnSpPr>
          <p:cNvPr id="18" name="Straight Connector 17">
            <a:extLst>
              <a:ext uri="{FF2B5EF4-FFF2-40B4-BE49-F238E27FC236}">
                <a16:creationId xmlns:a16="http://schemas.microsoft.com/office/drawing/2014/main" xmlns="" id="{DEE26A1E-D7C0-F749-A5CE-69866A6095DC}"/>
              </a:ext>
            </a:extLst>
          </p:cNvPr>
          <p:cNvCxnSpPr/>
          <p:nvPr/>
        </p:nvCxnSpPr>
        <p:spPr bwMode="auto">
          <a:xfrm>
            <a:off x="9220200" y="1600200"/>
            <a:ext cx="0" cy="1294224"/>
          </a:xfrm>
          <a:prstGeom prst="line">
            <a:avLst/>
          </a:prstGeom>
          <a:solidFill>
            <a:schemeClr val="accent1"/>
          </a:solidFill>
          <a:ln w="25400" cap="flat" cmpd="sng" algn="ctr">
            <a:solidFill>
              <a:schemeClr val="tx1"/>
            </a:solidFill>
            <a:prstDash val="solid"/>
            <a:miter lim="800000"/>
            <a:headEnd type="none" w="sm" len="sm"/>
            <a:tailEnd type="triangle" w="med" len="med"/>
          </a:ln>
          <a:effectLst/>
        </p:spPr>
      </p:cxnSp>
      <p:sp>
        <p:nvSpPr>
          <p:cNvPr id="19" name="TextBox 18">
            <a:extLst>
              <a:ext uri="{FF2B5EF4-FFF2-40B4-BE49-F238E27FC236}">
                <a16:creationId xmlns:a16="http://schemas.microsoft.com/office/drawing/2014/main" xmlns="" id="{A7A7D05A-8ABC-9F46-B1CD-1E1EFD80C7BF}"/>
              </a:ext>
            </a:extLst>
          </p:cNvPr>
          <p:cNvSpPr txBox="1"/>
          <p:nvPr/>
        </p:nvSpPr>
        <p:spPr>
          <a:xfrm>
            <a:off x="554205" y="3276601"/>
            <a:ext cx="3326873" cy="2893100"/>
          </a:xfrm>
          <a:prstGeom prst="rect">
            <a:avLst/>
          </a:prstGeom>
          <a:noFill/>
        </p:spPr>
        <p:txBody>
          <a:bodyPr wrap="none" rtlCol="0">
            <a:spAutoFit/>
          </a:bodyPr>
          <a:lstStyle/>
          <a:p>
            <a:pPr marL="96838" indent="-96838">
              <a:buFont typeface="Arial" panose="020B0604020202020204" pitchFamily="34" charset="0"/>
              <a:buChar char="•"/>
            </a:pPr>
            <a:r>
              <a:rPr lang="en-US" sz="1400" b="1" dirty="0"/>
              <a:t>Network architecture &amp; Segregation</a:t>
            </a:r>
          </a:p>
          <a:p>
            <a:pPr marL="96838" indent="-96838">
              <a:buFont typeface="Arial" panose="020B0604020202020204" pitchFamily="34" charset="0"/>
              <a:buChar char="•"/>
            </a:pPr>
            <a:r>
              <a:rPr lang="en-US" sz="1400" dirty="0"/>
              <a:t>Systems architecture to support:</a:t>
            </a:r>
          </a:p>
          <a:p>
            <a:pPr marL="325438" lvl="1" indent="-98425">
              <a:buFont typeface="Arial" panose="020B0604020202020204" pitchFamily="34" charset="0"/>
              <a:buChar char="•"/>
            </a:pPr>
            <a:r>
              <a:rPr lang="en-US" sz="1400" dirty="0"/>
              <a:t>Match transaction commits</a:t>
            </a:r>
          </a:p>
          <a:p>
            <a:pPr marL="325438" lvl="1" indent="-98425">
              <a:buFont typeface="Arial" panose="020B0604020202020204" pitchFamily="34" charset="0"/>
              <a:buChar char="•"/>
            </a:pPr>
            <a:r>
              <a:rPr lang="en-US" sz="1400" dirty="0"/>
              <a:t>Traceability</a:t>
            </a:r>
          </a:p>
          <a:p>
            <a:pPr marL="325438" lvl="1" indent="-98425">
              <a:buFont typeface="Arial" panose="020B0604020202020204" pitchFamily="34" charset="0"/>
              <a:buChar char="•"/>
            </a:pPr>
            <a:r>
              <a:rPr lang="en-US" sz="1400" dirty="0"/>
              <a:t>Data integrity</a:t>
            </a:r>
          </a:p>
          <a:p>
            <a:pPr marL="96838" indent="-96838">
              <a:buFont typeface="Arial" panose="020B0604020202020204" pitchFamily="34" charset="0"/>
              <a:buChar char="•"/>
            </a:pPr>
            <a:r>
              <a:rPr lang="en-US" sz="1400" dirty="0"/>
              <a:t>Blockchain architecture</a:t>
            </a:r>
          </a:p>
          <a:p>
            <a:pPr marL="96838" indent="-96838">
              <a:buFont typeface="Arial" panose="020B0604020202020204" pitchFamily="34" charset="0"/>
              <a:buChar char="•"/>
            </a:pPr>
            <a:r>
              <a:rPr lang="en-US" sz="1400" dirty="0"/>
              <a:t>API design</a:t>
            </a:r>
          </a:p>
          <a:p>
            <a:pPr marL="96838" indent="-96838">
              <a:buFont typeface="Arial" panose="020B0604020202020204" pitchFamily="34" charset="0"/>
              <a:buChar char="•"/>
            </a:pPr>
            <a:r>
              <a:rPr lang="en-US" sz="1400" dirty="0"/>
              <a:t>IBM Blockchain vs OSS Blockchain</a:t>
            </a:r>
          </a:p>
          <a:p>
            <a:pPr marL="357188" lvl="1" indent="-80963">
              <a:buFont typeface="Arial" panose="020B0604020202020204" pitchFamily="34" charset="0"/>
              <a:buChar char="•"/>
            </a:pPr>
            <a:r>
              <a:rPr lang="en-US" sz="1400" dirty="0"/>
              <a:t>Technical capabilities on Z</a:t>
            </a:r>
          </a:p>
          <a:p>
            <a:pPr marL="357188" lvl="1" indent="-80963">
              <a:buFont typeface="Arial" panose="020B0604020202020204" pitchFamily="34" charset="0"/>
              <a:buChar char="•"/>
            </a:pPr>
            <a:r>
              <a:rPr lang="en-US" sz="1400" dirty="0" err="1"/>
              <a:t>LinuxOne</a:t>
            </a:r>
            <a:r>
              <a:rPr lang="en-US" sz="1400" dirty="0"/>
              <a:t> vs ZOS</a:t>
            </a:r>
          </a:p>
          <a:p>
            <a:pPr marL="357188" lvl="1" indent="-80963">
              <a:buFont typeface="Arial" panose="020B0604020202020204" pitchFamily="34" charset="0"/>
              <a:buChar char="•"/>
            </a:pPr>
            <a:r>
              <a:rPr lang="en-US" sz="1400" dirty="0"/>
              <a:t>Cost</a:t>
            </a:r>
          </a:p>
          <a:p>
            <a:pPr marL="357188" lvl="1" indent="-80963">
              <a:buFont typeface="Arial" panose="020B0604020202020204" pitchFamily="34" charset="0"/>
              <a:buChar char="•"/>
            </a:pPr>
            <a:r>
              <a:rPr lang="en-US" sz="1400" dirty="0"/>
              <a:t>Support 24x7</a:t>
            </a:r>
          </a:p>
          <a:p>
            <a:pPr indent="-180975">
              <a:buFont typeface="Arial" panose="020B0604020202020204" pitchFamily="34" charset="0"/>
              <a:buChar char="•"/>
            </a:pPr>
            <a:r>
              <a:rPr lang="en-US" sz="1400" dirty="0"/>
              <a:t>Service description</a:t>
            </a:r>
          </a:p>
        </p:txBody>
      </p:sp>
      <p:sp>
        <p:nvSpPr>
          <p:cNvPr id="20" name="TextBox 19">
            <a:extLst>
              <a:ext uri="{FF2B5EF4-FFF2-40B4-BE49-F238E27FC236}">
                <a16:creationId xmlns:a16="http://schemas.microsoft.com/office/drawing/2014/main" xmlns="" id="{0914B5B2-1220-B44C-BB00-8BAE1FF289E1}"/>
              </a:ext>
            </a:extLst>
          </p:cNvPr>
          <p:cNvSpPr txBox="1"/>
          <p:nvPr/>
        </p:nvSpPr>
        <p:spPr>
          <a:xfrm>
            <a:off x="4129162" y="3276601"/>
            <a:ext cx="2881238" cy="1169551"/>
          </a:xfrm>
          <a:prstGeom prst="rect">
            <a:avLst/>
          </a:prstGeom>
          <a:noFill/>
        </p:spPr>
        <p:txBody>
          <a:bodyPr wrap="none" rtlCol="0">
            <a:spAutoFit/>
          </a:bodyPr>
          <a:lstStyle/>
          <a:p>
            <a:pPr marL="96838" indent="-96838">
              <a:buFont typeface="Arial" panose="020B0604020202020204" pitchFamily="34" charset="0"/>
              <a:buChar char="•"/>
            </a:pPr>
            <a:r>
              <a:rPr lang="en-US" sz="1400" b="1" dirty="0"/>
              <a:t>Build POC environment</a:t>
            </a:r>
          </a:p>
          <a:p>
            <a:pPr marL="96838" indent="-96838">
              <a:buFont typeface="Arial" panose="020B0604020202020204" pitchFamily="34" charset="0"/>
              <a:buChar char="•"/>
            </a:pPr>
            <a:r>
              <a:rPr lang="en-US" sz="1400" dirty="0"/>
              <a:t>Validate end-to-end scenario</a:t>
            </a:r>
          </a:p>
          <a:p>
            <a:pPr marL="96838" indent="-96838">
              <a:buFont typeface="Arial" panose="020B0604020202020204" pitchFamily="34" charset="0"/>
              <a:buChar char="•"/>
            </a:pPr>
            <a:r>
              <a:rPr lang="en-US" sz="1400" dirty="0"/>
              <a:t>Performance &amp; capacity analysis</a:t>
            </a:r>
          </a:p>
          <a:p>
            <a:pPr marL="96838" indent="-96838">
              <a:buFont typeface="Arial" panose="020B0604020202020204" pitchFamily="34" charset="0"/>
              <a:buChar char="•"/>
            </a:pPr>
            <a:endParaRPr lang="en-US" sz="1400" dirty="0"/>
          </a:p>
          <a:p>
            <a:pPr marL="96838" indent="-96838">
              <a:buFont typeface="Arial" panose="020B0604020202020204" pitchFamily="34" charset="0"/>
              <a:buChar char="•"/>
            </a:pPr>
            <a:endParaRPr lang="en-US" sz="1400" dirty="0"/>
          </a:p>
        </p:txBody>
      </p:sp>
      <p:sp>
        <p:nvSpPr>
          <p:cNvPr id="21" name="TextBox 20">
            <a:extLst>
              <a:ext uri="{FF2B5EF4-FFF2-40B4-BE49-F238E27FC236}">
                <a16:creationId xmlns:a16="http://schemas.microsoft.com/office/drawing/2014/main" xmlns="" id="{2674F4EA-597F-1347-8630-B3A6060C662C}"/>
              </a:ext>
            </a:extLst>
          </p:cNvPr>
          <p:cNvSpPr txBox="1"/>
          <p:nvPr/>
        </p:nvSpPr>
        <p:spPr>
          <a:xfrm>
            <a:off x="7397715" y="3276600"/>
            <a:ext cx="1417696" cy="738664"/>
          </a:xfrm>
          <a:prstGeom prst="rect">
            <a:avLst/>
          </a:prstGeom>
          <a:noFill/>
        </p:spPr>
        <p:txBody>
          <a:bodyPr wrap="none" rtlCol="0">
            <a:spAutoFit/>
          </a:bodyPr>
          <a:lstStyle/>
          <a:p>
            <a:pPr marL="96838" indent="-96838">
              <a:buFont typeface="Arial" panose="020B0604020202020204" pitchFamily="34" charset="0"/>
              <a:buChar char="•"/>
            </a:pPr>
            <a:r>
              <a:rPr lang="en-US" sz="1400" dirty="0"/>
              <a:t>Price model</a:t>
            </a:r>
          </a:p>
          <a:p>
            <a:pPr marL="96838" indent="-96838">
              <a:buFont typeface="Arial" panose="020B0604020202020204" pitchFamily="34" charset="0"/>
              <a:buChar char="•"/>
            </a:pPr>
            <a:r>
              <a:rPr lang="en-US" sz="1400" dirty="0"/>
              <a:t>Sales material</a:t>
            </a:r>
          </a:p>
          <a:p>
            <a:pPr marL="96838" indent="-96838">
              <a:buFont typeface="Arial" panose="020B0604020202020204" pitchFamily="34" charset="0"/>
              <a:buChar char="•"/>
            </a:pPr>
            <a:endParaRPr lang="en-US" sz="1400" dirty="0"/>
          </a:p>
        </p:txBody>
      </p:sp>
    </p:spTree>
    <p:extLst>
      <p:ext uri="{BB962C8B-B14F-4D97-AF65-F5344CB8AC3E}">
        <p14:creationId xmlns:p14="http://schemas.microsoft.com/office/powerpoint/2010/main" val="291168140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0198F3-0885-BB40-A78C-723CD6C97C81}"/>
              </a:ext>
            </a:extLst>
          </p:cNvPr>
          <p:cNvSpPr>
            <a:spLocks noGrp="1"/>
          </p:cNvSpPr>
          <p:nvPr>
            <p:ph type="title"/>
          </p:nvPr>
        </p:nvSpPr>
        <p:spPr/>
        <p:txBody>
          <a:bodyPr/>
          <a:lstStyle/>
          <a:p>
            <a:r>
              <a:rPr lang="en-US" dirty="0"/>
              <a:t>GSS resources</a:t>
            </a:r>
          </a:p>
        </p:txBody>
      </p:sp>
      <p:sp>
        <p:nvSpPr>
          <p:cNvPr id="3" name="Content Placeholder 2">
            <a:extLst>
              <a:ext uri="{FF2B5EF4-FFF2-40B4-BE49-F238E27FC236}">
                <a16:creationId xmlns:a16="http://schemas.microsoft.com/office/drawing/2014/main" xmlns="" id="{BA9A94DD-357D-CE4A-A58A-FEB6A335CF2A}"/>
              </a:ext>
            </a:extLst>
          </p:cNvPr>
          <p:cNvSpPr>
            <a:spLocks noGrp="1"/>
          </p:cNvSpPr>
          <p:nvPr>
            <p:ph idx="1"/>
          </p:nvPr>
        </p:nvSpPr>
        <p:spPr/>
        <p:txBody>
          <a:bodyPr/>
          <a:lstStyle/>
          <a:p>
            <a:r>
              <a:rPr lang="en-US" dirty="0"/>
              <a:t>Project Manager</a:t>
            </a:r>
          </a:p>
          <a:p>
            <a:r>
              <a:rPr lang="en-US" dirty="0"/>
              <a:t>Architects</a:t>
            </a:r>
          </a:p>
          <a:p>
            <a:pPr lvl="1"/>
            <a:r>
              <a:rPr lang="en-US" dirty="0"/>
              <a:t>Network</a:t>
            </a:r>
          </a:p>
          <a:p>
            <a:pPr lvl="1"/>
            <a:r>
              <a:rPr lang="en-US" dirty="0"/>
              <a:t>Blockchain (source from HCL Blockchain team)</a:t>
            </a:r>
          </a:p>
          <a:p>
            <a:r>
              <a:rPr lang="en-US" dirty="0"/>
              <a:t>Service Lead</a:t>
            </a:r>
          </a:p>
        </p:txBody>
      </p:sp>
    </p:spTree>
    <p:extLst>
      <p:ext uri="{BB962C8B-B14F-4D97-AF65-F5344CB8AC3E}">
        <p14:creationId xmlns:p14="http://schemas.microsoft.com/office/powerpoint/2010/main" val="95814075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6C881-27F2-5F4E-9B9C-1456B1102DA0}"/>
              </a:ext>
            </a:extLst>
          </p:cNvPr>
          <p:cNvSpPr>
            <a:spLocks noGrp="1"/>
          </p:cNvSpPr>
          <p:nvPr>
            <p:ph type="title"/>
          </p:nvPr>
        </p:nvSpPr>
        <p:spPr>
          <a:xfrm>
            <a:off x="160096" y="142903"/>
            <a:ext cx="10515600" cy="498307"/>
          </a:xfrm>
        </p:spPr>
        <p:txBody>
          <a:bodyPr>
            <a:noAutofit/>
          </a:bodyPr>
          <a:lstStyle/>
          <a:p>
            <a:r>
              <a:rPr lang="en-US" sz="2400" dirty="0"/>
              <a:t>Deployment options</a:t>
            </a:r>
          </a:p>
        </p:txBody>
      </p:sp>
      <p:sp>
        <p:nvSpPr>
          <p:cNvPr id="4" name="Can 3">
            <a:extLst>
              <a:ext uri="{FF2B5EF4-FFF2-40B4-BE49-F238E27FC236}">
                <a16:creationId xmlns:a16="http://schemas.microsoft.com/office/drawing/2014/main" xmlns="" id="{EA893473-7A78-B548-BF0B-363D8BC9D7F4}"/>
              </a:ext>
            </a:extLst>
          </p:cNvPr>
          <p:cNvSpPr/>
          <p:nvPr/>
        </p:nvSpPr>
        <p:spPr>
          <a:xfrm>
            <a:off x="8517620" y="5474938"/>
            <a:ext cx="524107" cy="6690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DB</a:t>
            </a:r>
          </a:p>
        </p:txBody>
      </p:sp>
      <p:sp>
        <p:nvSpPr>
          <p:cNvPr id="5" name="Rectangle 4">
            <a:extLst>
              <a:ext uri="{FF2B5EF4-FFF2-40B4-BE49-F238E27FC236}">
                <a16:creationId xmlns:a16="http://schemas.microsoft.com/office/drawing/2014/main" xmlns="" id="{EB961DF3-61D1-974A-8B08-85B62C825547}"/>
              </a:ext>
            </a:extLst>
          </p:cNvPr>
          <p:cNvSpPr/>
          <p:nvPr/>
        </p:nvSpPr>
        <p:spPr>
          <a:xfrm>
            <a:off x="6657278" y="5212885"/>
            <a:ext cx="1438507" cy="1193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xmlns="" id="{69850A3F-6989-C24F-A2D0-BD2864A37172}"/>
              </a:ext>
            </a:extLst>
          </p:cNvPr>
          <p:cNvSpPr/>
          <p:nvPr/>
        </p:nvSpPr>
        <p:spPr>
          <a:xfrm>
            <a:off x="6657278" y="3781812"/>
            <a:ext cx="1438507" cy="1193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xmlns="" id="{32EF8E9D-547F-2E45-B0F3-D1FB6762FF4B}"/>
              </a:ext>
            </a:extLst>
          </p:cNvPr>
          <p:cNvSpPr/>
          <p:nvPr/>
        </p:nvSpPr>
        <p:spPr>
          <a:xfrm>
            <a:off x="6763214" y="3905594"/>
            <a:ext cx="1226634" cy="89662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xmlns="" id="{EBF09ED7-C174-E043-93E1-DDAE8BFA7FFF}"/>
              </a:ext>
            </a:extLst>
          </p:cNvPr>
          <p:cNvSpPr txBox="1"/>
          <p:nvPr/>
        </p:nvSpPr>
        <p:spPr>
          <a:xfrm>
            <a:off x="6950164" y="4038131"/>
            <a:ext cx="85273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Blockchain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LinuxONE</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B5D15B97-12DB-3B46-BC01-83A5544B50F3}"/>
              </a:ext>
            </a:extLst>
          </p:cNvPr>
          <p:cNvSpPr/>
          <p:nvPr/>
        </p:nvSpPr>
        <p:spPr>
          <a:xfrm>
            <a:off x="6805894" y="5685378"/>
            <a:ext cx="1141274" cy="2481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7E635203-93FB-8A4A-A2AC-8369C9718DD4}"/>
              </a:ext>
            </a:extLst>
          </p:cNvPr>
          <p:cNvSpPr txBox="1"/>
          <p:nvPr/>
        </p:nvSpPr>
        <p:spPr>
          <a:xfrm>
            <a:off x="6861006" y="5670976"/>
            <a:ext cx="103105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z/OS Connect</a:t>
            </a:r>
          </a:p>
        </p:txBody>
      </p:sp>
      <p:cxnSp>
        <p:nvCxnSpPr>
          <p:cNvPr id="14" name="Straight Arrow Connector 13">
            <a:extLst>
              <a:ext uri="{FF2B5EF4-FFF2-40B4-BE49-F238E27FC236}">
                <a16:creationId xmlns:a16="http://schemas.microsoft.com/office/drawing/2014/main" xmlns="" id="{EA40FDE1-ED6E-F245-905E-8F68D7D7BCC0}"/>
              </a:ext>
            </a:extLst>
          </p:cNvPr>
          <p:cNvCxnSpPr>
            <a:stCxn id="11" idx="3"/>
            <a:endCxn id="4" idx="2"/>
          </p:cNvCxnSpPr>
          <p:nvPr/>
        </p:nvCxnSpPr>
        <p:spPr>
          <a:xfrm>
            <a:off x="7947168" y="5809475"/>
            <a:ext cx="57045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88D26B18-0E92-904A-A239-5310D207F48E}"/>
              </a:ext>
            </a:extLst>
          </p:cNvPr>
          <p:cNvCxnSpPr>
            <a:cxnSpLocks/>
            <a:stCxn id="7" idx="2"/>
            <a:endCxn id="10" idx="0"/>
          </p:cNvCxnSpPr>
          <p:nvPr/>
        </p:nvCxnSpPr>
        <p:spPr>
          <a:xfrm>
            <a:off x="7376531" y="4802222"/>
            <a:ext cx="1" cy="86875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4D1C3CAC-85C2-7B43-820E-FC6A840787F5}"/>
              </a:ext>
            </a:extLst>
          </p:cNvPr>
          <p:cNvSpPr/>
          <p:nvPr/>
        </p:nvSpPr>
        <p:spPr>
          <a:xfrm>
            <a:off x="3076574" y="3233065"/>
            <a:ext cx="7803507" cy="28007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DataPower</a:t>
            </a:r>
          </a:p>
        </p:txBody>
      </p:sp>
      <p:cxnSp>
        <p:nvCxnSpPr>
          <p:cNvPr id="23" name="Straight Connector 22">
            <a:extLst>
              <a:ext uri="{FF2B5EF4-FFF2-40B4-BE49-F238E27FC236}">
                <a16:creationId xmlns:a16="http://schemas.microsoft.com/office/drawing/2014/main" xmlns="" id="{4EF2AAF7-735E-1840-9E1A-6975E37EC1FB}"/>
              </a:ext>
            </a:extLst>
          </p:cNvPr>
          <p:cNvCxnSpPr>
            <a:cxnSpLocks/>
          </p:cNvCxnSpPr>
          <p:nvPr/>
        </p:nvCxnSpPr>
        <p:spPr>
          <a:xfrm>
            <a:off x="2725909" y="3095900"/>
            <a:ext cx="8154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50B8FCC7-E2C1-E546-B714-DD58C8FA773E}"/>
              </a:ext>
            </a:extLst>
          </p:cNvPr>
          <p:cNvCxnSpPr>
            <a:cxnSpLocks/>
          </p:cNvCxnSpPr>
          <p:nvPr/>
        </p:nvCxnSpPr>
        <p:spPr>
          <a:xfrm>
            <a:off x="2725909" y="3633659"/>
            <a:ext cx="81541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xmlns="" id="{39CA494D-1744-D14A-A9CD-AA5A981A8329}"/>
              </a:ext>
            </a:extLst>
          </p:cNvPr>
          <p:cNvSpPr/>
          <p:nvPr/>
        </p:nvSpPr>
        <p:spPr>
          <a:xfrm>
            <a:off x="3076574" y="5736992"/>
            <a:ext cx="524107" cy="669073"/>
          </a:xfrm>
          <a:prstGeom prst="ca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DB</a:t>
            </a:r>
          </a:p>
        </p:txBody>
      </p:sp>
      <p:sp>
        <p:nvSpPr>
          <p:cNvPr id="28" name="Rectangle 27">
            <a:extLst>
              <a:ext uri="{FF2B5EF4-FFF2-40B4-BE49-F238E27FC236}">
                <a16:creationId xmlns:a16="http://schemas.microsoft.com/office/drawing/2014/main" xmlns="" id="{D88D6F50-F053-584F-9B97-DC926A382EAC}"/>
              </a:ext>
            </a:extLst>
          </p:cNvPr>
          <p:cNvSpPr/>
          <p:nvPr/>
        </p:nvSpPr>
        <p:spPr>
          <a:xfrm>
            <a:off x="2893271" y="3976958"/>
            <a:ext cx="1438507" cy="11931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xmlns="" id="{71D77CEE-D5C0-AB42-8875-4FF074868F9A}"/>
              </a:ext>
            </a:extLst>
          </p:cNvPr>
          <p:cNvSpPr/>
          <p:nvPr/>
        </p:nvSpPr>
        <p:spPr>
          <a:xfrm>
            <a:off x="2752182" y="4129358"/>
            <a:ext cx="1438507" cy="11931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xmlns="" id="{B3C9F0CA-3075-AD47-B66E-D17187197598}"/>
              </a:ext>
            </a:extLst>
          </p:cNvPr>
          <p:cNvSpPr/>
          <p:nvPr/>
        </p:nvSpPr>
        <p:spPr>
          <a:xfrm>
            <a:off x="2599782" y="4281758"/>
            <a:ext cx="1438507" cy="11931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ounded Rectangle 31">
            <a:extLst>
              <a:ext uri="{FF2B5EF4-FFF2-40B4-BE49-F238E27FC236}">
                <a16:creationId xmlns:a16="http://schemas.microsoft.com/office/drawing/2014/main" xmlns="" id="{B7EA40E8-38F7-9446-9946-4D900116F9D7}"/>
              </a:ext>
            </a:extLst>
          </p:cNvPr>
          <p:cNvSpPr/>
          <p:nvPr/>
        </p:nvSpPr>
        <p:spPr>
          <a:xfrm>
            <a:off x="2725909" y="4425294"/>
            <a:ext cx="1226634" cy="896628"/>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xmlns="" id="{1CC19914-510D-4C4C-AC9F-336C2DB3A597}"/>
              </a:ext>
            </a:extLst>
          </p:cNvPr>
          <p:cNvSpPr txBox="1"/>
          <p:nvPr/>
        </p:nvSpPr>
        <p:spPr>
          <a:xfrm>
            <a:off x="2850627" y="4558468"/>
            <a:ext cx="968214" cy="646331"/>
          </a:xfrm>
          <a:prstGeom prst="rect">
            <a:avLst/>
          </a:prstGeom>
          <a:solidFill>
            <a:schemeClr val="bg1"/>
          </a:solid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Blockchain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Linux x86 VM:s</a:t>
            </a:r>
          </a:p>
        </p:txBody>
      </p:sp>
      <p:sp>
        <p:nvSpPr>
          <p:cNvPr id="35" name="TextBox 34">
            <a:extLst>
              <a:ext uri="{FF2B5EF4-FFF2-40B4-BE49-F238E27FC236}">
                <a16:creationId xmlns:a16="http://schemas.microsoft.com/office/drawing/2014/main" xmlns="" id="{706EC146-2C8B-434D-AE67-1BF70EAC6B3F}"/>
              </a:ext>
            </a:extLst>
          </p:cNvPr>
          <p:cNvSpPr txBox="1"/>
          <p:nvPr/>
        </p:nvSpPr>
        <p:spPr>
          <a:xfrm>
            <a:off x="8138465" y="4002907"/>
            <a:ext cx="136960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HCL GSS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 mainframe</a:t>
            </a:r>
          </a:p>
        </p:txBody>
      </p:sp>
      <p:cxnSp>
        <p:nvCxnSpPr>
          <p:cNvPr id="37" name="Straight Arrow Connector 36">
            <a:extLst>
              <a:ext uri="{FF2B5EF4-FFF2-40B4-BE49-F238E27FC236}">
                <a16:creationId xmlns:a16="http://schemas.microsoft.com/office/drawing/2014/main" xmlns="" id="{B332B078-9199-C44A-88C6-1C50DDD4573C}"/>
              </a:ext>
            </a:extLst>
          </p:cNvPr>
          <p:cNvCxnSpPr>
            <a:cxnSpLocks/>
            <a:stCxn id="32" idx="2"/>
            <a:endCxn id="27" idx="1"/>
          </p:cNvCxnSpPr>
          <p:nvPr/>
        </p:nvCxnSpPr>
        <p:spPr>
          <a:xfrm flipH="1">
            <a:off x="3338628" y="5321922"/>
            <a:ext cx="598" cy="41507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FCDC44E8-D931-D44B-A621-6896FA3979B2}"/>
              </a:ext>
            </a:extLst>
          </p:cNvPr>
          <p:cNvCxnSpPr>
            <a:cxnSpLocks/>
          </p:cNvCxnSpPr>
          <p:nvPr/>
        </p:nvCxnSpPr>
        <p:spPr>
          <a:xfrm>
            <a:off x="3334733" y="3505918"/>
            <a:ext cx="0" cy="94497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BCD6D833-49CE-C348-A038-4D889FA5ED2D}"/>
              </a:ext>
            </a:extLst>
          </p:cNvPr>
          <p:cNvCxnSpPr>
            <a:cxnSpLocks/>
            <a:endCxn id="7" idx="0"/>
          </p:cNvCxnSpPr>
          <p:nvPr/>
        </p:nvCxnSpPr>
        <p:spPr>
          <a:xfrm>
            <a:off x="7376531" y="3513135"/>
            <a:ext cx="0" cy="39245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B1AFC513-2FB9-1C4C-BB24-6C92747DA035}"/>
              </a:ext>
            </a:extLst>
          </p:cNvPr>
          <p:cNvSpPr txBox="1"/>
          <p:nvPr/>
        </p:nvSpPr>
        <p:spPr>
          <a:xfrm>
            <a:off x="6693699" y="2535986"/>
            <a:ext cx="32362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HCL GSS Blockchain Business API</a:t>
            </a:r>
          </a:p>
        </p:txBody>
      </p:sp>
      <p:grpSp>
        <p:nvGrpSpPr>
          <p:cNvPr id="62" name="Group 61">
            <a:extLst>
              <a:ext uri="{FF2B5EF4-FFF2-40B4-BE49-F238E27FC236}">
                <a16:creationId xmlns:a16="http://schemas.microsoft.com/office/drawing/2014/main" xmlns="" id="{CC8D7AD6-A05C-C34B-A484-D4CD4CB1C2EA}"/>
              </a:ext>
            </a:extLst>
          </p:cNvPr>
          <p:cNvGrpSpPr/>
          <p:nvPr/>
        </p:nvGrpSpPr>
        <p:grpSpPr>
          <a:xfrm>
            <a:off x="5417896" y="2669072"/>
            <a:ext cx="1052953" cy="563993"/>
            <a:chOff x="4793861" y="2518225"/>
            <a:chExt cx="1052953" cy="563993"/>
          </a:xfrm>
        </p:grpSpPr>
        <p:grpSp>
          <p:nvGrpSpPr>
            <p:cNvPr id="52" name="Group 51">
              <a:extLst>
                <a:ext uri="{FF2B5EF4-FFF2-40B4-BE49-F238E27FC236}">
                  <a16:creationId xmlns:a16="http://schemas.microsoft.com/office/drawing/2014/main" xmlns="" id="{66874607-C961-D54C-9910-8A6D6F223ADE}"/>
                </a:ext>
              </a:extLst>
            </p:cNvPr>
            <p:cNvGrpSpPr/>
            <p:nvPr/>
          </p:nvGrpSpPr>
          <p:grpSpPr>
            <a:xfrm>
              <a:off x="4793861" y="2518225"/>
              <a:ext cx="138587" cy="563993"/>
              <a:chOff x="4793861" y="2518225"/>
              <a:chExt cx="138587" cy="563993"/>
            </a:xfrm>
          </p:grpSpPr>
          <p:sp>
            <p:nvSpPr>
              <p:cNvPr id="47" name="Oval 46">
                <a:extLst>
                  <a:ext uri="{FF2B5EF4-FFF2-40B4-BE49-F238E27FC236}">
                    <a16:creationId xmlns:a16="http://schemas.microsoft.com/office/drawing/2014/main" xmlns="" id="{F455322B-04A6-8547-B8A6-6D197865BE65}"/>
                  </a:ext>
                </a:extLst>
              </p:cNvPr>
              <p:cNvSpPr/>
              <p:nvPr/>
            </p:nvSpPr>
            <p:spPr>
              <a:xfrm>
                <a:off x="4793861" y="2518225"/>
                <a:ext cx="138587" cy="138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xmlns="" id="{B3891922-BD92-9F4B-9168-F6392F42DCCF}"/>
                  </a:ext>
                </a:extLst>
              </p:cNvPr>
              <p:cNvCxnSpPr>
                <a:cxnSpLocks/>
                <a:stCxn id="47" idx="4"/>
              </p:cNvCxnSpPr>
              <p:nvPr/>
            </p:nvCxnSpPr>
            <p:spPr>
              <a:xfrm>
                <a:off x="4863155" y="2656812"/>
                <a:ext cx="0" cy="42540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xmlns="" id="{EC193536-AE0F-154E-98AF-7AF3FD37736A}"/>
                </a:ext>
              </a:extLst>
            </p:cNvPr>
            <p:cNvGrpSpPr/>
            <p:nvPr/>
          </p:nvGrpSpPr>
          <p:grpSpPr>
            <a:xfrm>
              <a:off x="5098650" y="2518225"/>
              <a:ext cx="138587" cy="563993"/>
              <a:chOff x="4793861" y="2518225"/>
              <a:chExt cx="138587" cy="563993"/>
            </a:xfrm>
          </p:grpSpPr>
          <p:sp>
            <p:nvSpPr>
              <p:cNvPr id="54" name="Oval 53">
                <a:extLst>
                  <a:ext uri="{FF2B5EF4-FFF2-40B4-BE49-F238E27FC236}">
                    <a16:creationId xmlns:a16="http://schemas.microsoft.com/office/drawing/2014/main" xmlns="" id="{DB4DAEFF-FA4C-F540-B2C0-AE2731A31D96}"/>
                  </a:ext>
                </a:extLst>
              </p:cNvPr>
              <p:cNvSpPr/>
              <p:nvPr/>
            </p:nvSpPr>
            <p:spPr>
              <a:xfrm>
                <a:off x="4793861" y="2518225"/>
                <a:ext cx="138587" cy="138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5" name="Straight Connector 54">
                <a:extLst>
                  <a:ext uri="{FF2B5EF4-FFF2-40B4-BE49-F238E27FC236}">
                    <a16:creationId xmlns:a16="http://schemas.microsoft.com/office/drawing/2014/main" xmlns="" id="{21D47CBE-BB58-954C-BC31-B35F5E1E03E0}"/>
                  </a:ext>
                </a:extLst>
              </p:cNvPr>
              <p:cNvCxnSpPr>
                <a:cxnSpLocks/>
                <a:stCxn id="54" idx="4"/>
              </p:cNvCxnSpPr>
              <p:nvPr/>
            </p:nvCxnSpPr>
            <p:spPr>
              <a:xfrm>
                <a:off x="4863155" y="2656812"/>
                <a:ext cx="0" cy="42540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xmlns="" id="{A0DC9C65-2FB8-4845-A1B8-AA76310792E6}"/>
                </a:ext>
              </a:extLst>
            </p:cNvPr>
            <p:cNvGrpSpPr/>
            <p:nvPr/>
          </p:nvGrpSpPr>
          <p:grpSpPr>
            <a:xfrm>
              <a:off x="5403439" y="2518225"/>
              <a:ext cx="138587" cy="563993"/>
              <a:chOff x="4793861" y="2518225"/>
              <a:chExt cx="138587" cy="563993"/>
            </a:xfrm>
          </p:grpSpPr>
          <p:sp>
            <p:nvSpPr>
              <p:cNvPr id="57" name="Oval 56">
                <a:extLst>
                  <a:ext uri="{FF2B5EF4-FFF2-40B4-BE49-F238E27FC236}">
                    <a16:creationId xmlns:a16="http://schemas.microsoft.com/office/drawing/2014/main" xmlns="" id="{83EDB325-BE01-F847-8B17-37C536EF4079}"/>
                  </a:ext>
                </a:extLst>
              </p:cNvPr>
              <p:cNvSpPr/>
              <p:nvPr/>
            </p:nvSpPr>
            <p:spPr>
              <a:xfrm>
                <a:off x="4793861" y="2518225"/>
                <a:ext cx="138587" cy="138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8" name="Straight Connector 57">
                <a:extLst>
                  <a:ext uri="{FF2B5EF4-FFF2-40B4-BE49-F238E27FC236}">
                    <a16:creationId xmlns:a16="http://schemas.microsoft.com/office/drawing/2014/main" xmlns="" id="{30415D25-CB95-3743-9F45-ECE765801F1D}"/>
                  </a:ext>
                </a:extLst>
              </p:cNvPr>
              <p:cNvCxnSpPr>
                <a:cxnSpLocks/>
                <a:stCxn id="57" idx="4"/>
              </p:cNvCxnSpPr>
              <p:nvPr/>
            </p:nvCxnSpPr>
            <p:spPr>
              <a:xfrm>
                <a:off x="4863155" y="2656812"/>
                <a:ext cx="0" cy="42540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xmlns="" id="{08FFE72C-91ED-9545-B362-330E885CD61A}"/>
                </a:ext>
              </a:extLst>
            </p:cNvPr>
            <p:cNvGrpSpPr/>
            <p:nvPr/>
          </p:nvGrpSpPr>
          <p:grpSpPr>
            <a:xfrm>
              <a:off x="5708227" y="2518225"/>
              <a:ext cx="138587" cy="563993"/>
              <a:chOff x="4793861" y="2518225"/>
              <a:chExt cx="138587" cy="563993"/>
            </a:xfrm>
          </p:grpSpPr>
          <p:sp>
            <p:nvSpPr>
              <p:cNvPr id="60" name="Oval 59">
                <a:extLst>
                  <a:ext uri="{FF2B5EF4-FFF2-40B4-BE49-F238E27FC236}">
                    <a16:creationId xmlns:a16="http://schemas.microsoft.com/office/drawing/2014/main" xmlns="" id="{C3222C71-E0C5-C441-9601-AC5440B3149F}"/>
                  </a:ext>
                </a:extLst>
              </p:cNvPr>
              <p:cNvSpPr/>
              <p:nvPr/>
            </p:nvSpPr>
            <p:spPr>
              <a:xfrm>
                <a:off x="4793861" y="2518225"/>
                <a:ext cx="138587" cy="138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1" name="Straight Connector 60">
                <a:extLst>
                  <a:ext uri="{FF2B5EF4-FFF2-40B4-BE49-F238E27FC236}">
                    <a16:creationId xmlns:a16="http://schemas.microsoft.com/office/drawing/2014/main" xmlns="" id="{A63E0538-41A8-0949-BAEB-3A87442EB484}"/>
                  </a:ext>
                </a:extLst>
              </p:cNvPr>
              <p:cNvCxnSpPr>
                <a:cxnSpLocks/>
                <a:stCxn id="60" idx="4"/>
              </p:cNvCxnSpPr>
              <p:nvPr/>
            </p:nvCxnSpPr>
            <p:spPr>
              <a:xfrm>
                <a:off x="4863155" y="2656812"/>
                <a:ext cx="0" cy="425406"/>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63" name="TextBox 62">
            <a:extLst>
              <a:ext uri="{FF2B5EF4-FFF2-40B4-BE49-F238E27FC236}">
                <a16:creationId xmlns:a16="http://schemas.microsoft.com/office/drawing/2014/main" xmlns="" id="{439AE7A0-F4B2-1047-94D2-FADED7C38525}"/>
              </a:ext>
            </a:extLst>
          </p:cNvPr>
          <p:cNvSpPr txBox="1"/>
          <p:nvPr/>
        </p:nvSpPr>
        <p:spPr>
          <a:xfrm>
            <a:off x="10880081" y="2984863"/>
            <a:ext cx="513282"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Firewall</a:t>
            </a:r>
          </a:p>
        </p:txBody>
      </p:sp>
      <p:sp>
        <p:nvSpPr>
          <p:cNvPr id="64" name="TextBox 63">
            <a:extLst>
              <a:ext uri="{FF2B5EF4-FFF2-40B4-BE49-F238E27FC236}">
                <a16:creationId xmlns:a16="http://schemas.microsoft.com/office/drawing/2014/main" xmlns="" id="{165AEE38-7EDA-C841-B69D-FD8928840979}"/>
              </a:ext>
            </a:extLst>
          </p:cNvPr>
          <p:cNvSpPr txBox="1"/>
          <p:nvPr/>
        </p:nvSpPr>
        <p:spPr>
          <a:xfrm>
            <a:off x="10880081" y="3521692"/>
            <a:ext cx="513282"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Firewall</a:t>
            </a:r>
          </a:p>
        </p:txBody>
      </p:sp>
      <p:sp>
        <p:nvSpPr>
          <p:cNvPr id="65" name="TextBox 64">
            <a:extLst>
              <a:ext uri="{FF2B5EF4-FFF2-40B4-BE49-F238E27FC236}">
                <a16:creationId xmlns:a16="http://schemas.microsoft.com/office/drawing/2014/main" xmlns="" id="{3BDB8F20-2377-0046-919D-E871D5FC1DE7}"/>
              </a:ext>
            </a:extLst>
          </p:cNvPr>
          <p:cNvSpPr txBox="1"/>
          <p:nvPr/>
        </p:nvSpPr>
        <p:spPr>
          <a:xfrm>
            <a:off x="1543054" y="1056694"/>
            <a:ext cx="7223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Azure</a:t>
            </a:r>
          </a:p>
        </p:txBody>
      </p:sp>
      <p:sp>
        <p:nvSpPr>
          <p:cNvPr id="76" name="TextBox 75">
            <a:extLst>
              <a:ext uri="{FF2B5EF4-FFF2-40B4-BE49-F238E27FC236}">
                <a16:creationId xmlns:a16="http://schemas.microsoft.com/office/drawing/2014/main" xmlns="" id="{35657144-AF0F-044E-A1EA-ACF4A3686F2D}"/>
              </a:ext>
            </a:extLst>
          </p:cNvPr>
          <p:cNvSpPr txBox="1"/>
          <p:nvPr/>
        </p:nvSpPr>
        <p:spPr>
          <a:xfrm>
            <a:off x="3653729" y="1056694"/>
            <a:ext cx="61850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AWS</a:t>
            </a:r>
          </a:p>
        </p:txBody>
      </p:sp>
      <p:sp>
        <p:nvSpPr>
          <p:cNvPr id="79" name="TextBox 78">
            <a:extLst>
              <a:ext uri="{FF2B5EF4-FFF2-40B4-BE49-F238E27FC236}">
                <a16:creationId xmlns:a16="http://schemas.microsoft.com/office/drawing/2014/main" xmlns="" id="{27DDE7C3-9D2F-2543-B745-C3B7DD11CC73}"/>
              </a:ext>
            </a:extLst>
          </p:cNvPr>
          <p:cNvSpPr txBox="1"/>
          <p:nvPr/>
        </p:nvSpPr>
        <p:spPr>
          <a:xfrm>
            <a:off x="5560936" y="1056694"/>
            <a:ext cx="115929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IBM Cloud</a:t>
            </a:r>
          </a:p>
        </p:txBody>
      </p:sp>
      <p:cxnSp>
        <p:nvCxnSpPr>
          <p:cNvPr id="86" name="Elbow Connector 85">
            <a:extLst>
              <a:ext uri="{FF2B5EF4-FFF2-40B4-BE49-F238E27FC236}">
                <a16:creationId xmlns:a16="http://schemas.microsoft.com/office/drawing/2014/main" xmlns="" id="{BCEB3F3D-A9B4-6946-B7E5-14EB9B5B11AD}"/>
              </a:ext>
            </a:extLst>
          </p:cNvPr>
          <p:cNvCxnSpPr>
            <a:cxnSpLocks/>
            <a:endCxn id="47" idx="0"/>
          </p:cNvCxnSpPr>
          <p:nvPr/>
        </p:nvCxnSpPr>
        <p:spPr>
          <a:xfrm rot="16200000" flipH="1">
            <a:off x="3242028" y="423909"/>
            <a:ext cx="907149" cy="3583176"/>
          </a:xfrm>
          <a:prstGeom prst="bentConnector3">
            <a:avLst>
              <a:gd name="adj1" fmla="val 716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xmlns="" id="{4B65B9E3-5747-EE4B-8735-2A3730BD8CF8}"/>
              </a:ext>
            </a:extLst>
          </p:cNvPr>
          <p:cNvCxnSpPr>
            <a:cxnSpLocks/>
            <a:endCxn id="54" idx="0"/>
          </p:cNvCxnSpPr>
          <p:nvPr/>
        </p:nvCxnSpPr>
        <p:spPr>
          <a:xfrm rot="16200000" flipH="1">
            <a:off x="4432490" y="1309582"/>
            <a:ext cx="907149" cy="1811829"/>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xmlns="" id="{77268D43-07E1-2D46-8546-42D25B302B8C}"/>
              </a:ext>
            </a:extLst>
          </p:cNvPr>
          <p:cNvCxnSpPr>
            <a:cxnSpLocks/>
            <a:endCxn id="57" idx="0"/>
          </p:cNvCxnSpPr>
          <p:nvPr/>
        </p:nvCxnSpPr>
        <p:spPr>
          <a:xfrm rot="16200000" flipH="1">
            <a:off x="5642546" y="2214849"/>
            <a:ext cx="907149" cy="1296"/>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xmlns="" id="{FEC5869C-E46F-2D4A-9BAC-1776B79D83B8}"/>
              </a:ext>
            </a:extLst>
          </p:cNvPr>
          <p:cNvCxnSpPr>
            <a:cxnSpLocks/>
            <a:endCxn id="60" idx="0"/>
          </p:cNvCxnSpPr>
          <p:nvPr/>
        </p:nvCxnSpPr>
        <p:spPr>
          <a:xfrm rot="5400000">
            <a:off x="6965247" y="1192446"/>
            <a:ext cx="912935" cy="2040316"/>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xmlns="" id="{E85105FD-216B-C949-8861-307C795F3A88}"/>
              </a:ext>
            </a:extLst>
          </p:cNvPr>
          <p:cNvSpPr txBox="1"/>
          <p:nvPr/>
        </p:nvSpPr>
        <p:spPr>
          <a:xfrm>
            <a:off x="7171508" y="2194047"/>
            <a:ext cx="104868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REST/JSON, WS/XML</a:t>
            </a:r>
          </a:p>
        </p:txBody>
      </p:sp>
      <p:sp>
        <p:nvSpPr>
          <p:cNvPr id="67" name="Rectangle 66">
            <a:extLst>
              <a:ext uri="{FF2B5EF4-FFF2-40B4-BE49-F238E27FC236}">
                <a16:creationId xmlns:a16="http://schemas.microsoft.com/office/drawing/2014/main" xmlns="" id="{722F285F-B5BA-294A-957B-E2A1D8341BDE}"/>
              </a:ext>
            </a:extLst>
          </p:cNvPr>
          <p:cNvSpPr/>
          <p:nvPr/>
        </p:nvSpPr>
        <p:spPr>
          <a:xfrm>
            <a:off x="9521594" y="3781811"/>
            <a:ext cx="1438507" cy="2624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ounded Rectangle 67">
            <a:extLst>
              <a:ext uri="{FF2B5EF4-FFF2-40B4-BE49-F238E27FC236}">
                <a16:creationId xmlns:a16="http://schemas.microsoft.com/office/drawing/2014/main" xmlns="" id="{C187132A-3FAB-864F-B5E4-C5E39214A8EA}"/>
              </a:ext>
            </a:extLst>
          </p:cNvPr>
          <p:cNvSpPr/>
          <p:nvPr/>
        </p:nvSpPr>
        <p:spPr>
          <a:xfrm>
            <a:off x="9627530" y="3905594"/>
            <a:ext cx="1226634" cy="89662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xmlns="" id="{131E0C24-E41C-6F46-9664-CA29C1D9CE1F}"/>
              </a:ext>
            </a:extLst>
          </p:cNvPr>
          <p:cNvSpPr txBox="1"/>
          <p:nvPr/>
        </p:nvSpPr>
        <p:spPr>
          <a:xfrm>
            <a:off x="9814480" y="4038131"/>
            <a:ext cx="85273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Blockchain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zOS</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Elbow Connector 7">
            <a:extLst>
              <a:ext uri="{FF2B5EF4-FFF2-40B4-BE49-F238E27FC236}">
                <a16:creationId xmlns:a16="http://schemas.microsoft.com/office/drawing/2014/main" xmlns="" id="{9D8F59AD-3BE0-4941-8930-F0D148CED8F6}"/>
              </a:ext>
            </a:extLst>
          </p:cNvPr>
          <p:cNvCxnSpPr>
            <a:cxnSpLocks/>
            <a:stCxn id="69" idx="2"/>
            <a:endCxn id="4" idx="4"/>
          </p:cNvCxnSpPr>
          <p:nvPr/>
        </p:nvCxnSpPr>
        <p:spPr>
          <a:xfrm rot="5400000">
            <a:off x="9078781" y="4647408"/>
            <a:ext cx="1125013" cy="1199120"/>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Can 80">
            <a:extLst>
              <a:ext uri="{FF2B5EF4-FFF2-40B4-BE49-F238E27FC236}">
                <a16:creationId xmlns:a16="http://schemas.microsoft.com/office/drawing/2014/main" xmlns="" id="{F06380B3-DE3E-7E42-91C1-ACA285A099BA}"/>
              </a:ext>
            </a:extLst>
          </p:cNvPr>
          <p:cNvSpPr/>
          <p:nvPr/>
        </p:nvSpPr>
        <p:spPr>
          <a:xfrm>
            <a:off x="5045952" y="5743958"/>
            <a:ext cx="524107" cy="669073"/>
          </a:xfrm>
          <a:prstGeom prst="ca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DB</a:t>
            </a:r>
          </a:p>
        </p:txBody>
      </p:sp>
      <p:sp>
        <p:nvSpPr>
          <p:cNvPr id="83" name="Rectangle 82">
            <a:extLst>
              <a:ext uri="{FF2B5EF4-FFF2-40B4-BE49-F238E27FC236}">
                <a16:creationId xmlns:a16="http://schemas.microsoft.com/office/drawing/2014/main" xmlns="" id="{FA31AE1A-0368-7A4F-98DC-A2DFF0B1B929}"/>
              </a:ext>
            </a:extLst>
          </p:cNvPr>
          <p:cNvSpPr/>
          <p:nvPr/>
        </p:nvSpPr>
        <p:spPr>
          <a:xfrm>
            <a:off x="4862649" y="3983924"/>
            <a:ext cx="1438507" cy="11931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xmlns="" id="{BCFC6F23-2323-1F42-A9C6-31A3EF1660AD}"/>
              </a:ext>
            </a:extLst>
          </p:cNvPr>
          <p:cNvSpPr/>
          <p:nvPr/>
        </p:nvSpPr>
        <p:spPr>
          <a:xfrm>
            <a:off x="4721560" y="4136324"/>
            <a:ext cx="1438507" cy="11931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xmlns="" id="{26BAA01F-6F42-614F-8D42-1CC1AE6B6E8B}"/>
              </a:ext>
            </a:extLst>
          </p:cNvPr>
          <p:cNvSpPr/>
          <p:nvPr/>
        </p:nvSpPr>
        <p:spPr>
          <a:xfrm>
            <a:off x="4569160" y="4288724"/>
            <a:ext cx="1438507" cy="11931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ounded Rectangle 87">
            <a:extLst>
              <a:ext uri="{FF2B5EF4-FFF2-40B4-BE49-F238E27FC236}">
                <a16:creationId xmlns:a16="http://schemas.microsoft.com/office/drawing/2014/main" xmlns="" id="{61A875CF-7DF5-874F-9CB5-36D4D72CC98A}"/>
              </a:ext>
            </a:extLst>
          </p:cNvPr>
          <p:cNvSpPr/>
          <p:nvPr/>
        </p:nvSpPr>
        <p:spPr>
          <a:xfrm>
            <a:off x="4695287" y="4432260"/>
            <a:ext cx="1226634" cy="896628"/>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xmlns="" id="{0914998E-6937-2B4E-B6E0-32E06E4BE8B9}"/>
              </a:ext>
            </a:extLst>
          </p:cNvPr>
          <p:cNvSpPr txBox="1"/>
          <p:nvPr/>
        </p:nvSpPr>
        <p:spPr>
          <a:xfrm>
            <a:off x="4970077" y="4565434"/>
            <a:ext cx="668067" cy="646331"/>
          </a:xfrm>
          <a:prstGeom prst="rect">
            <a:avLst/>
          </a:prstGeom>
          <a:solidFill>
            <a:schemeClr val="bg1"/>
          </a:solid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Blockchain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OpenShift</a:t>
            </a:r>
          </a:p>
        </p:txBody>
      </p:sp>
      <p:cxnSp>
        <p:nvCxnSpPr>
          <p:cNvPr id="91" name="Straight Arrow Connector 90">
            <a:extLst>
              <a:ext uri="{FF2B5EF4-FFF2-40B4-BE49-F238E27FC236}">
                <a16:creationId xmlns:a16="http://schemas.microsoft.com/office/drawing/2014/main" xmlns="" id="{8DB65E47-6936-6745-8274-F72E1281E3B1}"/>
              </a:ext>
            </a:extLst>
          </p:cNvPr>
          <p:cNvCxnSpPr>
            <a:cxnSpLocks/>
            <a:stCxn id="88" idx="2"/>
            <a:endCxn id="81" idx="1"/>
          </p:cNvCxnSpPr>
          <p:nvPr/>
        </p:nvCxnSpPr>
        <p:spPr>
          <a:xfrm flipH="1">
            <a:off x="5308006" y="5328888"/>
            <a:ext cx="598" cy="41507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xmlns="" id="{79B0F2E8-EEEB-FE4A-99A9-10DE5A064DB4}"/>
              </a:ext>
            </a:extLst>
          </p:cNvPr>
          <p:cNvSpPr txBox="1"/>
          <p:nvPr/>
        </p:nvSpPr>
        <p:spPr>
          <a:xfrm>
            <a:off x="7456406" y="1052309"/>
            <a:ext cx="19672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Client’s internal DC</a:t>
            </a:r>
          </a:p>
        </p:txBody>
      </p:sp>
      <p:cxnSp>
        <p:nvCxnSpPr>
          <p:cNvPr id="96" name="Straight Arrow Connector 95">
            <a:extLst>
              <a:ext uri="{FF2B5EF4-FFF2-40B4-BE49-F238E27FC236}">
                <a16:creationId xmlns:a16="http://schemas.microsoft.com/office/drawing/2014/main" xmlns="" id="{CEC0D8B5-46A4-C84B-825F-5A8E5513954F}"/>
              </a:ext>
            </a:extLst>
          </p:cNvPr>
          <p:cNvCxnSpPr>
            <a:cxnSpLocks/>
          </p:cNvCxnSpPr>
          <p:nvPr/>
        </p:nvCxnSpPr>
        <p:spPr>
          <a:xfrm>
            <a:off x="5274063" y="3513135"/>
            <a:ext cx="0" cy="96225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xmlns="" id="{3348F7DE-EBC4-1D46-8E3A-9C9CF7320654}"/>
              </a:ext>
            </a:extLst>
          </p:cNvPr>
          <p:cNvCxnSpPr>
            <a:cxnSpLocks/>
          </p:cNvCxnSpPr>
          <p:nvPr/>
        </p:nvCxnSpPr>
        <p:spPr>
          <a:xfrm>
            <a:off x="10240847" y="3513134"/>
            <a:ext cx="0" cy="39245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xmlns="" id="{0BF9A6C9-2F43-BC4A-9CC9-F20ADA5CA3EB}"/>
              </a:ext>
            </a:extLst>
          </p:cNvPr>
          <p:cNvSpPr txBox="1"/>
          <p:nvPr/>
        </p:nvSpPr>
        <p:spPr>
          <a:xfrm>
            <a:off x="254643" y="4273443"/>
            <a:ext cx="2257349"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HCL GSS x86: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Oden Hybrid 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Hybrid cloud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Traditional VMs</a:t>
            </a:r>
          </a:p>
        </p:txBody>
      </p:sp>
      <p:sp>
        <p:nvSpPr>
          <p:cNvPr id="70" name="TextBox 69">
            <a:extLst>
              <a:ext uri="{FF2B5EF4-FFF2-40B4-BE49-F238E27FC236}">
                <a16:creationId xmlns:a16="http://schemas.microsoft.com/office/drawing/2014/main" xmlns="" id="{1C8CC232-31FB-B845-8682-04B17E636E92}"/>
              </a:ext>
            </a:extLst>
          </p:cNvPr>
          <p:cNvSpPr txBox="1"/>
          <p:nvPr/>
        </p:nvSpPr>
        <p:spPr>
          <a:xfrm>
            <a:off x="11294240" y="2726568"/>
            <a:ext cx="9450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Internet</a:t>
            </a:r>
          </a:p>
        </p:txBody>
      </p:sp>
      <p:sp>
        <p:nvSpPr>
          <p:cNvPr id="71" name="TextBox 70">
            <a:extLst>
              <a:ext uri="{FF2B5EF4-FFF2-40B4-BE49-F238E27FC236}">
                <a16:creationId xmlns:a16="http://schemas.microsoft.com/office/drawing/2014/main" xmlns="" id="{85BE6D36-7AE0-C04B-A8DB-567F6E92A1F1}"/>
              </a:ext>
            </a:extLst>
          </p:cNvPr>
          <p:cNvSpPr txBox="1"/>
          <p:nvPr/>
        </p:nvSpPr>
        <p:spPr>
          <a:xfrm>
            <a:off x="11294240" y="3626091"/>
            <a:ext cx="9605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HCL GSS</a:t>
            </a:r>
          </a:p>
        </p:txBody>
      </p:sp>
      <p:sp>
        <p:nvSpPr>
          <p:cNvPr id="72" name="TextBox 71">
            <a:extLst>
              <a:ext uri="{FF2B5EF4-FFF2-40B4-BE49-F238E27FC236}">
                <a16:creationId xmlns:a16="http://schemas.microsoft.com/office/drawing/2014/main" xmlns="" id="{F2F83A2A-371E-1148-8C47-F0190C486BC4}"/>
              </a:ext>
            </a:extLst>
          </p:cNvPr>
          <p:cNvSpPr txBox="1"/>
          <p:nvPr/>
        </p:nvSpPr>
        <p:spPr>
          <a:xfrm>
            <a:off x="11294240" y="3148178"/>
            <a:ext cx="6319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DMZ</a:t>
            </a:r>
          </a:p>
        </p:txBody>
      </p:sp>
    </p:spTree>
    <p:extLst>
      <p:ext uri="{BB962C8B-B14F-4D97-AF65-F5344CB8AC3E}">
        <p14:creationId xmlns:p14="http://schemas.microsoft.com/office/powerpoint/2010/main" val="1836741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9FD313-21B1-1141-BA4B-8942C99CEC25}"/>
              </a:ext>
            </a:extLst>
          </p:cNvPr>
          <p:cNvSpPr>
            <a:spLocks noGrp="1"/>
          </p:cNvSpPr>
          <p:nvPr>
            <p:ph type="title"/>
          </p:nvPr>
        </p:nvSpPr>
        <p:spPr/>
        <p:txBody>
          <a:bodyPr>
            <a:normAutofit/>
          </a:bodyPr>
          <a:lstStyle/>
          <a:p>
            <a:r>
              <a:rPr lang="en-US" sz="1600" b="1" dirty="0"/>
              <a:t>Volvo internals – Volvo Group Leadership Summit May 21-22 2019</a:t>
            </a:r>
          </a:p>
        </p:txBody>
      </p:sp>
      <p:pic>
        <p:nvPicPr>
          <p:cNvPr id="3" name="Picture 2">
            <a:extLst>
              <a:ext uri="{FF2B5EF4-FFF2-40B4-BE49-F238E27FC236}">
                <a16:creationId xmlns:a16="http://schemas.microsoft.com/office/drawing/2014/main" xmlns="" id="{0B8BAC2A-D0DA-7F46-92EC-CF6C0725B0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350" y="1181100"/>
            <a:ext cx="9334500" cy="5694839"/>
          </a:xfrm>
          <a:prstGeom prst="rect">
            <a:avLst/>
          </a:prstGeom>
        </p:spPr>
      </p:pic>
      <p:sp>
        <p:nvSpPr>
          <p:cNvPr id="4" name="Rektangel 3">
            <a:extLst>
              <a:ext uri="{FF2B5EF4-FFF2-40B4-BE49-F238E27FC236}">
                <a16:creationId xmlns:a16="http://schemas.microsoft.com/office/drawing/2014/main" xmlns="" id="{176404EA-792A-4CA4-A69F-88532C722952}"/>
              </a:ext>
            </a:extLst>
          </p:cNvPr>
          <p:cNvSpPr/>
          <p:nvPr/>
        </p:nvSpPr>
        <p:spPr>
          <a:xfrm>
            <a:off x="4321540" y="242723"/>
            <a:ext cx="3154518" cy="369332"/>
          </a:xfrm>
          <a:prstGeom prst="rect">
            <a:avLst/>
          </a:prstGeom>
        </p:spPr>
        <p:txBody>
          <a:bodyPr wrap="none">
            <a:spAutoFit/>
          </a:bodyPr>
          <a:lstStyle/>
          <a:p>
            <a:r>
              <a:rPr lang="en-US" dirty="0"/>
              <a:t>Blockchain in General Use Case </a:t>
            </a:r>
            <a:endParaRPr lang="sv-SE" dirty="0"/>
          </a:p>
        </p:txBody>
      </p:sp>
      <p:pic>
        <p:nvPicPr>
          <p:cNvPr id="5" name="Picture 3">
            <a:extLst>
              <a:ext uri="{FF2B5EF4-FFF2-40B4-BE49-F238E27FC236}">
                <a16:creationId xmlns:a16="http://schemas.microsoft.com/office/drawing/2014/main" xmlns="" id="{0569061C-1090-44CE-84DD-A2184941B6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67850" y="1349375"/>
            <a:ext cx="2676293" cy="548640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87374790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9523" y="1348509"/>
            <a:ext cx="5595250" cy="707886"/>
          </a:xfrm>
          <a:prstGeom prst="rect">
            <a:avLst/>
          </a:prstGeom>
          <a:noFill/>
        </p:spPr>
        <p:txBody>
          <a:bodyPr wrap="none" rtlCol="0">
            <a:spAutoFit/>
          </a:bodyPr>
          <a:lstStyle/>
          <a:p>
            <a:r>
              <a:rPr lang="en-US" sz="4000" dirty="0">
                <a:solidFill>
                  <a:schemeClr val="bg1"/>
                </a:solidFill>
              </a:rPr>
              <a:t>HYPERLEGER FABRIC 1.4.3</a:t>
            </a:r>
          </a:p>
        </p:txBody>
      </p:sp>
      <p:sp>
        <p:nvSpPr>
          <p:cNvPr id="7" name="TextBox 6"/>
          <p:cNvSpPr txBox="1"/>
          <p:nvPr/>
        </p:nvSpPr>
        <p:spPr>
          <a:xfrm>
            <a:off x="1019523" y="3075709"/>
            <a:ext cx="5715347" cy="707886"/>
          </a:xfrm>
          <a:prstGeom prst="rect">
            <a:avLst/>
          </a:prstGeom>
          <a:noFill/>
        </p:spPr>
        <p:txBody>
          <a:bodyPr wrap="none" rtlCol="0">
            <a:spAutoFit/>
          </a:bodyPr>
          <a:lstStyle/>
          <a:p>
            <a:r>
              <a:rPr lang="en-US" sz="4000" dirty="0">
                <a:solidFill>
                  <a:schemeClr val="bg1"/>
                </a:solidFill>
              </a:rPr>
              <a:t>HYPERLEDGER COMPOSER</a:t>
            </a:r>
          </a:p>
        </p:txBody>
      </p:sp>
      <p:sp>
        <p:nvSpPr>
          <p:cNvPr id="8" name="TextBox 7"/>
          <p:cNvSpPr txBox="1"/>
          <p:nvPr/>
        </p:nvSpPr>
        <p:spPr>
          <a:xfrm>
            <a:off x="1019523" y="4031673"/>
            <a:ext cx="6235938" cy="707886"/>
          </a:xfrm>
          <a:prstGeom prst="rect">
            <a:avLst/>
          </a:prstGeom>
          <a:noFill/>
        </p:spPr>
        <p:txBody>
          <a:bodyPr wrap="none" rtlCol="0">
            <a:spAutoFit/>
          </a:bodyPr>
          <a:lstStyle/>
          <a:p>
            <a:r>
              <a:rPr lang="en-US" sz="4000" dirty="0">
                <a:solidFill>
                  <a:schemeClr val="bg1"/>
                </a:solidFill>
              </a:rPr>
              <a:t>IBM BLOCKCHAIN PLATFORM</a:t>
            </a:r>
          </a:p>
        </p:txBody>
      </p:sp>
      <p:sp>
        <p:nvSpPr>
          <p:cNvPr id="9" name="object 2">
            <a:extLst>
              <a:ext uri="{FF2B5EF4-FFF2-40B4-BE49-F238E27FC236}">
                <a16:creationId xmlns:a16="http://schemas.microsoft.com/office/drawing/2014/main" xmlns="" id="{C067D5DB-21C4-4483-B98F-F57CA33E2E4D}"/>
              </a:ext>
            </a:extLst>
          </p:cNvPr>
          <p:cNvSpPr txBox="1">
            <a:spLocks noGrp="1"/>
          </p:cNvSpPr>
          <p:nvPr>
            <p:ph type="title"/>
          </p:nvPr>
        </p:nvSpPr>
        <p:spPr>
          <a:xfrm>
            <a:off x="3395237" y="2828437"/>
            <a:ext cx="5595250" cy="685333"/>
          </a:xfrm>
          <a:prstGeom prst="rect">
            <a:avLst/>
          </a:prstGeom>
        </p:spPr>
        <p:txBody>
          <a:bodyPr vert="horz" wrap="square" lIns="0" tIns="8145" rIns="0" bIns="0" rtlCol="0" anchor="ctr">
            <a:spAutoFit/>
          </a:bodyPr>
          <a:lstStyle/>
          <a:p>
            <a:pPr marL="8145">
              <a:lnSpc>
                <a:spcPct val="100000"/>
              </a:lnSpc>
              <a:spcBef>
                <a:spcPts val="64"/>
              </a:spcBef>
            </a:pPr>
            <a:r>
              <a:rPr spc="-3" dirty="0"/>
              <a:t>Bluebarricade </a:t>
            </a:r>
            <a:r>
              <a:rPr spc="-13" dirty="0"/>
              <a:t>REST</a:t>
            </a:r>
            <a:r>
              <a:rPr spc="-58" dirty="0"/>
              <a:t> </a:t>
            </a:r>
            <a:r>
              <a:rPr spc="-3" dirty="0"/>
              <a:t>API</a:t>
            </a:r>
          </a:p>
        </p:txBody>
      </p:sp>
    </p:spTree>
    <p:extLst>
      <p:ext uri="{BB962C8B-B14F-4D97-AF65-F5344CB8AC3E}">
        <p14:creationId xmlns:p14="http://schemas.microsoft.com/office/powerpoint/2010/main" val="1844722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66656" y="1288473"/>
            <a:ext cx="10194522" cy="707886"/>
          </a:xfrm>
          <a:prstGeom prst="rect">
            <a:avLst/>
          </a:prstGeom>
          <a:noFill/>
        </p:spPr>
        <p:txBody>
          <a:bodyPr wrap="none" rtlCol="0">
            <a:spAutoFit/>
          </a:bodyPr>
          <a:lstStyle/>
          <a:p>
            <a:r>
              <a:rPr lang="en-US" sz="4000" dirty="0"/>
              <a:t>BlueBarricade Blockchain API and Configuration </a:t>
            </a:r>
          </a:p>
        </p:txBody>
      </p:sp>
      <p:sp>
        <p:nvSpPr>
          <p:cNvPr id="5" name="TextBox 4"/>
          <p:cNvSpPr txBox="1"/>
          <p:nvPr/>
        </p:nvSpPr>
        <p:spPr>
          <a:xfrm>
            <a:off x="4488692" y="1916485"/>
            <a:ext cx="2976456" cy="400110"/>
          </a:xfrm>
          <a:prstGeom prst="rect">
            <a:avLst/>
          </a:prstGeom>
          <a:noFill/>
        </p:spPr>
        <p:txBody>
          <a:bodyPr wrap="none" rtlCol="0">
            <a:spAutoFit/>
          </a:bodyPr>
          <a:lstStyle/>
          <a:p>
            <a:r>
              <a:rPr lang="en-US" sz="2000" dirty="0"/>
              <a:t>(</a:t>
            </a:r>
            <a:r>
              <a:rPr lang="en-US" sz="2000" dirty="0" err="1"/>
              <a:t>Greenbay&amp;Bluebarricade</a:t>
            </a:r>
            <a:r>
              <a:rPr lang="en-US" sz="2000" dirty="0"/>
              <a:t>)</a:t>
            </a:r>
          </a:p>
        </p:txBody>
      </p:sp>
    </p:spTree>
    <p:extLst>
      <p:ext uri="{BB962C8B-B14F-4D97-AF65-F5344CB8AC3E}">
        <p14:creationId xmlns:p14="http://schemas.microsoft.com/office/powerpoint/2010/main" val="20006138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57659" y="723397"/>
            <a:ext cx="2675597" cy="4552225"/>
          </a:xfrm>
          <a:prstGeom prst="rect">
            <a:avLst/>
          </a:prstGeom>
        </p:spPr>
        <p:txBody>
          <a:bodyPr vert="horz" wrap="square" lIns="0" tIns="8145" rIns="0" bIns="0" rtlCol="0">
            <a:spAutoFit/>
          </a:bodyPr>
          <a:lstStyle/>
          <a:p>
            <a:pPr marL="8145">
              <a:spcBef>
                <a:spcPts val="64"/>
              </a:spcBef>
            </a:pPr>
            <a:r>
              <a:rPr sz="1411" b="1" spc="-3" dirty="0">
                <a:solidFill>
                  <a:srgbClr val="333333"/>
                </a:solidFill>
                <a:latin typeface="Noto Serif"/>
                <a:cs typeface="Noto Serif"/>
              </a:rPr>
              <a:t>Overview</a:t>
            </a:r>
            <a:endParaRPr sz="1411">
              <a:latin typeface="Noto Serif"/>
              <a:cs typeface="Noto Serif"/>
            </a:endParaRPr>
          </a:p>
          <a:p>
            <a:pPr marL="8145">
              <a:spcBef>
                <a:spcPts val="914"/>
              </a:spcBef>
            </a:pPr>
            <a:r>
              <a:rPr sz="673" spc="-3" dirty="0">
                <a:solidFill>
                  <a:srgbClr val="333333"/>
                </a:solidFill>
                <a:latin typeface="Noto Serif"/>
                <a:cs typeface="Noto Serif"/>
              </a:rPr>
              <a:t>J2EE Spring based </a:t>
            </a:r>
            <a:r>
              <a:rPr sz="673" spc="-6" dirty="0">
                <a:solidFill>
                  <a:srgbClr val="333333"/>
                </a:solidFill>
                <a:latin typeface="Noto Serif"/>
                <a:cs typeface="Noto Serif"/>
              </a:rPr>
              <a:t>REST </a:t>
            </a:r>
            <a:r>
              <a:rPr sz="673" spc="-3" dirty="0">
                <a:solidFill>
                  <a:srgbClr val="333333"/>
                </a:solidFill>
                <a:latin typeface="Noto Serif"/>
                <a:cs typeface="Noto Serif"/>
              </a:rPr>
              <a:t>API for Bluebarricade </a:t>
            </a:r>
            <a:r>
              <a:rPr sz="673" spc="-6" dirty="0">
                <a:solidFill>
                  <a:srgbClr val="333333"/>
                </a:solidFill>
                <a:latin typeface="Noto Serif"/>
                <a:cs typeface="Noto Serif"/>
              </a:rPr>
              <a:t>Blockchain</a:t>
            </a:r>
            <a:r>
              <a:rPr sz="673" spc="-19" dirty="0">
                <a:solidFill>
                  <a:srgbClr val="333333"/>
                </a:solidFill>
                <a:latin typeface="Noto Serif"/>
                <a:cs typeface="Noto Serif"/>
              </a:rPr>
              <a:t> </a:t>
            </a:r>
            <a:r>
              <a:rPr sz="673" spc="-3" dirty="0">
                <a:solidFill>
                  <a:srgbClr val="333333"/>
                </a:solidFill>
                <a:latin typeface="Noto Serif"/>
                <a:cs typeface="Noto Serif"/>
              </a:rPr>
              <a:t>Service</a:t>
            </a:r>
            <a:endParaRPr sz="673">
              <a:latin typeface="Noto Serif"/>
              <a:cs typeface="Noto Serif"/>
            </a:endParaRPr>
          </a:p>
          <a:p>
            <a:pPr>
              <a:lnSpc>
                <a:spcPct val="100000"/>
              </a:lnSpc>
            </a:pPr>
            <a:endParaRPr sz="930">
              <a:latin typeface="Noto Serif"/>
              <a:cs typeface="Noto Serif"/>
            </a:endParaRPr>
          </a:p>
          <a:p>
            <a:pPr marL="8145"/>
            <a:r>
              <a:rPr sz="1154" b="1" spc="-13" dirty="0">
                <a:solidFill>
                  <a:srgbClr val="333333"/>
                </a:solidFill>
                <a:latin typeface="Noto Serif"/>
                <a:cs typeface="Noto Serif"/>
              </a:rPr>
              <a:t>Version</a:t>
            </a:r>
            <a:r>
              <a:rPr sz="1154" b="1" spc="-6" dirty="0">
                <a:solidFill>
                  <a:srgbClr val="333333"/>
                </a:solidFill>
                <a:latin typeface="Noto Serif"/>
                <a:cs typeface="Noto Serif"/>
              </a:rPr>
              <a:t> </a:t>
            </a:r>
            <a:r>
              <a:rPr sz="1154" b="1" spc="-3" dirty="0">
                <a:solidFill>
                  <a:srgbClr val="333333"/>
                </a:solidFill>
                <a:latin typeface="Noto Serif"/>
                <a:cs typeface="Noto Serif"/>
              </a:rPr>
              <a:t>information</a:t>
            </a:r>
            <a:endParaRPr sz="1154">
              <a:latin typeface="Noto Serif"/>
              <a:cs typeface="Noto Serif"/>
            </a:endParaRPr>
          </a:p>
          <a:p>
            <a:pPr marL="8145">
              <a:spcBef>
                <a:spcPts val="895"/>
              </a:spcBef>
            </a:pPr>
            <a:r>
              <a:rPr sz="673" i="1" spc="-10" dirty="0">
                <a:solidFill>
                  <a:srgbClr val="333333"/>
                </a:solidFill>
                <a:latin typeface="Noto Serif"/>
                <a:cs typeface="Noto Serif"/>
              </a:rPr>
              <a:t>Version </a:t>
            </a:r>
            <a:r>
              <a:rPr sz="673" dirty="0">
                <a:solidFill>
                  <a:srgbClr val="333333"/>
                </a:solidFill>
                <a:latin typeface="Noto Serif"/>
                <a:cs typeface="Noto Serif"/>
              </a:rPr>
              <a:t>: </a:t>
            </a:r>
            <a:r>
              <a:rPr sz="673" spc="-3" dirty="0">
                <a:solidFill>
                  <a:srgbClr val="333333"/>
                </a:solidFill>
                <a:latin typeface="Noto Serif"/>
                <a:cs typeface="Noto Serif"/>
              </a:rPr>
              <a:t>1.0.0</a:t>
            </a:r>
            <a:endParaRPr sz="673">
              <a:latin typeface="Noto Serif"/>
              <a:cs typeface="Noto Serif"/>
            </a:endParaRPr>
          </a:p>
          <a:p>
            <a:pPr>
              <a:spcBef>
                <a:spcPts val="42"/>
              </a:spcBef>
            </a:pPr>
            <a:endParaRPr sz="898">
              <a:latin typeface="Noto Serif"/>
              <a:cs typeface="Noto Serif"/>
            </a:endParaRPr>
          </a:p>
          <a:p>
            <a:pPr marL="8145"/>
            <a:r>
              <a:rPr sz="1154" b="1" spc="-3" dirty="0">
                <a:solidFill>
                  <a:srgbClr val="333333"/>
                </a:solidFill>
                <a:latin typeface="Noto Serif"/>
                <a:cs typeface="Noto Serif"/>
              </a:rPr>
              <a:t>Contact</a:t>
            </a:r>
            <a:r>
              <a:rPr sz="1154" b="1" spc="-6" dirty="0">
                <a:solidFill>
                  <a:srgbClr val="333333"/>
                </a:solidFill>
                <a:latin typeface="Noto Serif"/>
                <a:cs typeface="Noto Serif"/>
              </a:rPr>
              <a:t> </a:t>
            </a:r>
            <a:r>
              <a:rPr sz="1154" b="1" spc="-3" dirty="0">
                <a:solidFill>
                  <a:srgbClr val="333333"/>
                </a:solidFill>
                <a:latin typeface="Noto Serif"/>
                <a:cs typeface="Noto Serif"/>
              </a:rPr>
              <a:t>information</a:t>
            </a:r>
            <a:endParaRPr sz="1154">
              <a:latin typeface="Noto Serif"/>
              <a:cs typeface="Noto Serif"/>
            </a:endParaRPr>
          </a:p>
          <a:p>
            <a:pPr marL="8145">
              <a:spcBef>
                <a:spcPts val="895"/>
              </a:spcBef>
            </a:pPr>
            <a:r>
              <a:rPr sz="673" i="1" spc="-3" dirty="0">
                <a:solidFill>
                  <a:srgbClr val="333333"/>
                </a:solidFill>
                <a:latin typeface="Noto Serif"/>
                <a:cs typeface="Noto Serif"/>
              </a:rPr>
              <a:t>Contact </a:t>
            </a:r>
            <a:r>
              <a:rPr sz="673" dirty="0">
                <a:solidFill>
                  <a:srgbClr val="333333"/>
                </a:solidFill>
                <a:latin typeface="Noto Serif"/>
                <a:cs typeface="Noto Serif"/>
              </a:rPr>
              <a:t>: </a:t>
            </a:r>
            <a:r>
              <a:rPr sz="673" spc="-3" dirty="0">
                <a:solidFill>
                  <a:srgbClr val="333333"/>
                </a:solidFill>
                <a:latin typeface="Noto Serif"/>
                <a:cs typeface="Noto Serif"/>
              </a:rPr>
              <a:t>Mikael</a:t>
            </a:r>
            <a:r>
              <a:rPr sz="673" spc="-6" dirty="0">
                <a:solidFill>
                  <a:srgbClr val="333333"/>
                </a:solidFill>
                <a:latin typeface="Noto Serif"/>
                <a:cs typeface="Noto Serif"/>
              </a:rPr>
              <a:t> Bramstedt</a:t>
            </a:r>
            <a:endParaRPr sz="673">
              <a:latin typeface="Noto Serif"/>
              <a:cs typeface="Noto Serif"/>
            </a:endParaRPr>
          </a:p>
          <a:p>
            <a:pPr marL="8145">
              <a:spcBef>
                <a:spcPts val="202"/>
              </a:spcBef>
            </a:pPr>
            <a:r>
              <a:rPr sz="673" i="1" spc="-3" dirty="0">
                <a:solidFill>
                  <a:srgbClr val="333333"/>
                </a:solidFill>
                <a:latin typeface="Noto Serif"/>
                <a:cs typeface="Noto Serif"/>
              </a:rPr>
              <a:t>Contact </a:t>
            </a:r>
            <a:r>
              <a:rPr sz="673" i="1" dirty="0">
                <a:solidFill>
                  <a:srgbClr val="333333"/>
                </a:solidFill>
                <a:latin typeface="Noto Serif"/>
                <a:cs typeface="Noto Serif"/>
              </a:rPr>
              <a:t>Email </a:t>
            </a:r>
            <a:r>
              <a:rPr sz="673" dirty="0">
                <a:solidFill>
                  <a:srgbClr val="333333"/>
                </a:solidFill>
                <a:latin typeface="Noto Serif"/>
                <a:cs typeface="Noto Serif"/>
              </a:rPr>
              <a:t>:</a:t>
            </a:r>
            <a:r>
              <a:rPr sz="673" spc="3" dirty="0">
                <a:solidFill>
                  <a:srgbClr val="333333"/>
                </a:solidFill>
                <a:latin typeface="Noto Serif"/>
                <a:cs typeface="Noto Serif"/>
              </a:rPr>
              <a:t> </a:t>
            </a:r>
            <a:r>
              <a:rPr sz="673" spc="-6" dirty="0">
                <a:solidFill>
                  <a:srgbClr val="418BCA"/>
                </a:solidFill>
                <a:latin typeface="Noto Serif"/>
                <a:cs typeface="Noto Serif"/>
                <a:hlinkClick r:id="rId2"/>
              </a:rPr>
              <a:t>mikael.bramstedt@bluebaricade.com</a:t>
            </a:r>
            <a:endParaRPr sz="673">
              <a:latin typeface="Noto Serif"/>
              <a:cs typeface="Noto Serif"/>
            </a:endParaRPr>
          </a:p>
          <a:p>
            <a:pPr>
              <a:lnSpc>
                <a:spcPct val="100000"/>
              </a:lnSpc>
            </a:pPr>
            <a:endParaRPr sz="930">
              <a:latin typeface="Noto Serif"/>
              <a:cs typeface="Noto Serif"/>
            </a:endParaRPr>
          </a:p>
          <a:p>
            <a:pPr marL="8145"/>
            <a:r>
              <a:rPr sz="1154" b="1" spc="-3" dirty="0">
                <a:solidFill>
                  <a:srgbClr val="333333"/>
                </a:solidFill>
                <a:latin typeface="Noto Serif"/>
                <a:cs typeface="Noto Serif"/>
              </a:rPr>
              <a:t>License</a:t>
            </a:r>
            <a:r>
              <a:rPr sz="1154" b="1" spc="-6" dirty="0">
                <a:solidFill>
                  <a:srgbClr val="333333"/>
                </a:solidFill>
                <a:latin typeface="Noto Serif"/>
                <a:cs typeface="Noto Serif"/>
              </a:rPr>
              <a:t> </a:t>
            </a:r>
            <a:r>
              <a:rPr sz="1154" b="1" spc="-3" dirty="0">
                <a:solidFill>
                  <a:srgbClr val="333333"/>
                </a:solidFill>
                <a:latin typeface="Noto Serif"/>
                <a:cs typeface="Noto Serif"/>
              </a:rPr>
              <a:t>information</a:t>
            </a:r>
            <a:endParaRPr sz="1154">
              <a:latin typeface="Noto Serif"/>
              <a:cs typeface="Noto Serif"/>
            </a:endParaRPr>
          </a:p>
          <a:p>
            <a:pPr marL="8145">
              <a:spcBef>
                <a:spcPts val="891"/>
              </a:spcBef>
            </a:pPr>
            <a:r>
              <a:rPr sz="673" i="1" dirty="0">
                <a:solidFill>
                  <a:srgbClr val="333333"/>
                </a:solidFill>
                <a:latin typeface="Noto Serif"/>
                <a:cs typeface="Noto Serif"/>
              </a:rPr>
              <a:t>License </a:t>
            </a:r>
            <a:r>
              <a:rPr sz="673" dirty="0">
                <a:solidFill>
                  <a:srgbClr val="333333"/>
                </a:solidFill>
                <a:latin typeface="Noto Serif"/>
                <a:cs typeface="Noto Serif"/>
              </a:rPr>
              <a:t>: </a:t>
            </a:r>
            <a:r>
              <a:rPr sz="673" spc="-3" dirty="0">
                <a:solidFill>
                  <a:srgbClr val="333333"/>
                </a:solidFill>
                <a:latin typeface="Noto Serif"/>
                <a:cs typeface="Noto Serif"/>
              </a:rPr>
              <a:t>Apache</a:t>
            </a:r>
            <a:r>
              <a:rPr sz="673" spc="-13" dirty="0">
                <a:solidFill>
                  <a:srgbClr val="333333"/>
                </a:solidFill>
                <a:latin typeface="Noto Serif"/>
                <a:cs typeface="Noto Serif"/>
              </a:rPr>
              <a:t> </a:t>
            </a:r>
            <a:r>
              <a:rPr sz="673" spc="-3" dirty="0">
                <a:solidFill>
                  <a:srgbClr val="333333"/>
                </a:solidFill>
                <a:latin typeface="Noto Serif"/>
                <a:cs typeface="Noto Serif"/>
              </a:rPr>
              <a:t>2.0</a:t>
            </a:r>
            <a:endParaRPr sz="673">
              <a:latin typeface="Noto Serif"/>
              <a:cs typeface="Noto Serif"/>
            </a:endParaRPr>
          </a:p>
          <a:p>
            <a:pPr marL="8145">
              <a:spcBef>
                <a:spcPts val="205"/>
              </a:spcBef>
            </a:pPr>
            <a:r>
              <a:rPr sz="673" i="1" spc="-3" dirty="0">
                <a:solidFill>
                  <a:srgbClr val="333333"/>
                </a:solidFill>
                <a:latin typeface="Noto Serif"/>
                <a:cs typeface="Noto Serif"/>
              </a:rPr>
              <a:t>License URL </a:t>
            </a:r>
            <a:r>
              <a:rPr sz="673" dirty="0">
                <a:solidFill>
                  <a:srgbClr val="333333"/>
                </a:solidFill>
                <a:latin typeface="Noto Serif"/>
                <a:cs typeface="Noto Serif"/>
              </a:rPr>
              <a:t>: </a:t>
            </a:r>
            <a:r>
              <a:rPr sz="673" spc="-3" dirty="0">
                <a:solidFill>
                  <a:srgbClr val="418BCA"/>
                </a:solidFill>
                <a:latin typeface="Noto Serif"/>
                <a:cs typeface="Noto Serif"/>
                <a:hlinkClick r:id="rId3"/>
              </a:rPr>
              <a:t>http://www.apache.org/licenses/LICENSE-2.0.html</a:t>
            </a:r>
            <a:endParaRPr sz="673">
              <a:latin typeface="Noto Serif"/>
              <a:cs typeface="Noto Serif"/>
            </a:endParaRPr>
          </a:p>
          <a:p>
            <a:pPr marL="8145">
              <a:spcBef>
                <a:spcPts val="205"/>
              </a:spcBef>
            </a:pPr>
            <a:r>
              <a:rPr sz="673" i="1" spc="-6" dirty="0">
                <a:solidFill>
                  <a:srgbClr val="333333"/>
                </a:solidFill>
                <a:latin typeface="Noto Serif"/>
                <a:cs typeface="Noto Serif"/>
              </a:rPr>
              <a:t>Terms </a:t>
            </a:r>
            <a:r>
              <a:rPr sz="673" i="1" spc="-3" dirty="0">
                <a:solidFill>
                  <a:srgbClr val="333333"/>
                </a:solidFill>
                <a:latin typeface="Noto Serif"/>
                <a:cs typeface="Noto Serif"/>
              </a:rPr>
              <a:t>of service </a:t>
            </a:r>
            <a:r>
              <a:rPr sz="673" dirty="0">
                <a:solidFill>
                  <a:srgbClr val="333333"/>
                </a:solidFill>
                <a:latin typeface="Noto Serif"/>
                <a:cs typeface="Noto Serif"/>
              </a:rPr>
              <a:t>:</a:t>
            </a:r>
            <a:r>
              <a:rPr sz="673" spc="-58" dirty="0">
                <a:solidFill>
                  <a:srgbClr val="333333"/>
                </a:solidFill>
                <a:latin typeface="Noto Serif"/>
                <a:cs typeface="Noto Serif"/>
              </a:rPr>
              <a:t> </a:t>
            </a:r>
            <a:r>
              <a:rPr sz="673" dirty="0">
                <a:solidFill>
                  <a:srgbClr val="333333"/>
                </a:solidFill>
                <a:latin typeface="Noto Serif"/>
                <a:cs typeface="Noto Serif"/>
              </a:rPr>
              <a:t>null</a:t>
            </a:r>
            <a:endParaRPr sz="673">
              <a:latin typeface="Noto Serif"/>
              <a:cs typeface="Noto Serif"/>
            </a:endParaRPr>
          </a:p>
          <a:p>
            <a:pPr>
              <a:spcBef>
                <a:spcPts val="42"/>
              </a:spcBef>
            </a:pPr>
            <a:endParaRPr sz="898">
              <a:latin typeface="Noto Serif"/>
              <a:cs typeface="Noto Serif"/>
            </a:endParaRPr>
          </a:p>
          <a:p>
            <a:pPr marL="8145"/>
            <a:r>
              <a:rPr sz="1154" b="1" spc="-3" dirty="0">
                <a:solidFill>
                  <a:srgbClr val="333333"/>
                </a:solidFill>
                <a:latin typeface="Noto Serif"/>
                <a:cs typeface="Noto Serif"/>
              </a:rPr>
              <a:t>URI</a:t>
            </a:r>
            <a:r>
              <a:rPr sz="1154" b="1" spc="-64" dirty="0">
                <a:solidFill>
                  <a:srgbClr val="333333"/>
                </a:solidFill>
                <a:latin typeface="Noto Serif"/>
                <a:cs typeface="Noto Serif"/>
              </a:rPr>
              <a:t> </a:t>
            </a:r>
            <a:r>
              <a:rPr sz="1154" b="1" spc="-3" dirty="0">
                <a:solidFill>
                  <a:srgbClr val="333333"/>
                </a:solidFill>
                <a:latin typeface="Noto Serif"/>
                <a:cs typeface="Noto Serif"/>
              </a:rPr>
              <a:t>scheme</a:t>
            </a:r>
            <a:endParaRPr sz="1154">
              <a:latin typeface="Noto Serif"/>
              <a:cs typeface="Noto Serif"/>
            </a:endParaRPr>
          </a:p>
          <a:p>
            <a:pPr marL="8145">
              <a:spcBef>
                <a:spcPts val="895"/>
              </a:spcBef>
            </a:pPr>
            <a:r>
              <a:rPr sz="673" i="1" spc="-3" dirty="0">
                <a:solidFill>
                  <a:srgbClr val="333333"/>
                </a:solidFill>
                <a:latin typeface="Noto Serif"/>
                <a:cs typeface="Noto Serif"/>
              </a:rPr>
              <a:t>Host </a:t>
            </a:r>
            <a:r>
              <a:rPr sz="673" dirty="0">
                <a:solidFill>
                  <a:srgbClr val="333333"/>
                </a:solidFill>
                <a:latin typeface="Noto Serif"/>
                <a:cs typeface="Noto Serif"/>
              </a:rPr>
              <a:t>:</a:t>
            </a:r>
            <a:r>
              <a:rPr sz="673" spc="-6" dirty="0">
                <a:solidFill>
                  <a:srgbClr val="333333"/>
                </a:solidFill>
                <a:latin typeface="Noto Serif"/>
                <a:cs typeface="Noto Serif"/>
              </a:rPr>
              <a:t> </a:t>
            </a:r>
            <a:r>
              <a:rPr sz="673" spc="-3" dirty="0">
                <a:solidFill>
                  <a:srgbClr val="333333"/>
                </a:solidFill>
                <a:latin typeface="Noto Serif"/>
                <a:cs typeface="Noto Serif"/>
              </a:rPr>
              <a:t>localhost:8080</a:t>
            </a:r>
            <a:endParaRPr sz="673">
              <a:latin typeface="Noto Serif"/>
              <a:cs typeface="Noto Serif"/>
            </a:endParaRPr>
          </a:p>
          <a:p>
            <a:pPr marL="8145">
              <a:spcBef>
                <a:spcPts val="202"/>
              </a:spcBef>
            </a:pPr>
            <a:r>
              <a:rPr sz="673" i="1" spc="-3" dirty="0">
                <a:solidFill>
                  <a:srgbClr val="333333"/>
                </a:solidFill>
                <a:latin typeface="Noto Serif"/>
                <a:cs typeface="Noto Serif"/>
              </a:rPr>
              <a:t>BasePath </a:t>
            </a:r>
            <a:r>
              <a:rPr sz="673" dirty="0">
                <a:solidFill>
                  <a:srgbClr val="333333"/>
                </a:solidFill>
                <a:latin typeface="Noto Serif"/>
                <a:cs typeface="Noto Serif"/>
              </a:rPr>
              <a:t>:</a:t>
            </a:r>
            <a:r>
              <a:rPr sz="673" spc="-3" dirty="0">
                <a:solidFill>
                  <a:srgbClr val="333333"/>
                </a:solidFill>
                <a:latin typeface="Noto Serif"/>
                <a:cs typeface="Noto Serif"/>
              </a:rPr>
              <a:t> </a:t>
            </a:r>
            <a:r>
              <a:rPr sz="673" dirty="0">
                <a:solidFill>
                  <a:srgbClr val="333333"/>
                </a:solidFill>
                <a:latin typeface="Noto Serif"/>
                <a:cs typeface="Noto Serif"/>
              </a:rPr>
              <a:t>/</a:t>
            </a:r>
            <a:endParaRPr sz="673">
              <a:latin typeface="Noto Serif"/>
              <a:cs typeface="Noto Serif"/>
            </a:endParaRPr>
          </a:p>
          <a:p>
            <a:pPr>
              <a:lnSpc>
                <a:spcPct val="100000"/>
              </a:lnSpc>
            </a:pPr>
            <a:endParaRPr sz="930">
              <a:latin typeface="Noto Serif"/>
              <a:cs typeface="Noto Serif"/>
            </a:endParaRPr>
          </a:p>
          <a:p>
            <a:pPr marL="8145"/>
            <a:r>
              <a:rPr sz="1154" b="1" spc="-13" dirty="0">
                <a:solidFill>
                  <a:srgbClr val="333333"/>
                </a:solidFill>
                <a:latin typeface="Noto Serif"/>
                <a:cs typeface="Noto Serif"/>
              </a:rPr>
              <a:t>Tags</a:t>
            </a:r>
            <a:endParaRPr sz="1154">
              <a:latin typeface="Noto Serif"/>
              <a:cs typeface="Noto Serif"/>
            </a:endParaRPr>
          </a:p>
          <a:p>
            <a:pPr marL="154746" indent="-76558">
              <a:spcBef>
                <a:spcPts val="891"/>
              </a:spcBef>
              <a:buChar char="•"/>
              <a:tabLst>
                <a:tab pos="154746" algn="l"/>
              </a:tabLst>
            </a:pPr>
            <a:r>
              <a:rPr sz="673" spc="-6" dirty="0">
                <a:solidFill>
                  <a:srgbClr val="333333"/>
                </a:solidFill>
                <a:latin typeface="Noto Serif"/>
                <a:cs typeface="Noto Serif"/>
              </a:rPr>
              <a:t>Address </a:t>
            </a:r>
            <a:r>
              <a:rPr sz="673" dirty="0">
                <a:solidFill>
                  <a:srgbClr val="333333"/>
                </a:solidFill>
                <a:latin typeface="Noto Serif"/>
                <a:cs typeface="Noto Serif"/>
              </a:rPr>
              <a:t>: </a:t>
            </a:r>
            <a:r>
              <a:rPr sz="673" spc="-6" dirty="0">
                <a:solidFill>
                  <a:srgbClr val="333333"/>
                </a:solidFill>
                <a:latin typeface="Noto Serif"/>
                <a:cs typeface="Noto Serif"/>
              </a:rPr>
              <a:t>REST </a:t>
            </a:r>
            <a:r>
              <a:rPr sz="673" spc="-3" dirty="0">
                <a:solidFill>
                  <a:srgbClr val="333333"/>
                </a:solidFill>
                <a:latin typeface="Noto Serif"/>
                <a:cs typeface="Noto Serif"/>
              </a:rPr>
              <a:t>API for </a:t>
            </a:r>
            <a:r>
              <a:rPr sz="673" spc="-6" dirty="0">
                <a:solidFill>
                  <a:srgbClr val="333333"/>
                </a:solidFill>
                <a:latin typeface="Noto Serif"/>
                <a:cs typeface="Noto Serif"/>
              </a:rPr>
              <a:t>Address</a:t>
            </a:r>
            <a:endParaRPr sz="673">
              <a:latin typeface="Noto Serif"/>
              <a:cs typeface="Noto Serif"/>
            </a:endParaRPr>
          </a:p>
          <a:p>
            <a:pPr marL="154746" indent="-76558">
              <a:spcBef>
                <a:spcPts val="589"/>
              </a:spcBef>
              <a:buChar char="•"/>
              <a:tabLst>
                <a:tab pos="154746" algn="l"/>
              </a:tabLst>
            </a:pPr>
            <a:r>
              <a:rPr sz="673" spc="-3" dirty="0">
                <a:solidFill>
                  <a:srgbClr val="333333"/>
                </a:solidFill>
                <a:latin typeface="Noto Serif"/>
                <a:cs typeface="Noto Serif"/>
              </a:rPr>
              <a:t>Deposit </a:t>
            </a:r>
            <a:r>
              <a:rPr sz="673" dirty="0">
                <a:solidFill>
                  <a:srgbClr val="333333"/>
                </a:solidFill>
                <a:latin typeface="Noto Serif"/>
                <a:cs typeface="Noto Serif"/>
              </a:rPr>
              <a:t>: </a:t>
            </a:r>
            <a:r>
              <a:rPr sz="673" spc="-6" dirty="0">
                <a:solidFill>
                  <a:srgbClr val="333333"/>
                </a:solidFill>
                <a:latin typeface="Noto Serif"/>
                <a:cs typeface="Noto Serif"/>
              </a:rPr>
              <a:t>REST </a:t>
            </a:r>
            <a:r>
              <a:rPr sz="673" spc="-3" dirty="0">
                <a:solidFill>
                  <a:srgbClr val="333333"/>
                </a:solidFill>
                <a:latin typeface="Noto Serif"/>
                <a:cs typeface="Noto Serif"/>
              </a:rPr>
              <a:t>API for</a:t>
            </a:r>
            <a:r>
              <a:rPr sz="673" spc="-10" dirty="0">
                <a:solidFill>
                  <a:srgbClr val="333333"/>
                </a:solidFill>
                <a:latin typeface="Noto Serif"/>
                <a:cs typeface="Noto Serif"/>
              </a:rPr>
              <a:t> </a:t>
            </a:r>
            <a:r>
              <a:rPr sz="673" spc="-3" dirty="0">
                <a:solidFill>
                  <a:srgbClr val="333333"/>
                </a:solidFill>
                <a:latin typeface="Noto Serif"/>
                <a:cs typeface="Noto Serif"/>
              </a:rPr>
              <a:t>Deposit</a:t>
            </a:r>
            <a:endParaRPr sz="673">
              <a:latin typeface="Noto Serif"/>
              <a:cs typeface="Noto Serif"/>
            </a:endParaRPr>
          </a:p>
          <a:p>
            <a:pPr marL="154746" indent="-76558">
              <a:spcBef>
                <a:spcPts val="590"/>
              </a:spcBef>
              <a:buChar char="•"/>
              <a:tabLst>
                <a:tab pos="154746" algn="l"/>
              </a:tabLst>
            </a:pPr>
            <a:r>
              <a:rPr sz="673" spc="-3" dirty="0">
                <a:solidFill>
                  <a:srgbClr val="333333"/>
                </a:solidFill>
                <a:latin typeface="Noto Serif"/>
                <a:cs typeface="Noto Serif"/>
              </a:rPr>
              <a:t>LockBalance </a:t>
            </a:r>
            <a:r>
              <a:rPr sz="673" dirty="0">
                <a:solidFill>
                  <a:srgbClr val="333333"/>
                </a:solidFill>
                <a:latin typeface="Noto Serif"/>
                <a:cs typeface="Noto Serif"/>
              </a:rPr>
              <a:t>: </a:t>
            </a:r>
            <a:r>
              <a:rPr sz="673" spc="-6" dirty="0">
                <a:solidFill>
                  <a:srgbClr val="333333"/>
                </a:solidFill>
                <a:latin typeface="Noto Serif"/>
                <a:cs typeface="Noto Serif"/>
              </a:rPr>
              <a:t>REST </a:t>
            </a:r>
            <a:r>
              <a:rPr sz="673" spc="-3" dirty="0">
                <a:solidFill>
                  <a:srgbClr val="333333"/>
                </a:solidFill>
                <a:latin typeface="Noto Serif"/>
                <a:cs typeface="Noto Serif"/>
              </a:rPr>
              <a:t>API for</a:t>
            </a:r>
            <a:r>
              <a:rPr sz="673" spc="-10" dirty="0">
                <a:solidFill>
                  <a:srgbClr val="333333"/>
                </a:solidFill>
                <a:latin typeface="Noto Serif"/>
                <a:cs typeface="Noto Serif"/>
              </a:rPr>
              <a:t> </a:t>
            </a:r>
            <a:r>
              <a:rPr sz="673" dirty="0">
                <a:solidFill>
                  <a:srgbClr val="333333"/>
                </a:solidFill>
                <a:latin typeface="Noto Serif"/>
                <a:cs typeface="Noto Serif"/>
              </a:rPr>
              <a:t>LockBalance</a:t>
            </a:r>
            <a:endParaRPr sz="673">
              <a:latin typeface="Noto Serif"/>
              <a:cs typeface="Noto Serif"/>
            </a:endParaRPr>
          </a:p>
          <a:p>
            <a:pPr marL="154746" indent="-76558">
              <a:spcBef>
                <a:spcPts val="587"/>
              </a:spcBef>
              <a:buChar char="•"/>
              <a:tabLst>
                <a:tab pos="154746" algn="l"/>
              </a:tabLst>
            </a:pPr>
            <a:r>
              <a:rPr sz="673" spc="-6" dirty="0">
                <a:solidFill>
                  <a:srgbClr val="333333"/>
                </a:solidFill>
                <a:latin typeface="Noto Serif"/>
                <a:cs typeface="Noto Serif"/>
              </a:rPr>
              <a:t>Transfer </a:t>
            </a:r>
            <a:r>
              <a:rPr sz="673" dirty="0">
                <a:solidFill>
                  <a:srgbClr val="333333"/>
                </a:solidFill>
                <a:latin typeface="Noto Serif"/>
                <a:cs typeface="Noto Serif"/>
              </a:rPr>
              <a:t>: </a:t>
            </a:r>
            <a:r>
              <a:rPr sz="673" spc="-6" dirty="0">
                <a:solidFill>
                  <a:srgbClr val="333333"/>
                </a:solidFill>
                <a:latin typeface="Noto Serif"/>
                <a:cs typeface="Noto Serif"/>
              </a:rPr>
              <a:t>REST </a:t>
            </a:r>
            <a:r>
              <a:rPr sz="673" spc="-3" dirty="0">
                <a:solidFill>
                  <a:srgbClr val="333333"/>
                </a:solidFill>
                <a:latin typeface="Noto Serif"/>
                <a:cs typeface="Noto Serif"/>
              </a:rPr>
              <a:t>API for </a:t>
            </a:r>
            <a:r>
              <a:rPr sz="673" spc="-6" dirty="0">
                <a:solidFill>
                  <a:srgbClr val="333333"/>
                </a:solidFill>
                <a:latin typeface="Noto Serif"/>
                <a:cs typeface="Noto Serif"/>
              </a:rPr>
              <a:t>Transfer</a:t>
            </a:r>
            <a:endParaRPr sz="673">
              <a:latin typeface="Noto Serif"/>
              <a:cs typeface="Noto Serif"/>
            </a:endParaRPr>
          </a:p>
          <a:p>
            <a:pPr marL="154746" indent="-76558">
              <a:spcBef>
                <a:spcPts val="589"/>
              </a:spcBef>
              <a:buChar char="•"/>
              <a:tabLst>
                <a:tab pos="154746" algn="l"/>
              </a:tabLst>
            </a:pPr>
            <a:r>
              <a:rPr sz="673" spc="-3" dirty="0">
                <a:solidFill>
                  <a:srgbClr val="333333"/>
                </a:solidFill>
                <a:latin typeface="Noto Serif"/>
                <a:cs typeface="Noto Serif"/>
              </a:rPr>
              <a:t>UnlockBalance </a:t>
            </a:r>
            <a:r>
              <a:rPr sz="673" dirty="0">
                <a:solidFill>
                  <a:srgbClr val="333333"/>
                </a:solidFill>
                <a:latin typeface="Noto Serif"/>
                <a:cs typeface="Noto Serif"/>
              </a:rPr>
              <a:t>: </a:t>
            </a:r>
            <a:r>
              <a:rPr sz="673" spc="-6" dirty="0">
                <a:solidFill>
                  <a:srgbClr val="333333"/>
                </a:solidFill>
                <a:latin typeface="Noto Serif"/>
                <a:cs typeface="Noto Serif"/>
              </a:rPr>
              <a:t>REST </a:t>
            </a:r>
            <a:r>
              <a:rPr sz="673" spc="-3" dirty="0">
                <a:solidFill>
                  <a:srgbClr val="333333"/>
                </a:solidFill>
                <a:latin typeface="Noto Serif"/>
                <a:cs typeface="Noto Serif"/>
              </a:rPr>
              <a:t>API for</a:t>
            </a:r>
            <a:r>
              <a:rPr sz="673" spc="-13" dirty="0">
                <a:solidFill>
                  <a:srgbClr val="333333"/>
                </a:solidFill>
                <a:latin typeface="Noto Serif"/>
                <a:cs typeface="Noto Serif"/>
              </a:rPr>
              <a:t> </a:t>
            </a:r>
            <a:r>
              <a:rPr sz="673" spc="-3" dirty="0">
                <a:solidFill>
                  <a:srgbClr val="333333"/>
                </a:solidFill>
                <a:latin typeface="Noto Serif"/>
                <a:cs typeface="Noto Serif"/>
              </a:rPr>
              <a:t>UnlockBalance</a:t>
            </a:r>
            <a:endParaRPr sz="673">
              <a:latin typeface="Noto Serif"/>
              <a:cs typeface="Noto Serif"/>
            </a:endParaRPr>
          </a:p>
          <a:p>
            <a:pPr marL="154746" indent="-76558">
              <a:spcBef>
                <a:spcPts val="587"/>
              </a:spcBef>
              <a:buChar char="•"/>
              <a:tabLst>
                <a:tab pos="154746" algn="l"/>
              </a:tabLst>
            </a:pPr>
            <a:r>
              <a:rPr sz="673" spc="-6" dirty="0">
                <a:solidFill>
                  <a:srgbClr val="333333"/>
                </a:solidFill>
                <a:latin typeface="Noto Serif"/>
                <a:cs typeface="Noto Serif"/>
              </a:rPr>
              <a:t>Withdraw </a:t>
            </a:r>
            <a:r>
              <a:rPr sz="673" dirty="0">
                <a:solidFill>
                  <a:srgbClr val="333333"/>
                </a:solidFill>
                <a:latin typeface="Noto Serif"/>
                <a:cs typeface="Noto Serif"/>
              </a:rPr>
              <a:t>: </a:t>
            </a:r>
            <a:r>
              <a:rPr sz="673" spc="-6" dirty="0">
                <a:solidFill>
                  <a:srgbClr val="333333"/>
                </a:solidFill>
                <a:latin typeface="Noto Serif"/>
                <a:cs typeface="Noto Serif"/>
              </a:rPr>
              <a:t>REST </a:t>
            </a:r>
            <a:r>
              <a:rPr sz="673" spc="-3" dirty="0">
                <a:solidFill>
                  <a:srgbClr val="333333"/>
                </a:solidFill>
                <a:latin typeface="Noto Serif"/>
                <a:cs typeface="Noto Serif"/>
              </a:rPr>
              <a:t>API for </a:t>
            </a:r>
            <a:r>
              <a:rPr sz="673" spc="-6" dirty="0">
                <a:solidFill>
                  <a:srgbClr val="333333"/>
                </a:solidFill>
                <a:latin typeface="Noto Serif"/>
                <a:cs typeface="Noto Serif"/>
              </a:rPr>
              <a:t>Withdraw</a:t>
            </a:r>
            <a:endParaRPr sz="673">
              <a:latin typeface="Noto Serif"/>
              <a:cs typeface="Noto Serif"/>
            </a:endParaRPr>
          </a:p>
        </p:txBody>
      </p:sp>
      <p:sp>
        <p:nvSpPr>
          <p:cNvPr id="4" name="object 4"/>
          <p:cNvSpPr txBox="1"/>
          <p:nvPr/>
        </p:nvSpPr>
        <p:spPr>
          <a:xfrm>
            <a:off x="4057659" y="5485064"/>
            <a:ext cx="841775" cy="556836"/>
          </a:xfrm>
          <a:prstGeom prst="rect">
            <a:avLst/>
          </a:prstGeom>
        </p:spPr>
        <p:txBody>
          <a:bodyPr vert="horz" wrap="square" lIns="0" tIns="8145" rIns="0" bIns="0" rtlCol="0">
            <a:spAutoFit/>
          </a:bodyPr>
          <a:lstStyle/>
          <a:p>
            <a:pPr marL="8145">
              <a:spcBef>
                <a:spcPts val="64"/>
              </a:spcBef>
            </a:pPr>
            <a:r>
              <a:rPr sz="1411" b="1" spc="-3" dirty="0">
                <a:solidFill>
                  <a:srgbClr val="333333"/>
                </a:solidFill>
                <a:latin typeface="Noto Serif"/>
                <a:cs typeface="Noto Serif"/>
              </a:rPr>
              <a:t>Paths</a:t>
            </a:r>
            <a:endParaRPr sz="1411">
              <a:latin typeface="Noto Serif"/>
              <a:cs typeface="Noto Serif"/>
            </a:endParaRPr>
          </a:p>
          <a:p>
            <a:pPr marL="8145">
              <a:spcBef>
                <a:spcPts val="1209"/>
              </a:spcBef>
            </a:pPr>
            <a:r>
              <a:rPr sz="1154" b="1" spc="-6" dirty="0">
                <a:solidFill>
                  <a:srgbClr val="333333"/>
                </a:solidFill>
                <a:latin typeface="Noto Serif"/>
                <a:cs typeface="Noto Serif"/>
              </a:rPr>
              <a:t>getAddress</a:t>
            </a:r>
            <a:endParaRPr sz="1154">
              <a:latin typeface="Noto Serif"/>
              <a:cs typeface="Noto Serif"/>
            </a:endParaRPr>
          </a:p>
        </p:txBody>
      </p:sp>
      <p:grpSp>
        <p:nvGrpSpPr>
          <p:cNvPr id="5" name="object 5"/>
          <p:cNvGrpSpPr/>
          <p:nvPr/>
        </p:nvGrpSpPr>
        <p:grpSpPr>
          <a:xfrm>
            <a:off x="4062750" y="6136077"/>
            <a:ext cx="4068781" cy="305433"/>
            <a:chOff x="607885" y="9567735"/>
            <a:chExt cx="6344285" cy="476250"/>
          </a:xfrm>
        </p:grpSpPr>
        <p:sp>
          <p:nvSpPr>
            <p:cNvPr id="6" name="object 6"/>
            <p:cNvSpPr/>
            <p:nvPr/>
          </p:nvSpPr>
          <p:spPr>
            <a:xfrm>
              <a:off x="612648" y="9572497"/>
              <a:ext cx="6334760" cy="466725"/>
            </a:xfrm>
            <a:custGeom>
              <a:avLst/>
              <a:gdLst/>
              <a:ahLst/>
              <a:cxnLst/>
              <a:rect l="l" t="t" r="r" b="b"/>
              <a:pathLst>
                <a:path w="6334759" h="466725">
                  <a:moveTo>
                    <a:pt x="6283959" y="0"/>
                  </a:moveTo>
                  <a:lnTo>
                    <a:pt x="50800" y="0"/>
                  </a:lnTo>
                  <a:lnTo>
                    <a:pt x="31026" y="3992"/>
                  </a:lnTo>
                  <a:lnTo>
                    <a:pt x="14879" y="14879"/>
                  </a:lnTo>
                  <a:lnTo>
                    <a:pt x="3992" y="31026"/>
                  </a:lnTo>
                  <a:lnTo>
                    <a:pt x="0" y="50799"/>
                  </a:lnTo>
                  <a:lnTo>
                    <a:pt x="0" y="415797"/>
                  </a:lnTo>
                  <a:lnTo>
                    <a:pt x="3992" y="435571"/>
                  </a:lnTo>
                  <a:lnTo>
                    <a:pt x="14879" y="451718"/>
                  </a:lnTo>
                  <a:lnTo>
                    <a:pt x="31026" y="462605"/>
                  </a:lnTo>
                  <a:lnTo>
                    <a:pt x="50800" y="466597"/>
                  </a:lnTo>
                  <a:lnTo>
                    <a:pt x="6283959" y="466597"/>
                  </a:lnTo>
                  <a:lnTo>
                    <a:pt x="6303732" y="462605"/>
                  </a:lnTo>
                  <a:lnTo>
                    <a:pt x="6319880" y="451718"/>
                  </a:lnTo>
                  <a:lnTo>
                    <a:pt x="6330767" y="435571"/>
                  </a:lnTo>
                  <a:lnTo>
                    <a:pt x="6334759" y="415797"/>
                  </a:lnTo>
                  <a:lnTo>
                    <a:pt x="6334759" y="50799"/>
                  </a:lnTo>
                  <a:lnTo>
                    <a:pt x="6330767" y="31026"/>
                  </a:lnTo>
                  <a:lnTo>
                    <a:pt x="6319880" y="14879"/>
                  </a:lnTo>
                  <a:lnTo>
                    <a:pt x="6303732" y="3992"/>
                  </a:lnTo>
                  <a:lnTo>
                    <a:pt x="6283959" y="0"/>
                  </a:lnTo>
                  <a:close/>
                </a:path>
              </a:pathLst>
            </a:custGeom>
            <a:solidFill>
              <a:srgbClr val="F5F5F5"/>
            </a:solidFill>
          </p:spPr>
          <p:txBody>
            <a:bodyPr wrap="square" lIns="0" tIns="0" rIns="0" bIns="0" rtlCol="0"/>
            <a:lstStyle/>
            <a:p>
              <a:endParaRPr sz="1154"/>
            </a:p>
          </p:txBody>
        </p:sp>
        <p:sp>
          <p:nvSpPr>
            <p:cNvPr id="7" name="object 7"/>
            <p:cNvSpPr/>
            <p:nvPr/>
          </p:nvSpPr>
          <p:spPr>
            <a:xfrm>
              <a:off x="612648" y="9572497"/>
              <a:ext cx="6334760" cy="466725"/>
            </a:xfrm>
            <a:custGeom>
              <a:avLst/>
              <a:gdLst/>
              <a:ahLst/>
              <a:cxnLst/>
              <a:rect l="l" t="t" r="r" b="b"/>
              <a:pathLst>
                <a:path w="6334759" h="466725">
                  <a:moveTo>
                    <a:pt x="50800" y="0"/>
                  </a:moveTo>
                  <a:lnTo>
                    <a:pt x="6283959" y="0"/>
                  </a:lnTo>
                  <a:lnTo>
                    <a:pt x="6303732" y="3992"/>
                  </a:lnTo>
                  <a:lnTo>
                    <a:pt x="6319880" y="14879"/>
                  </a:lnTo>
                  <a:lnTo>
                    <a:pt x="6330767" y="31026"/>
                  </a:lnTo>
                  <a:lnTo>
                    <a:pt x="6334759" y="50799"/>
                  </a:lnTo>
                  <a:lnTo>
                    <a:pt x="6334759" y="415797"/>
                  </a:lnTo>
                  <a:lnTo>
                    <a:pt x="6330767" y="435571"/>
                  </a:lnTo>
                  <a:lnTo>
                    <a:pt x="6319880" y="451718"/>
                  </a:lnTo>
                  <a:lnTo>
                    <a:pt x="6303732" y="462605"/>
                  </a:lnTo>
                  <a:lnTo>
                    <a:pt x="6283959" y="466597"/>
                  </a:lnTo>
                  <a:lnTo>
                    <a:pt x="50800" y="466597"/>
                  </a:lnTo>
                  <a:lnTo>
                    <a:pt x="31026" y="462605"/>
                  </a:lnTo>
                  <a:lnTo>
                    <a:pt x="14879" y="451718"/>
                  </a:lnTo>
                  <a:lnTo>
                    <a:pt x="3992" y="435571"/>
                  </a:lnTo>
                  <a:lnTo>
                    <a:pt x="0" y="415797"/>
                  </a:lnTo>
                  <a:lnTo>
                    <a:pt x="0" y="50799"/>
                  </a:lnTo>
                  <a:lnTo>
                    <a:pt x="3992" y="31026"/>
                  </a:lnTo>
                  <a:lnTo>
                    <a:pt x="14879" y="14879"/>
                  </a:lnTo>
                  <a:lnTo>
                    <a:pt x="31026" y="3992"/>
                  </a:lnTo>
                  <a:lnTo>
                    <a:pt x="50800" y="0"/>
                  </a:lnTo>
                  <a:close/>
                </a:path>
              </a:pathLst>
            </a:custGeom>
            <a:ln w="9525">
              <a:solidFill>
                <a:srgbClr val="CCCCCC"/>
              </a:solidFill>
            </a:ln>
          </p:spPr>
          <p:txBody>
            <a:bodyPr wrap="square" lIns="0" tIns="0" rIns="0" bIns="0" rtlCol="0"/>
            <a:lstStyle/>
            <a:p>
              <a:endParaRPr sz="1154"/>
            </a:p>
          </p:txBody>
        </p:sp>
      </p:grpSp>
      <p:sp>
        <p:nvSpPr>
          <p:cNvPr id="8" name="object 8"/>
          <p:cNvSpPr txBox="1"/>
          <p:nvPr/>
        </p:nvSpPr>
        <p:spPr>
          <a:xfrm>
            <a:off x="4073630" y="6227300"/>
            <a:ext cx="4047197" cy="116716"/>
          </a:xfrm>
          <a:prstGeom prst="rect">
            <a:avLst/>
          </a:prstGeom>
        </p:spPr>
        <p:txBody>
          <a:bodyPr vert="horz" wrap="square" lIns="0" tIns="8145" rIns="0" bIns="0" rtlCol="0">
            <a:spAutoFit/>
          </a:bodyPr>
          <a:lstStyle/>
          <a:p>
            <a:pPr marL="81445">
              <a:spcBef>
                <a:spcPts val="64"/>
              </a:spcBef>
            </a:pPr>
            <a:r>
              <a:rPr sz="705" dirty="0">
                <a:solidFill>
                  <a:srgbClr val="333333"/>
                </a:solidFill>
                <a:latin typeface="Noto Sans Mono CJK JP Bold"/>
                <a:cs typeface="Noto Sans Mono CJK JP Bold"/>
              </a:rPr>
              <a:t>GET</a:t>
            </a:r>
            <a:r>
              <a:rPr sz="705" spc="-3" dirty="0">
                <a:solidFill>
                  <a:srgbClr val="333333"/>
                </a:solidFill>
                <a:latin typeface="Noto Sans Mono CJK JP Bold"/>
                <a:cs typeface="Noto Sans Mono CJK JP Bold"/>
              </a:rPr>
              <a:t> </a:t>
            </a:r>
            <a:r>
              <a:rPr sz="705" dirty="0">
                <a:solidFill>
                  <a:srgbClr val="333333"/>
                </a:solidFill>
                <a:latin typeface="Noto Sans Mono CJK JP Bold"/>
                <a:cs typeface="Noto Sans Mono CJK JP Bold"/>
              </a:rPr>
              <a:t>/v1/addresses/{address}</a:t>
            </a:r>
            <a:endParaRPr sz="705">
              <a:latin typeface="Noto Sans Mono CJK JP Bold"/>
              <a:cs typeface="Noto Sans Mono CJK JP Bold"/>
            </a:endParaRPr>
          </a:p>
        </p:txBody>
      </p:sp>
      <p:sp>
        <p:nvSpPr>
          <p:cNvPr id="9" name="object 9"/>
          <p:cNvSpPr/>
          <p:nvPr/>
        </p:nvSpPr>
        <p:spPr>
          <a:xfrm>
            <a:off x="4065804" y="6612757"/>
            <a:ext cx="4062673" cy="0"/>
          </a:xfrm>
          <a:custGeom>
            <a:avLst/>
            <a:gdLst/>
            <a:ahLst/>
            <a:cxnLst/>
            <a:rect l="l" t="t" r="r" b="b"/>
            <a:pathLst>
              <a:path w="6334759">
                <a:moveTo>
                  <a:pt x="0" y="0"/>
                </a:moveTo>
                <a:lnTo>
                  <a:pt x="6334759" y="0"/>
                </a:lnTo>
              </a:path>
            </a:pathLst>
          </a:custGeom>
          <a:ln w="3175">
            <a:solidFill>
              <a:srgbClr val="DDDDDD"/>
            </a:solidFill>
          </a:ln>
        </p:spPr>
        <p:txBody>
          <a:bodyPr wrap="square" lIns="0" tIns="0" rIns="0" bIns="0" rtlCol="0"/>
          <a:lstStyle/>
          <a:p>
            <a:endParaRPr sz="1154"/>
          </a:p>
        </p:txBody>
      </p:sp>
      <p:sp>
        <p:nvSpPr>
          <p:cNvPr id="10" name="object 10"/>
          <p:cNvSpPr txBox="1"/>
          <p:nvPr/>
        </p:nvSpPr>
        <p:spPr>
          <a:xfrm>
            <a:off x="8071210" y="6659485"/>
            <a:ext cx="57421" cy="97031"/>
          </a:xfrm>
          <a:prstGeom prst="rect">
            <a:avLst/>
          </a:prstGeom>
        </p:spPr>
        <p:txBody>
          <a:bodyPr vert="horz" wrap="square" lIns="0" tIns="8145" rIns="0" bIns="0" rtlCol="0">
            <a:spAutoFit/>
          </a:bodyPr>
          <a:lstStyle/>
          <a:p>
            <a:pPr marL="8145">
              <a:spcBef>
                <a:spcPts val="64"/>
              </a:spcBef>
            </a:pPr>
            <a:r>
              <a:rPr sz="577" dirty="0">
                <a:solidFill>
                  <a:srgbClr val="333333"/>
                </a:solidFill>
                <a:latin typeface="Noto Serif"/>
                <a:cs typeface="Noto Serif"/>
              </a:rPr>
              <a:t>1</a:t>
            </a:r>
            <a:endParaRPr sz="577">
              <a:latin typeface="Noto Serif"/>
              <a:cs typeface="Noto Serif"/>
            </a:endParaRPr>
          </a:p>
        </p:txBody>
      </p:sp>
    </p:spTree>
    <p:extLst>
      <p:ext uri="{BB962C8B-B14F-4D97-AF65-F5344CB8AC3E}">
        <p14:creationId xmlns:p14="http://schemas.microsoft.com/office/powerpoint/2010/main" val="42069344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57659" y="292271"/>
            <a:ext cx="639374" cy="136593"/>
          </a:xfrm>
          <a:prstGeom prst="rect">
            <a:avLst/>
          </a:prstGeom>
        </p:spPr>
        <p:txBody>
          <a:bodyPr vert="horz" wrap="square" lIns="0" tIns="8145" rIns="0" bIns="0" rtlCol="0">
            <a:spAutoFit/>
          </a:bodyPr>
          <a:lstStyle/>
          <a:p>
            <a:pPr marL="8145">
              <a:spcBef>
                <a:spcPts val="64"/>
              </a:spcBef>
            </a:pPr>
            <a:r>
              <a:rPr sz="834" b="1" spc="-6" dirty="0">
                <a:solidFill>
                  <a:srgbClr val="333333"/>
                </a:solidFill>
                <a:latin typeface="Noto Serif"/>
                <a:cs typeface="Noto Serif"/>
              </a:rPr>
              <a:t>Parameters</a:t>
            </a:r>
            <a:endParaRPr sz="834">
              <a:latin typeface="Noto Serif"/>
              <a:cs typeface="Noto Serif"/>
            </a:endParaRPr>
          </a:p>
        </p:txBody>
      </p:sp>
      <p:graphicFrame>
        <p:nvGraphicFramePr>
          <p:cNvPr id="3" name="object 3"/>
          <p:cNvGraphicFramePr>
            <a:graphicFrameLocks noGrp="1"/>
          </p:cNvGraphicFramePr>
          <p:nvPr/>
        </p:nvGraphicFramePr>
        <p:xfrm>
          <a:off x="4063768" y="523147"/>
          <a:ext cx="4061451" cy="568838"/>
        </p:xfrm>
        <a:graphic>
          <a:graphicData uri="http://schemas.openxmlformats.org/drawingml/2006/table">
            <a:tbl>
              <a:tblPr firstRow="1" bandRow="1">
                <a:tableStyleId>{2D5ABB26-0587-4C30-8999-92F81FD0307C}</a:tableStyleId>
              </a:tblPr>
              <a:tblGrid>
                <a:gridCol w="451227">
                  <a:extLst>
                    <a:ext uri="{9D8B030D-6E8A-4147-A177-3AD203B41FA5}">
                      <a16:colId xmlns:a16="http://schemas.microsoft.com/office/drawing/2014/main" xmlns="" val="20000"/>
                    </a:ext>
                  </a:extLst>
                </a:gridCol>
                <a:gridCol w="676841">
                  <a:extLst>
                    <a:ext uri="{9D8B030D-6E8A-4147-A177-3AD203B41FA5}">
                      <a16:colId xmlns:a16="http://schemas.microsoft.com/office/drawing/2014/main" xmlns="" val="20001"/>
                    </a:ext>
                  </a:extLst>
                </a:gridCol>
                <a:gridCol w="2030929">
                  <a:extLst>
                    <a:ext uri="{9D8B030D-6E8A-4147-A177-3AD203B41FA5}">
                      <a16:colId xmlns:a16="http://schemas.microsoft.com/office/drawing/2014/main" xmlns="" val="20002"/>
                    </a:ext>
                  </a:extLst>
                </a:gridCol>
                <a:gridCol w="902454">
                  <a:extLst>
                    <a:ext uri="{9D8B030D-6E8A-4147-A177-3AD203B41FA5}">
                      <a16:colId xmlns:a16="http://schemas.microsoft.com/office/drawing/2014/main" xmlns="" val="20003"/>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Type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0">
                <a:tc>
                  <a:txBody>
                    <a:bodyPr/>
                    <a:lstStyle/>
                    <a:p>
                      <a:pPr marL="38100">
                        <a:lnSpc>
                          <a:spcPct val="100000"/>
                        </a:lnSpc>
                        <a:spcBef>
                          <a:spcPts val="1235"/>
                        </a:spcBef>
                      </a:pPr>
                      <a:r>
                        <a:rPr sz="700" b="1" spc="-5" dirty="0">
                          <a:solidFill>
                            <a:srgbClr val="333333"/>
                          </a:solidFill>
                          <a:latin typeface="Noto Serif"/>
                          <a:cs typeface="Noto Serif"/>
                        </a:rPr>
                        <a:t>Path</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b="1" spc="-5" dirty="0">
                          <a:solidFill>
                            <a:srgbClr val="333333"/>
                          </a:solidFill>
                          <a:latin typeface="Noto Serif"/>
                          <a:cs typeface="Noto Serif"/>
                        </a:rPr>
                        <a:t>address</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required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address</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bl>
          </a:graphicData>
        </a:graphic>
      </p:graphicFrame>
      <p:sp>
        <p:nvSpPr>
          <p:cNvPr id="4" name="object 4"/>
          <p:cNvSpPr txBox="1"/>
          <p:nvPr/>
        </p:nvSpPr>
        <p:spPr>
          <a:xfrm>
            <a:off x="4057660" y="1229911"/>
            <a:ext cx="570956" cy="136593"/>
          </a:xfrm>
          <a:prstGeom prst="rect">
            <a:avLst/>
          </a:prstGeom>
        </p:spPr>
        <p:txBody>
          <a:bodyPr vert="horz" wrap="square" lIns="0" tIns="8145" rIns="0" bIns="0" rtlCol="0">
            <a:spAutoFit/>
          </a:bodyPr>
          <a:lstStyle/>
          <a:p>
            <a:pPr marL="8145">
              <a:spcBef>
                <a:spcPts val="64"/>
              </a:spcBef>
            </a:pPr>
            <a:r>
              <a:rPr sz="834" b="1" dirty="0">
                <a:solidFill>
                  <a:srgbClr val="333333"/>
                </a:solidFill>
                <a:latin typeface="Noto Serif"/>
                <a:cs typeface="Noto Serif"/>
              </a:rPr>
              <a:t>Responses</a:t>
            </a:r>
            <a:endParaRPr sz="834">
              <a:latin typeface="Noto Serif"/>
              <a:cs typeface="Noto Serif"/>
            </a:endParaRPr>
          </a:p>
        </p:txBody>
      </p:sp>
      <p:graphicFrame>
        <p:nvGraphicFramePr>
          <p:cNvPr id="5" name="object 5"/>
          <p:cNvGraphicFramePr>
            <a:graphicFrameLocks noGrp="1"/>
          </p:cNvGraphicFramePr>
          <p:nvPr/>
        </p:nvGraphicFramePr>
        <p:xfrm>
          <a:off x="4063768" y="1460787"/>
          <a:ext cx="4063487" cy="1386137"/>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87">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275134">
                <a:tc>
                  <a:txBody>
                    <a:bodyPr/>
                    <a:lstStyle/>
                    <a:p>
                      <a:pPr marL="38100">
                        <a:lnSpc>
                          <a:spcPct val="100000"/>
                        </a:lnSpc>
                        <a:spcBef>
                          <a:spcPts val="445"/>
                        </a:spcBef>
                      </a:pPr>
                      <a:r>
                        <a:rPr sz="700" b="1" spc="-5" dirty="0">
                          <a:solidFill>
                            <a:srgbClr val="333333"/>
                          </a:solidFill>
                          <a:latin typeface="Noto Serif"/>
                          <a:cs typeface="Noto Serif"/>
                        </a:rPr>
                        <a:t>200</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OK</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418BCA"/>
                          </a:solidFill>
                          <a:latin typeface="Noto Serif"/>
                          <a:cs typeface="Noto Serif"/>
                          <a:hlinkClick r:id="rId2" action="ppaction://hlinksldjump"/>
                        </a:rPr>
                        <a:t>Address</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275134">
                <a:tc>
                  <a:txBody>
                    <a:bodyPr/>
                    <a:lstStyle/>
                    <a:p>
                      <a:pPr marL="38100">
                        <a:lnSpc>
                          <a:spcPct val="100000"/>
                        </a:lnSpc>
                        <a:spcBef>
                          <a:spcPts val="445"/>
                        </a:spcBef>
                      </a:pPr>
                      <a:r>
                        <a:rPr sz="700" b="1" spc="-5" dirty="0">
                          <a:solidFill>
                            <a:srgbClr val="333333"/>
                          </a:solidFill>
                          <a:latin typeface="Noto Serif"/>
                          <a:cs typeface="Noto Serif"/>
                        </a:rPr>
                        <a:t>401</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Unauthorized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275134">
                <a:tc>
                  <a:txBody>
                    <a:bodyPr/>
                    <a:lstStyle/>
                    <a:p>
                      <a:pPr marL="38100">
                        <a:lnSpc>
                          <a:spcPct val="100000"/>
                        </a:lnSpc>
                        <a:spcBef>
                          <a:spcPts val="445"/>
                        </a:spcBef>
                      </a:pPr>
                      <a:r>
                        <a:rPr sz="700" b="1" spc="-5" dirty="0">
                          <a:solidFill>
                            <a:srgbClr val="333333"/>
                          </a:solidFill>
                          <a:latin typeface="Noto Serif"/>
                          <a:cs typeface="Noto Serif"/>
                        </a:rPr>
                        <a:t>403</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333333"/>
                          </a:solidFill>
                          <a:latin typeface="Noto Serif"/>
                          <a:cs typeface="Noto Serif"/>
                        </a:rPr>
                        <a:t>Forbidden</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275142">
                <a:tc>
                  <a:txBody>
                    <a:bodyPr/>
                    <a:lstStyle/>
                    <a:p>
                      <a:pPr marL="38100">
                        <a:lnSpc>
                          <a:spcPct val="100000"/>
                        </a:lnSpc>
                        <a:spcBef>
                          <a:spcPts val="445"/>
                        </a:spcBef>
                      </a:pPr>
                      <a:r>
                        <a:rPr sz="700" b="1" spc="-5" dirty="0">
                          <a:solidFill>
                            <a:srgbClr val="333333"/>
                          </a:solidFill>
                          <a:latin typeface="Noto Serif"/>
                          <a:cs typeface="Noto Serif"/>
                        </a:rPr>
                        <a:t>404</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Not</a:t>
                      </a:r>
                      <a:r>
                        <a:rPr sz="700" spc="-10" dirty="0">
                          <a:solidFill>
                            <a:srgbClr val="333333"/>
                          </a:solidFill>
                          <a:latin typeface="Noto Serif"/>
                          <a:cs typeface="Noto Serif"/>
                        </a:rPr>
                        <a:t> </a:t>
                      </a:r>
                      <a:r>
                        <a:rPr sz="700" spc="-15" dirty="0">
                          <a:solidFill>
                            <a:srgbClr val="333333"/>
                          </a:solidFill>
                          <a:latin typeface="Noto Serif"/>
                          <a:cs typeface="Noto Serif"/>
                        </a:rPr>
                        <a:t>Found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6" name="object 6"/>
          <p:cNvSpPr txBox="1"/>
          <p:nvPr/>
        </p:nvSpPr>
        <p:spPr>
          <a:xfrm>
            <a:off x="4041369" y="2980746"/>
            <a:ext cx="879648" cy="769010"/>
          </a:xfrm>
          <a:prstGeom prst="rect">
            <a:avLst/>
          </a:prstGeom>
        </p:spPr>
        <p:txBody>
          <a:bodyPr vert="horz" wrap="square" lIns="0" tIns="8145" rIns="0" bIns="0" rtlCol="0">
            <a:spAutoFit/>
          </a:bodyPr>
          <a:lstStyle/>
          <a:p>
            <a:pPr marL="24434">
              <a:spcBef>
                <a:spcPts val="64"/>
              </a:spcBef>
            </a:pPr>
            <a:r>
              <a:rPr sz="834" b="1" spc="-3" dirty="0">
                <a:solidFill>
                  <a:srgbClr val="333333"/>
                </a:solidFill>
                <a:latin typeface="Noto Serif"/>
                <a:cs typeface="Noto Serif"/>
              </a:rPr>
              <a:t>Produces</a:t>
            </a:r>
            <a:endParaRPr sz="834">
              <a:latin typeface="Noto Serif"/>
              <a:cs typeface="Noto Serif"/>
            </a:endParaRPr>
          </a:p>
          <a:p>
            <a:pPr marL="171035" indent="-76558">
              <a:spcBef>
                <a:spcPts val="721"/>
              </a:spcBef>
              <a:buClr>
                <a:srgbClr val="333333"/>
              </a:buClr>
              <a:buFont typeface="Noto Serif"/>
              <a:buChar char="•"/>
              <a:tabLst>
                <a:tab pos="171035" algn="l"/>
              </a:tabLst>
            </a:pPr>
            <a:r>
              <a:rPr sz="673" dirty="0">
                <a:solidFill>
                  <a:srgbClr val="B02045"/>
                </a:solidFill>
                <a:latin typeface="Noto Sans Mono CJK JP Bold"/>
                <a:cs typeface="Noto Sans Mono CJK JP Bold"/>
              </a:rPr>
              <a:t>application/json</a:t>
            </a:r>
            <a:endParaRPr sz="673">
              <a:latin typeface="Noto Sans Mono CJK JP Bold"/>
              <a:cs typeface="Noto Sans Mono CJK JP Bold"/>
            </a:endParaRPr>
          </a:p>
          <a:p>
            <a:pPr>
              <a:spcBef>
                <a:spcPts val="55"/>
              </a:spcBef>
              <a:buClr>
                <a:srgbClr val="333333"/>
              </a:buClr>
              <a:buFont typeface="Noto Serif"/>
              <a:buChar char="•"/>
            </a:pPr>
            <a:endParaRPr sz="513">
              <a:latin typeface="Noto Sans Mono CJK JP Bold"/>
              <a:cs typeface="Noto Sans Mono CJK JP Bold"/>
            </a:endParaRPr>
          </a:p>
          <a:p>
            <a:pPr marL="24434"/>
            <a:r>
              <a:rPr sz="834" b="1" spc="-10" dirty="0">
                <a:solidFill>
                  <a:srgbClr val="333333"/>
                </a:solidFill>
                <a:latin typeface="Noto Serif"/>
                <a:cs typeface="Noto Serif"/>
              </a:rPr>
              <a:t>Tags</a:t>
            </a:r>
            <a:endParaRPr sz="834">
              <a:latin typeface="Noto Serif"/>
              <a:cs typeface="Noto Serif"/>
            </a:endParaRPr>
          </a:p>
          <a:p>
            <a:pPr marL="171035" indent="-76558">
              <a:spcBef>
                <a:spcPts val="863"/>
              </a:spcBef>
              <a:buChar char="•"/>
              <a:tabLst>
                <a:tab pos="171035" algn="l"/>
              </a:tabLst>
            </a:pPr>
            <a:r>
              <a:rPr sz="673" spc="-6" dirty="0">
                <a:solidFill>
                  <a:srgbClr val="333333"/>
                </a:solidFill>
                <a:latin typeface="Noto Serif"/>
                <a:cs typeface="Noto Serif"/>
              </a:rPr>
              <a:t>Address</a:t>
            </a:r>
            <a:endParaRPr sz="673">
              <a:latin typeface="Noto Serif"/>
              <a:cs typeface="Noto Serif"/>
            </a:endParaRPr>
          </a:p>
        </p:txBody>
      </p:sp>
      <p:sp>
        <p:nvSpPr>
          <p:cNvPr id="7" name="object 7"/>
          <p:cNvSpPr txBox="1"/>
          <p:nvPr/>
        </p:nvSpPr>
        <p:spPr>
          <a:xfrm>
            <a:off x="4057659" y="3947382"/>
            <a:ext cx="875983" cy="185837"/>
          </a:xfrm>
          <a:prstGeom prst="rect">
            <a:avLst/>
          </a:prstGeom>
        </p:spPr>
        <p:txBody>
          <a:bodyPr vert="horz" wrap="square" lIns="0" tIns="8145" rIns="0" bIns="0" rtlCol="0">
            <a:spAutoFit/>
          </a:bodyPr>
          <a:lstStyle/>
          <a:p>
            <a:pPr marL="8145">
              <a:spcBef>
                <a:spcPts val="64"/>
              </a:spcBef>
            </a:pPr>
            <a:r>
              <a:rPr sz="1154" b="1" spc="-3" dirty="0">
                <a:solidFill>
                  <a:srgbClr val="333333"/>
                </a:solidFill>
                <a:latin typeface="Noto Serif"/>
                <a:cs typeface="Noto Serif"/>
              </a:rPr>
              <a:t>getDeposits</a:t>
            </a:r>
            <a:endParaRPr sz="1154">
              <a:latin typeface="Noto Serif"/>
              <a:cs typeface="Noto Serif"/>
            </a:endParaRPr>
          </a:p>
        </p:txBody>
      </p:sp>
      <p:grpSp>
        <p:nvGrpSpPr>
          <p:cNvPr id="8" name="object 8"/>
          <p:cNvGrpSpPr/>
          <p:nvPr/>
        </p:nvGrpSpPr>
        <p:grpSpPr>
          <a:xfrm>
            <a:off x="4062750" y="4229855"/>
            <a:ext cx="4068781" cy="305433"/>
            <a:chOff x="607885" y="6595440"/>
            <a:chExt cx="6344285" cy="476250"/>
          </a:xfrm>
        </p:grpSpPr>
        <p:sp>
          <p:nvSpPr>
            <p:cNvPr id="9" name="object 9"/>
            <p:cNvSpPr/>
            <p:nvPr/>
          </p:nvSpPr>
          <p:spPr>
            <a:xfrm>
              <a:off x="612648" y="6600202"/>
              <a:ext cx="6334760" cy="466725"/>
            </a:xfrm>
            <a:custGeom>
              <a:avLst/>
              <a:gdLst/>
              <a:ahLst/>
              <a:cxnLst/>
              <a:rect l="l" t="t" r="r" b="b"/>
              <a:pathLst>
                <a:path w="6334759" h="466725">
                  <a:moveTo>
                    <a:pt x="6283959" y="0"/>
                  </a:moveTo>
                  <a:lnTo>
                    <a:pt x="50800" y="0"/>
                  </a:lnTo>
                  <a:lnTo>
                    <a:pt x="31026" y="3990"/>
                  </a:lnTo>
                  <a:lnTo>
                    <a:pt x="14879" y="14874"/>
                  </a:lnTo>
                  <a:lnTo>
                    <a:pt x="3992" y="31021"/>
                  </a:lnTo>
                  <a:lnTo>
                    <a:pt x="0" y="50800"/>
                  </a:lnTo>
                  <a:lnTo>
                    <a:pt x="0" y="415798"/>
                  </a:lnTo>
                  <a:lnTo>
                    <a:pt x="3992" y="435570"/>
                  </a:lnTo>
                  <a:lnTo>
                    <a:pt x="14879" y="451718"/>
                  </a:lnTo>
                  <a:lnTo>
                    <a:pt x="31026" y="462605"/>
                  </a:lnTo>
                  <a:lnTo>
                    <a:pt x="50800" y="466598"/>
                  </a:lnTo>
                  <a:lnTo>
                    <a:pt x="6283959" y="466598"/>
                  </a:lnTo>
                  <a:lnTo>
                    <a:pt x="6303732" y="462605"/>
                  </a:lnTo>
                  <a:lnTo>
                    <a:pt x="6319880" y="451718"/>
                  </a:lnTo>
                  <a:lnTo>
                    <a:pt x="6330767" y="435570"/>
                  </a:lnTo>
                  <a:lnTo>
                    <a:pt x="6334759" y="415798"/>
                  </a:lnTo>
                  <a:lnTo>
                    <a:pt x="6334759" y="50800"/>
                  </a:lnTo>
                  <a:lnTo>
                    <a:pt x="6330767" y="31021"/>
                  </a:lnTo>
                  <a:lnTo>
                    <a:pt x="6319880" y="14874"/>
                  </a:lnTo>
                  <a:lnTo>
                    <a:pt x="6303732" y="3990"/>
                  </a:lnTo>
                  <a:lnTo>
                    <a:pt x="6283959" y="0"/>
                  </a:lnTo>
                  <a:close/>
                </a:path>
              </a:pathLst>
            </a:custGeom>
            <a:solidFill>
              <a:srgbClr val="F5F5F5"/>
            </a:solidFill>
          </p:spPr>
          <p:txBody>
            <a:bodyPr wrap="square" lIns="0" tIns="0" rIns="0" bIns="0" rtlCol="0"/>
            <a:lstStyle/>
            <a:p>
              <a:endParaRPr sz="1154"/>
            </a:p>
          </p:txBody>
        </p:sp>
        <p:sp>
          <p:nvSpPr>
            <p:cNvPr id="10" name="object 10"/>
            <p:cNvSpPr/>
            <p:nvPr/>
          </p:nvSpPr>
          <p:spPr>
            <a:xfrm>
              <a:off x="612648" y="6600202"/>
              <a:ext cx="6334760" cy="466725"/>
            </a:xfrm>
            <a:custGeom>
              <a:avLst/>
              <a:gdLst/>
              <a:ahLst/>
              <a:cxnLst/>
              <a:rect l="l" t="t" r="r" b="b"/>
              <a:pathLst>
                <a:path w="6334759" h="466725">
                  <a:moveTo>
                    <a:pt x="50800" y="0"/>
                  </a:moveTo>
                  <a:lnTo>
                    <a:pt x="6283959" y="0"/>
                  </a:lnTo>
                  <a:lnTo>
                    <a:pt x="6303732" y="3990"/>
                  </a:lnTo>
                  <a:lnTo>
                    <a:pt x="6319880" y="14874"/>
                  </a:lnTo>
                  <a:lnTo>
                    <a:pt x="6330767" y="31021"/>
                  </a:lnTo>
                  <a:lnTo>
                    <a:pt x="6334759" y="50800"/>
                  </a:lnTo>
                  <a:lnTo>
                    <a:pt x="6334759" y="415798"/>
                  </a:lnTo>
                  <a:lnTo>
                    <a:pt x="6330767" y="435570"/>
                  </a:lnTo>
                  <a:lnTo>
                    <a:pt x="6319880" y="451718"/>
                  </a:lnTo>
                  <a:lnTo>
                    <a:pt x="6303732" y="462605"/>
                  </a:lnTo>
                  <a:lnTo>
                    <a:pt x="6283959" y="466598"/>
                  </a:lnTo>
                  <a:lnTo>
                    <a:pt x="50800" y="466598"/>
                  </a:lnTo>
                  <a:lnTo>
                    <a:pt x="31026" y="462605"/>
                  </a:lnTo>
                  <a:lnTo>
                    <a:pt x="14879" y="451718"/>
                  </a:lnTo>
                  <a:lnTo>
                    <a:pt x="3992" y="435570"/>
                  </a:lnTo>
                  <a:lnTo>
                    <a:pt x="0" y="415798"/>
                  </a:lnTo>
                  <a:lnTo>
                    <a:pt x="0" y="50800"/>
                  </a:lnTo>
                  <a:lnTo>
                    <a:pt x="3992" y="31021"/>
                  </a:lnTo>
                  <a:lnTo>
                    <a:pt x="14879" y="14874"/>
                  </a:lnTo>
                  <a:lnTo>
                    <a:pt x="31026" y="3990"/>
                  </a:lnTo>
                  <a:lnTo>
                    <a:pt x="50800" y="0"/>
                  </a:lnTo>
                  <a:close/>
                </a:path>
              </a:pathLst>
            </a:custGeom>
            <a:ln w="9525">
              <a:solidFill>
                <a:srgbClr val="CCCCCC"/>
              </a:solidFill>
            </a:ln>
          </p:spPr>
          <p:txBody>
            <a:bodyPr wrap="square" lIns="0" tIns="0" rIns="0" bIns="0" rtlCol="0"/>
            <a:lstStyle/>
            <a:p>
              <a:endParaRPr sz="1154"/>
            </a:p>
          </p:txBody>
        </p:sp>
      </p:grpSp>
      <p:sp>
        <p:nvSpPr>
          <p:cNvPr id="11" name="object 11"/>
          <p:cNvSpPr txBox="1"/>
          <p:nvPr/>
        </p:nvSpPr>
        <p:spPr>
          <a:xfrm>
            <a:off x="4057659" y="4321070"/>
            <a:ext cx="4063080" cy="378326"/>
          </a:xfrm>
          <a:prstGeom prst="rect">
            <a:avLst/>
          </a:prstGeom>
        </p:spPr>
        <p:txBody>
          <a:bodyPr vert="horz" wrap="square" lIns="0" tIns="8145" rIns="0" bIns="0" rtlCol="0">
            <a:spAutoFit/>
          </a:bodyPr>
          <a:lstStyle/>
          <a:p>
            <a:pPr marL="97734">
              <a:spcBef>
                <a:spcPts val="64"/>
              </a:spcBef>
            </a:pPr>
            <a:r>
              <a:rPr sz="705" dirty="0">
                <a:solidFill>
                  <a:srgbClr val="333333"/>
                </a:solidFill>
                <a:latin typeface="Noto Sans Mono CJK JP Bold"/>
                <a:cs typeface="Noto Sans Mono CJK JP Bold"/>
              </a:rPr>
              <a:t>GET</a:t>
            </a:r>
            <a:r>
              <a:rPr sz="705" spc="-3" dirty="0">
                <a:solidFill>
                  <a:srgbClr val="333333"/>
                </a:solidFill>
                <a:latin typeface="Noto Sans Mono CJK JP Bold"/>
                <a:cs typeface="Noto Sans Mono CJK JP Bold"/>
              </a:rPr>
              <a:t> </a:t>
            </a:r>
            <a:r>
              <a:rPr sz="705" dirty="0">
                <a:solidFill>
                  <a:srgbClr val="333333"/>
                </a:solidFill>
                <a:latin typeface="Noto Sans Mono CJK JP Bold"/>
                <a:cs typeface="Noto Sans Mono CJK JP Bold"/>
              </a:rPr>
              <a:t>/v1/deposits</a:t>
            </a:r>
            <a:endParaRPr sz="705">
              <a:latin typeface="Noto Sans Mono CJK JP Bold"/>
              <a:cs typeface="Noto Sans Mono CJK JP Bold"/>
            </a:endParaRPr>
          </a:p>
          <a:p>
            <a:pPr>
              <a:spcBef>
                <a:spcPts val="48"/>
              </a:spcBef>
            </a:pPr>
            <a:endParaRPr sz="866">
              <a:latin typeface="Noto Sans Mono CJK JP Bold"/>
              <a:cs typeface="Noto Sans Mono CJK JP Bold"/>
            </a:endParaRPr>
          </a:p>
          <a:p>
            <a:pPr marL="8145"/>
            <a:r>
              <a:rPr sz="834" b="1" dirty="0">
                <a:solidFill>
                  <a:srgbClr val="333333"/>
                </a:solidFill>
                <a:latin typeface="Noto Serif"/>
                <a:cs typeface="Noto Serif"/>
              </a:rPr>
              <a:t>Responses</a:t>
            </a:r>
            <a:endParaRPr sz="834">
              <a:latin typeface="Noto Serif"/>
              <a:cs typeface="Noto Serif"/>
            </a:endParaRPr>
          </a:p>
        </p:txBody>
      </p:sp>
      <p:graphicFrame>
        <p:nvGraphicFramePr>
          <p:cNvPr id="12" name="object 12"/>
          <p:cNvGraphicFramePr>
            <a:graphicFrameLocks noGrp="1"/>
          </p:cNvGraphicFramePr>
          <p:nvPr/>
        </p:nvGraphicFramePr>
        <p:xfrm>
          <a:off x="4063768" y="4898917"/>
          <a:ext cx="4063487" cy="1386128"/>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88">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275134">
                <a:tc>
                  <a:txBody>
                    <a:bodyPr/>
                    <a:lstStyle/>
                    <a:p>
                      <a:pPr marL="38100">
                        <a:lnSpc>
                          <a:spcPct val="100000"/>
                        </a:lnSpc>
                        <a:spcBef>
                          <a:spcPts val="445"/>
                        </a:spcBef>
                      </a:pPr>
                      <a:r>
                        <a:rPr sz="700" b="1" spc="-5" dirty="0">
                          <a:solidFill>
                            <a:srgbClr val="333333"/>
                          </a:solidFill>
                          <a:latin typeface="Noto Serif"/>
                          <a:cs typeface="Noto Serif"/>
                        </a:rPr>
                        <a:t>200</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OK</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dirty="0">
                          <a:solidFill>
                            <a:srgbClr val="333333"/>
                          </a:solidFill>
                          <a:latin typeface="Noto Serif"/>
                          <a:cs typeface="Noto Serif"/>
                        </a:rPr>
                        <a:t>&lt; </a:t>
                      </a:r>
                      <a:r>
                        <a:rPr sz="700" spc="-5" dirty="0">
                          <a:solidFill>
                            <a:srgbClr val="418BCA"/>
                          </a:solidFill>
                          <a:latin typeface="Noto Serif"/>
                          <a:cs typeface="Noto Serif"/>
                          <a:hlinkClick r:id="rId2" action="ppaction://hlinksldjump"/>
                        </a:rPr>
                        <a:t>Deposit </a:t>
                      </a:r>
                      <a:r>
                        <a:rPr sz="700" dirty="0">
                          <a:solidFill>
                            <a:srgbClr val="333333"/>
                          </a:solidFill>
                          <a:latin typeface="Noto Serif"/>
                          <a:cs typeface="Noto Serif"/>
                        </a:rPr>
                        <a:t>&gt;</a:t>
                      </a:r>
                      <a:r>
                        <a:rPr sz="700" spc="-45" dirty="0">
                          <a:solidFill>
                            <a:srgbClr val="333333"/>
                          </a:solidFill>
                          <a:latin typeface="Noto Serif"/>
                          <a:cs typeface="Noto Serif"/>
                        </a:rPr>
                        <a:t> </a:t>
                      </a:r>
                      <a:r>
                        <a:rPr sz="700" spc="-15" dirty="0">
                          <a:solidFill>
                            <a:srgbClr val="333333"/>
                          </a:solidFill>
                          <a:latin typeface="Noto Serif"/>
                          <a:cs typeface="Noto Serif"/>
                        </a:rPr>
                        <a:t>array</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275134">
                <a:tc>
                  <a:txBody>
                    <a:bodyPr/>
                    <a:lstStyle/>
                    <a:p>
                      <a:pPr marL="38100">
                        <a:lnSpc>
                          <a:spcPct val="100000"/>
                        </a:lnSpc>
                        <a:spcBef>
                          <a:spcPts val="445"/>
                        </a:spcBef>
                      </a:pPr>
                      <a:r>
                        <a:rPr sz="700" b="1" spc="-5" dirty="0">
                          <a:solidFill>
                            <a:srgbClr val="333333"/>
                          </a:solidFill>
                          <a:latin typeface="Noto Serif"/>
                          <a:cs typeface="Noto Serif"/>
                        </a:rPr>
                        <a:t>401</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Unauthorized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275134">
                <a:tc>
                  <a:txBody>
                    <a:bodyPr/>
                    <a:lstStyle/>
                    <a:p>
                      <a:pPr marL="38100">
                        <a:lnSpc>
                          <a:spcPct val="100000"/>
                        </a:lnSpc>
                        <a:spcBef>
                          <a:spcPts val="445"/>
                        </a:spcBef>
                      </a:pPr>
                      <a:r>
                        <a:rPr sz="700" b="1" spc="-5" dirty="0">
                          <a:solidFill>
                            <a:srgbClr val="333333"/>
                          </a:solidFill>
                          <a:latin typeface="Noto Serif"/>
                          <a:cs typeface="Noto Serif"/>
                        </a:rPr>
                        <a:t>403</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333333"/>
                          </a:solidFill>
                          <a:latin typeface="Noto Serif"/>
                          <a:cs typeface="Noto Serif"/>
                        </a:rPr>
                        <a:t>Forbidden</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275133">
                <a:tc>
                  <a:txBody>
                    <a:bodyPr/>
                    <a:lstStyle/>
                    <a:p>
                      <a:pPr marL="38100">
                        <a:lnSpc>
                          <a:spcPct val="100000"/>
                        </a:lnSpc>
                        <a:spcBef>
                          <a:spcPts val="445"/>
                        </a:spcBef>
                      </a:pPr>
                      <a:r>
                        <a:rPr sz="700" b="1" spc="-5" dirty="0">
                          <a:solidFill>
                            <a:srgbClr val="333333"/>
                          </a:solidFill>
                          <a:latin typeface="Noto Serif"/>
                          <a:cs typeface="Noto Serif"/>
                        </a:rPr>
                        <a:t>404</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Not</a:t>
                      </a:r>
                      <a:r>
                        <a:rPr sz="700" spc="-10" dirty="0">
                          <a:solidFill>
                            <a:srgbClr val="333333"/>
                          </a:solidFill>
                          <a:latin typeface="Noto Serif"/>
                          <a:cs typeface="Noto Serif"/>
                        </a:rPr>
                        <a:t> </a:t>
                      </a:r>
                      <a:r>
                        <a:rPr sz="700" spc="-15" dirty="0">
                          <a:solidFill>
                            <a:srgbClr val="333333"/>
                          </a:solidFill>
                          <a:latin typeface="Noto Serif"/>
                          <a:cs typeface="Noto Serif"/>
                        </a:rPr>
                        <a:t>Found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13" name="object 13"/>
          <p:cNvSpPr/>
          <p:nvPr/>
        </p:nvSpPr>
        <p:spPr>
          <a:xfrm>
            <a:off x="4065804" y="6612757"/>
            <a:ext cx="4062673" cy="0"/>
          </a:xfrm>
          <a:custGeom>
            <a:avLst/>
            <a:gdLst/>
            <a:ahLst/>
            <a:cxnLst/>
            <a:rect l="l" t="t" r="r" b="b"/>
            <a:pathLst>
              <a:path w="6334759">
                <a:moveTo>
                  <a:pt x="0" y="0"/>
                </a:moveTo>
                <a:lnTo>
                  <a:pt x="6334759" y="0"/>
                </a:lnTo>
              </a:path>
            </a:pathLst>
          </a:custGeom>
          <a:ln w="3175">
            <a:solidFill>
              <a:srgbClr val="DDDDDD"/>
            </a:solidFill>
          </a:ln>
        </p:spPr>
        <p:txBody>
          <a:bodyPr wrap="square" lIns="0" tIns="0" rIns="0" bIns="0" rtlCol="0"/>
          <a:lstStyle/>
          <a:p>
            <a:endParaRPr sz="1154"/>
          </a:p>
        </p:txBody>
      </p:sp>
      <p:sp>
        <p:nvSpPr>
          <p:cNvPr id="14" name="object 14"/>
          <p:cNvSpPr txBox="1"/>
          <p:nvPr/>
        </p:nvSpPr>
        <p:spPr>
          <a:xfrm>
            <a:off x="4065805" y="6659485"/>
            <a:ext cx="57421" cy="97031"/>
          </a:xfrm>
          <a:prstGeom prst="rect">
            <a:avLst/>
          </a:prstGeom>
        </p:spPr>
        <p:txBody>
          <a:bodyPr vert="horz" wrap="square" lIns="0" tIns="8145" rIns="0" bIns="0" rtlCol="0">
            <a:spAutoFit/>
          </a:bodyPr>
          <a:lstStyle/>
          <a:p>
            <a:pPr marL="8145">
              <a:spcBef>
                <a:spcPts val="64"/>
              </a:spcBef>
            </a:pPr>
            <a:r>
              <a:rPr sz="577" dirty="0">
                <a:solidFill>
                  <a:srgbClr val="333333"/>
                </a:solidFill>
                <a:latin typeface="Noto Serif"/>
                <a:cs typeface="Noto Serif"/>
              </a:rPr>
              <a:t>2</a:t>
            </a:r>
            <a:endParaRPr sz="577">
              <a:latin typeface="Noto Serif"/>
              <a:cs typeface="Noto Serif"/>
            </a:endParaRPr>
          </a:p>
        </p:txBody>
      </p:sp>
    </p:spTree>
    <p:extLst>
      <p:ext uri="{BB962C8B-B14F-4D97-AF65-F5344CB8AC3E}">
        <p14:creationId xmlns:p14="http://schemas.microsoft.com/office/powerpoint/2010/main" val="3496987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41369" y="292272"/>
            <a:ext cx="879648" cy="769010"/>
          </a:xfrm>
          <a:prstGeom prst="rect">
            <a:avLst/>
          </a:prstGeom>
        </p:spPr>
        <p:txBody>
          <a:bodyPr vert="horz" wrap="square" lIns="0" tIns="8145" rIns="0" bIns="0" rtlCol="0">
            <a:spAutoFit/>
          </a:bodyPr>
          <a:lstStyle/>
          <a:p>
            <a:pPr marL="24434">
              <a:spcBef>
                <a:spcPts val="64"/>
              </a:spcBef>
            </a:pPr>
            <a:r>
              <a:rPr sz="834" b="1" spc="-3" dirty="0">
                <a:solidFill>
                  <a:srgbClr val="333333"/>
                </a:solidFill>
                <a:latin typeface="Noto Serif"/>
                <a:cs typeface="Noto Serif"/>
              </a:rPr>
              <a:t>Produces</a:t>
            </a:r>
            <a:endParaRPr sz="834">
              <a:latin typeface="Noto Serif"/>
              <a:cs typeface="Noto Serif"/>
            </a:endParaRPr>
          </a:p>
          <a:p>
            <a:pPr marL="171035" indent="-76558">
              <a:spcBef>
                <a:spcPts val="721"/>
              </a:spcBef>
              <a:buClr>
                <a:srgbClr val="333333"/>
              </a:buClr>
              <a:buFont typeface="Noto Serif"/>
              <a:buChar char="•"/>
              <a:tabLst>
                <a:tab pos="171035" algn="l"/>
              </a:tabLst>
            </a:pPr>
            <a:r>
              <a:rPr sz="673" dirty="0">
                <a:solidFill>
                  <a:srgbClr val="B02045"/>
                </a:solidFill>
                <a:latin typeface="Noto Sans Mono CJK JP Bold"/>
                <a:cs typeface="Noto Sans Mono CJK JP Bold"/>
              </a:rPr>
              <a:t>application/json</a:t>
            </a:r>
            <a:endParaRPr sz="673">
              <a:latin typeface="Noto Sans Mono CJK JP Bold"/>
              <a:cs typeface="Noto Sans Mono CJK JP Bold"/>
            </a:endParaRPr>
          </a:p>
          <a:p>
            <a:pPr>
              <a:spcBef>
                <a:spcPts val="55"/>
              </a:spcBef>
              <a:buClr>
                <a:srgbClr val="333333"/>
              </a:buClr>
              <a:buFont typeface="Noto Serif"/>
              <a:buChar char="•"/>
            </a:pPr>
            <a:endParaRPr sz="513">
              <a:latin typeface="Noto Sans Mono CJK JP Bold"/>
              <a:cs typeface="Noto Sans Mono CJK JP Bold"/>
            </a:endParaRPr>
          </a:p>
          <a:p>
            <a:pPr marL="24434"/>
            <a:r>
              <a:rPr sz="834" b="1" spc="-10" dirty="0">
                <a:solidFill>
                  <a:srgbClr val="333333"/>
                </a:solidFill>
                <a:latin typeface="Noto Serif"/>
                <a:cs typeface="Noto Serif"/>
              </a:rPr>
              <a:t>Tags</a:t>
            </a:r>
            <a:endParaRPr sz="834">
              <a:latin typeface="Noto Serif"/>
              <a:cs typeface="Noto Serif"/>
            </a:endParaRPr>
          </a:p>
          <a:p>
            <a:pPr marL="171035" indent="-76558">
              <a:spcBef>
                <a:spcPts val="863"/>
              </a:spcBef>
              <a:buChar char="•"/>
              <a:tabLst>
                <a:tab pos="171035" algn="l"/>
              </a:tabLst>
            </a:pPr>
            <a:r>
              <a:rPr sz="673" spc="-3" dirty="0">
                <a:solidFill>
                  <a:srgbClr val="333333"/>
                </a:solidFill>
                <a:latin typeface="Noto Serif"/>
                <a:cs typeface="Noto Serif"/>
              </a:rPr>
              <a:t>Deposit</a:t>
            </a:r>
            <a:endParaRPr sz="673">
              <a:latin typeface="Noto Serif"/>
              <a:cs typeface="Noto Serif"/>
            </a:endParaRPr>
          </a:p>
        </p:txBody>
      </p:sp>
      <p:sp>
        <p:nvSpPr>
          <p:cNvPr id="3" name="object 3"/>
          <p:cNvSpPr txBox="1"/>
          <p:nvPr/>
        </p:nvSpPr>
        <p:spPr>
          <a:xfrm>
            <a:off x="4057659" y="1258908"/>
            <a:ext cx="804715" cy="185837"/>
          </a:xfrm>
          <a:prstGeom prst="rect">
            <a:avLst/>
          </a:prstGeom>
        </p:spPr>
        <p:txBody>
          <a:bodyPr vert="horz" wrap="square" lIns="0" tIns="8145" rIns="0" bIns="0" rtlCol="0">
            <a:spAutoFit/>
          </a:bodyPr>
          <a:lstStyle/>
          <a:p>
            <a:pPr marL="8145">
              <a:spcBef>
                <a:spcPts val="64"/>
              </a:spcBef>
            </a:pPr>
            <a:r>
              <a:rPr sz="1154" b="1" spc="-3" dirty="0">
                <a:solidFill>
                  <a:srgbClr val="333333"/>
                </a:solidFill>
                <a:latin typeface="Noto Serif"/>
                <a:cs typeface="Noto Serif"/>
              </a:rPr>
              <a:t>getDeposit</a:t>
            </a:r>
            <a:endParaRPr sz="1154">
              <a:latin typeface="Noto Serif"/>
              <a:cs typeface="Noto Serif"/>
            </a:endParaRPr>
          </a:p>
        </p:txBody>
      </p:sp>
      <p:grpSp>
        <p:nvGrpSpPr>
          <p:cNvPr id="4" name="object 4"/>
          <p:cNvGrpSpPr/>
          <p:nvPr/>
        </p:nvGrpSpPr>
        <p:grpSpPr>
          <a:xfrm>
            <a:off x="4062750" y="1541380"/>
            <a:ext cx="4068781" cy="305433"/>
            <a:chOff x="607885" y="2403411"/>
            <a:chExt cx="6344285" cy="476250"/>
          </a:xfrm>
        </p:grpSpPr>
        <p:sp>
          <p:nvSpPr>
            <p:cNvPr id="5" name="object 5"/>
            <p:cNvSpPr/>
            <p:nvPr/>
          </p:nvSpPr>
          <p:spPr>
            <a:xfrm>
              <a:off x="612648" y="2408174"/>
              <a:ext cx="6334760" cy="466725"/>
            </a:xfrm>
            <a:custGeom>
              <a:avLst/>
              <a:gdLst/>
              <a:ahLst/>
              <a:cxnLst/>
              <a:rect l="l" t="t" r="r" b="b"/>
              <a:pathLst>
                <a:path w="6334759" h="466725">
                  <a:moveTo>
                    <a:pt x="6283959" y="0"/>
                  </a:moveTo>
                  <a:lnTo>
                    <a:pt x="50800" y="0"/>
                  </a:lnTo>
                  <a:lnTo>
                    <a:pt x="31026" y="3992"/>
                  </a:lnTo>
                  <a:lnTo>
                    <a:pt x="14879" y="14879"/>
                  </a:lnTo>
                  <a:lnTo>
                    <a:pt x="3992" y="31027"/>
                  </a:lnTo>
                  <a:lnTo>
                    <a:pt x="0" y="50800"/>
                  </a:lnTo>
                  <a:lnTo>
                    <a:pt x="0" y="415798"/>
                  </a:lnTo>
                  <a:lnTo>
                    <a:pt x="3992" y="435570"/>
                  </a:lnTo>
                  <a:lnTo>
                    <a:pt x="14879" y="451718"/>
                  </a:lnTo>
                  <a:lnTo>
                    <a:pt x="31026" y="462605"/>
                  </a:lnTo>
                  <a:lnTo>
                    <a:pt x="50800" y="466598"/>
                  </a:lnTo>
                  <a:lnTo>
                    <a:pt x="6283959" y="466598"/>
                  </a:lnTo>
                  <a:lnTo>
                    <a:pt x="6303732" y="462605"/>
                  </a:lnTo>
                  <a:lnTo>
                    <a:pt x="6319880" y="451718"/>
                  </a:lnTo>
                  <a:lnTo>
                    <a:pt x="6330767" y="435570"/>
                  </a:lnTo>
                  <a:lnTo>
                    <a:pt x="6334759" y="415798"/>
                  </a:lnTo>
                  <a:lnTo>
                    <a:pt x="6334759" y="50800"/>
                  </a:lnTo>
                  <a:lnTo>
                    <a:pt x="6330767" y="31027"/>
                  </a:lnTo>
                  <a:lnTo>
                    <a:pt x="6319880" y="14879"/>
                  </a:lnTo>
                  <a:lnTo>
                    <a:pt x="6303732" y="3992"/>
                  </a:lnTo>
                  <a:lnTo>
                    <a:pt x="6283959" y="0"/>
                  </a:lnTo>
                  <a:close/>
                </a:path>
              </a:pathLst>
            </a:custGeom>
            <a:solidFill>
              <a:srgbClr val="F5F5F5"/>
            </a:solidFill>
          </p:spPr>
          <p:txBody>
            <a:bodyPr wrap="square" lIns="0" tIns="0" rIns="0" bIns="0" rtlCol="0"/>
            <a:lstStyle/>
            <a:p>
              <a:endParaRPr sz="1154"/>
            </a:p>
          </p:txBody>
        </p:sp>
        <p:sp>
          <p:nvSpPr>
            <p:cNvPr id="6" name="object 6"/>
            <p:cNvSpPr/>
            <p:nvPr/>
          </p:nvSpPr>
          <p:spPr>
            <a:xfrm>
              <a:off x="612648" y="2408174"/>
              <a:ext cx="6334760" cy="466725"/>
            </a:xfrm>
            <a:custGeom>
              <a:avLst/>
              <a:gdLst/>
              <a:ahLst/>
              <a:cxnLst/>
              <a:rect l="l" t="t" r="r" b="b"/>
              <a:pathLst>
                <a:path w="6334759" h="466725">
                  <a:moveTo>
                    <a:pt x="50800" y="0"/>
                  </a:moveTo>
                  <a:lnTo>
                    <a:pt x="6283959" y="0"/>
                  </a:lnTo>
                  <a:lnTo>
                    <a:pt x="6303732" y="3992"/>
                  </a:lnTo>
                  <a:lnTo>
                    <a:pt x="6319880" y="14879"/>
                  </a:lnTo>
                  <a:lnTo>
                    <a:pt x="6330767" y="31027"/>
                  </a:lnTo>
                  <a:lnTo>
                    <a:pt x="6334759" y="50800"/>
                  </a:lnTo>
                  <a:lnTo>
                    <a:pt x="6334759" y="415798"/>
                  </a:lnTo>
                  <a:lnTo>
                    <a:pt x="6330767" y="435570"/>
                  </a:lnTo>
                  <a:lnTo>
                    <a:pt x="6319880" y="451718"/>
                  </a:lnTo>
                  <a:lnTo>
                    <a:pt x="6303732" y="462605"/>
                  </a:lnTo>
                  <a:lnTo>
                    <a:pt x="6283959" y="466598"/>
                  </a:lnTo>
                  <a:lnTo>
                    <a:pt x="50800" y="466598"/>
                  </a:lnTo>
                  <a:lnTo>
                    <a:pt x="31026" y="462605"/>
                  </a:lnTo>
                  <a:lnTo>
                    <a:pt x="14879" y="451718"/>
                  </a:lnTo>
                  <a:lnTo>
                    <a:pt x="3992" y="435570"/>
                  </a:lnTo>
                  <a:lnTo>
                    <a:pt x="0" y="415798"/>
                  </a:lnTo>
                  <a:lnTo>
                    <a:pt x="0" y="50800"/>
                  </a:lnTo>
                  <a:lnTo>
                    <a:pt x="3992" y="31027"/>
                  </a:lnTo>
                  <a:lnTo>
                    <a:pt x="14879" y="14879"/>
                  </a:lnTo>
                  <a:lnTo>
                    <a:pt x="31026" y="3992"/>
                  </a:lnTo>
                  <a:lnTo>
                    <a:pt x="50800" y="0"/>
                  </a:lnTo>
                  <a:close/>
                </a:path>
              </a:pathLst>
            </a:custGeom>
            <a:ln w="9525">
              <a:solidFill>
                <a:srgbClr val="CCCCCC"/>
              </a:solidFill>
            </a:ln>
          </p:spPr>
          <p:txBody>
            <a:bodyPr wrap="square" lIns="0" tIns="0" rIns="0" bIns="0" rtlCol="0"/>
            <a:lstStyle/>
            <a:p>
              <a:endParaRPr sz="1154"/>
            </a:p>
          </p:txBody>
        </p:sp>
      </p:grpSp>
      <p:sp>
        <p:nvSpPr>
          <p:cNvPr id="7" name="object 7"/>
          <p:cNvSpPr txBox="1"/>
          <p:nvPr/>
        </p:nvSpPr>
        <p:spPr>
          <a:xfrm>
            <a:off x="4057659" y="1632603"/>
            <a:ext cx="4063080" cy="378326"/>
          </a:xfrm>
          <a:prstGeom prst="rect">
            <a:avLst/>
          </a:prstGeom>
        </p:spPr>
        <p:txBody>
          <a:bodyPr vert="horz" wrap="square" lIns="0" tIns="8145" rIns="0" bIns="0" rtlCol="0">
            <a:spAutoFit/>
          </a:bodyPr>
          <a:lstStyle/>
          <a:p>
            <a:pPr marL="97734">
              <a:spcBef>
                <a:spcPts val="64"/>
              </a:spcBef>
            </a:pPr>
            <a:r>
              <a:rPr sz="705" dirty="0">
                <a:solidFill>
                  <a:srgbClr val="333333"/>
                </a:solidFill>
                <a:latin typeface="Noto Sans Mono CJK JP Bold"/>
                <a:cs typeface="Noto Sans Mono CJK JP Bold"/>
              </a:rPr>
              <a:t>GET</a:t>
            </a:r>
            <a:r>
              <a:rPr sz="705" spc="-3" dirty="0">
                <a:solidFill>
                  <a:srgbClr val="333333"/>
                </a:solidFill>
                <a:latin typeface="Noto Sans Mono CJK JP Bold"/>
                <a:cs typeface="Noto Sans Mono CJK JP Bold"/>
              </a:rPr>
              <a:t> </a:t>
            </a:r>
            <a:r>
              <a:rPr sz="705" dirty="0">
                <a:solidFill>
                  <a:srgbClr val="333333"/>
                </a:solidFill>
                <a:latin typeface="Noto Sans Mono CJK JP Bold"/>
                <a:cs typeface="Noto Sans Mono CJK JP Bold"/>
              </a:rPr>
              <a:t>/v1/deposits/{transactionId}</a:t>
            </a:r>
            <a:endParaRPr sz="705">
              <a:latin typeface="Noto Sans Mono CJK JP Bold"/>
              <a:cs typeface="Noto Sans Mono CJK JP Bold"/>
            </a:endParaRPr>
          </a:p>
          <a:p>
            <a:pPr>
              <a:spcBef>
                <a:spcPts val="48"/>
              </a:spcBef>
            </a:pPr>
            <a:endParaRPr sz="866">
              <a:latin typeface="Noto Sans Mono CJK JP Bold"/>
              <a:cs typeface="Noto Sans Mono CJK JP Bold"/>
            </a:endParaRPr>
          </a:p>
          <a:p>
            <a:pPr marL="8145"/>
            <a:r>
              <a:rPr sz="834" b="1" spc="-6" dirty="0">
                <a:solidFill>
                  <a:srgbClr val="333333"/>
                </a:solidFill>
                <a:latin typeface="Noto Serif"/>
                <a:cs typeface="Noto Serif"/>
              </a:rPr>
              <a:t>Parameters</a:t>
            </a:r>
            <a:endParaRPr sz="834">
              <a:latin typeface="Noto Serif"/>
              <a:cs typeface="Noto Serif"/>
            </a:endParaRPr>
          </a:p>
        </p:txBody>
      </p:sp>
      <p:graphicFrame>
        <p:nvGraphicFramePr>
          <p:cNvPr id="8" name="object 8"/>
          <p:cNvGraphicFramePr>
            <a:graphicFrameLocks noGrp="1"/>
          </p:cNvGraphicFramePr>
          <p:nvPr/>
        </p:nvGraphicFramePr>
        <p:xfrm>
          <a:off x="4063768" y="2210443"/>
          <a:ext cx="4061451" cy="568839"/>
        </p:xfrm>
        <a:graphic>
          <a:graphicData uri="http://schemas.openxmlformats.org/drawingml/2006/table">
            <a:tbl>
              <a:tblPr firstRow="1" bandRow="1">
                <a:tableStyleId>{2D5ABB26-0587-4C30-8999-92F81FD0307C}</a:tableStyleId>
              </a:tblPr>
              <a:tblGrid>
                <a:gridCol w="451227">
                  <a:extLst>
                    <a:ext uri="{9D8B030D-6E8A-4147-A177-3AD203B41FA5}">
                      <a16:colId xmlns:a16="http://schemas.microsoft.com/office/drawing/2014/main" xmlns="" val="20000"/>
                    </a:ext>
                  </a:extLst>
                </a:gridCol>
                <a:gridCol w="676841">
                  <a:extLst>
                    <a:ext uri="{9D8B030D-6E8A-4147-A177-3AD203B41FA5}">
                      <a16:colId xmlns:a16="http://schemas.microsoft.com/office/drawing/2014/main" xmlns="" val="20001"/>
                    </a:ext>
                  </a:extLst>
                </a:gridCol>
                <a:gridCol w="2030929">
                  <a:extLst>
                    <a:ext uri="{9D8B030D-6E8A-4147-A177-3AD203B41FA5}">
                      <a16:colId xmlns:a16="http://schemas.microsoft.com/office/drawing/2014/main" xmlns="" val="20002"/>
                    </a:ext>
                  </a:extLst>
                </a:gridCol>
                <a:gridCol w="902454">
                  <a:extLst>
                    <a:ext uri="{9D8B030D-6E8A-4147-A177-3AD203B41FA5}">
                      <a16:colId xmlns:a16="http://schemas.microsoft.com/office/drawing/2014/main" xmlns="" val="20003"/>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Type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1">
                <a:tc>
                  <a:txBody>
                    <a:bodyPr/>
                    <a:lstStyle/>
                    <a:p>
                      <a:pPr marL="38100">
                        <a:lnSpc>
                          <a:spcPct val="100000"/>
                        </a:lnSpc>
                        <a:spcBef>
                          <a:spcPts val="1235"/>
                        </a:spcBef>
                      </a:pPr>
                      <a:r>
                        <a:rPr sz="700" b="1" spc="-5" dirty="0">
                          <a:solidFill>
                            <a:srgbClr val="333333"/>
                          </a:solidFill>
                          <a:latin typeface="Noto Serif"/>
                          <a:cs typeface="Noto Serif"/>
                        </a:rPr>
                        <a:t>Path</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b="1" spc="-10" dirty="0">
                          <a:solidFill>
                            <a:srgbClr val="333333"/>
                          </a:solidFill>
                          <a:latin typeface="Noto Serif"/>
                          <a:cs typeface="Noto Serif"/>
                        </a:rPr>
                        <a:t>transactionId</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required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0" dirty="0">
                          <a:solidFill>
                            <a:srgbClr val="333333"/>
                          </a:solidFill>
                          <a:latin typeface="Noto Serif"/>
                          <a:cs typeface="Noto Serif"/>
                        </a:rPr>
                        <a:t>transactionId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bl>
          </a:graphicData>
        </a:graphic>
      </p:graphicFrame>
      <p:sp>
        <p:nvSpPr>
          <p:cNvPr id="9" name="object 9"/>
          <p:cNvSpPr txBox="1"/>
          <p:nvPr/>
        </p:nvSpPr>
        <p:spPr>
          <a:xfrm>
            <a:off x="4057660" y="2917207"/>
            <a:ext cx="570956" cy="136593"/>
          </a:xfrm>
          <a:prstGeom prst="rect">
            <a:avLst/>
          </a:prstGeom>
        </p:spPr>
        <p:txBody>
          <a:bodyPr vert="horz" wrap="square" lIns="0" tIns="8145" rIns="0" bIns="0" rtlCol="0">
            <a:spAutoFit/>
          </a:bodyPr>
          <a:lstStyle/>
          <a:p>
            <a:pPr marL="8145">
              <a:spcBef>
                <a:spcPts val="64"/>
              </a:spcBef>
            </a:pPr>
            <a:r>
              <a:rPr sz="834" b="1" dirty="0">
                <a:solidFill>
                  <a:srgbClr val="333333"/>
                </a:solidFill>
                <a:latin typeface="Noto Serif"/>
                <a:cs typeface="Noto Serif"/>
              </a:rPr>
              <a:t>Responses</a:t>
            </a:r>
            <a:endParaRPr sz="834">
              <a:latin typeface="Noto Serif"/>
              <a:cs typeface="Noto Serif"/>
            </a:endParaRPr>
          </a:p>
        </p:txBody>
      </p:sp>
      <p:graphicFrame>
        <p:nvGraphicFramePr>
          <p:cNvPr id="10" name="object 10"/>
          <p:cNvGraphicFramePr>
            <a:graphicFrameLocks noGrp="1"/>
          </p:cNvGraphicFramePr>
          <p:nvPr/>
        </p:nvGraphicFramePr>
        <p:xfrm>
          <a:off x="4063768" y="3148083"/>
          <a:ext cx="4063487" cy="1386137"/>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88">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275134">
                <a:tc>
                  <a:txBody>
                    <a:bodyPr/>
                    <a:lstStyle/>
                    <a:p>
                      <a:pPr marL="38100">
                        <a:lnSpc>
                          <a:spcPct val="100000"/>
                        </a:lnSpc>
                        <a:spcBef>
                          <a:spcPts val="445"/>
                        </a:spcBef>
                      </a:pPr>
                      <a:r>
                        <a:rPr sz="700" b="1" spc="-5" dirty="0">
                          <a:solidFill>
                            <a:srgbClr val="333333"/>
                          </a:solidFill>
                          <a:latin typeface="Noto Serif"/>
                          <a:cs typeface="Noto Serif"/>
                        </a:rPr>
                        <a:t>200</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OK</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418BCA"/>
                          </a:solidFill>
                          <a:latin typeface="Noto Serif"/>
                          <a:cs typeface="Noto Serif"/>
                          <a:hlinkClick r:id="rId2" action="ppaction://hlinksldjump"/>
                        </a:rPr>
                        <a:t>Deposit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275134">
                <a:tc>
                  <a:txBody>
                    <a:bodyPr/>
                    <a:lstStyle/>
                    <a:p>
                      <a:pPr marL="38100">
                        <a:lnSpc>
                          <a:spcPct val="100000"/>
                        </a:lnSpc>
                        <a:spcBef>
                          <a:spcPts val="445"/>
                        </a:spcBef>
                      </a:pPr>
                      <a:r>
                        <a:rPr sz="700" b="1" spc="-5" dirty="0">
                          <a:solidFill>
                            <a:srgbClr val="333333"/>
                          </a:solidFill>
                          <a:latin typeface="Noto Serif"/>
                          <a:cs typeface="Noto Serif"/>
                        </a:rPr>
                        <a:t>401</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Unauthorized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275134">
                <a:tc>
                  <a:txBody>
                    <a:bodyPr/>
                    <a:lstStyle/>
                    <a:p>
                      <a:pPr marL="38100">
                        <a:lnSpc>
                          <a:spcPct val="100000"/>
                        </a:lnSpc>
                        <a:spcBef>
                          <a:spcPts val="445"/>
                        </a:spcBef>
                      </a:pPr>
                      <a:r>
                        <a:rPr sz="700" b="1" spc="-5" dirty="0">
                          <a:solidFill>
                            <a:srgbClr val="333333"/>
                          </a:solidFill>
                          <a:latin typeface="Noto Serif"/>
                          <a:cs typeface="Noto Serif"/>
                        </a:rPr>
                        <a:t>403</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333333"/>
                          </a:solidFill>
                          <a:latin typeface="Noto Serif"/>
                          <a:cs typeface="Noto Serif"/>
                        </a:rPr>
                        <a:t>Forbidden</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275142">
                <a:tc>
                  <a:txBody>
                    <a:bodyPr/>
                    <a:lstStyle/>
                    <a:p>
                      <a:pPr marL="38100">
                        <a:lnSpc>
                          <a:spcPct val="100000"/>
                        </a:lnSpc>
                        <a:spcBef>
                          <a:spcPts val="445"/>
                        </a:spcBef>
                      </a:pPr>
                      <a:r>
                        <a:rPr sz="700" b="1" spc="-5" dirty="0">
                          <a:solidFill>
                            <a:srgbClr val="333333"/>
                          </a:solidFill>
                          <a:latin typeface="Noto Serif"/>
                          <a:cs typeface="Noto Serif"/>
                        </a:rPr>
                        <a:t>404</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Not</a:t>
                      </a:r>
                      <a:r>
                        <a:rPr sz="700" spc="-10" dirty="0">
                          <a:solidFill>
                            <a:srgbClr val="333333"/>
                          </a:solidFill>
                          <a:latin typeface="Noto Serif"/>
                          <a:cs typeface="Noto Serif"/>
                        </a:rPr>
                        <a:t> </a:t>
                      </a:r>
                      <a:r>
                        <a:rPr sz="700" spc="-15" dirty="0">
                          <a:solidFill>
                            <a:srgbClr val="333333"/>
                          </a:solidFill>
                          <a:latin typeface="Noto Serif"/>
                          <a:cs typeface="Noto Serif"/>
                        </a:rPr>
                        <a:t>Found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11" name="object 11"/>
          <p:cNvSpPr txBox="1"/>
          <p:nvPr/>
        </p:nvSpPr>
        <p:spPr>
          <a:xfrm>
            <a:off x="4033224" y="4668042"/>
            <a:ext cx="895938" cy="769010"/>
          </a:xfrm>
          <a:prstGeom prst="rect">
            <a:avLst/>
          </a:prstGeom>
        </p:spPr>
        <p:txBody>
          <a:bodyPr vert="horz" wrap="square" lIns="0" tIns="8145" rIns="0" bIns="0" rtlCol="0">
            <a:spAutoFit/>
          </a:bodyPr>
          <a:lstStyle/>
          <a:p>
            <a:pPr marL="32578">
              <a:spcBef>
                <a:spcPts val="64"/>
              </a:spcBef>
            </a:pPr>
            <a:r>
              <a:rPr sz="834" b="1" spc="-3" dirty="0">
                <a:solidFill>
                  <a:srgbClr val="333333"/>
                </a:solidFill>
                <a:latin typeface="Noto Serif"/>
                <a:cs typeface="Noto Serif"/>
              </a:rPr>
              <a:t>Produces</a:t>
            </a:r>
            <a:endParaRPr sz="834">
              <a:latin typeface="Noto Serif"/>
              <a:cs typeface="Noto Serif"/>
            </a:endParaRPr>
          </a:p>
          <a:p>
            <a:pPr marL="179179" indent="-76558">
              <a:spcBef>
                <a:spcPts val="721"/>
              </a:spcBef>
              <a:buClr>
                <a:srgbClr val="333333"/>
              </a:buClr>
              <a:buFont typeface="Noto Serif"/>
              <a:buChar char="•"/>
              <a:tabLst>
                <a:tab pos="179179" algn="l"/>
              </a:tabLst>
            </a:pPr>
            <a:r>
              <a:rPr sz="673" dirty="0">
                <a:solidFill>
                  <a:srgbClr val="B02045"/>
                </a:solidFill>
                <a:latin typeface="Noto Sans Mono CJK JP Bold"/>
                <a:cs typeface="Noto Sans Mono CJK JP Bold"/>
              </a:rPr>
              <a:t>application/json</a:t>
            </a:r>
            <a:endParaRPr sz="673">
              <a:latin typeface="Noto Sans Mono CJK JP Bold"/>
              <a:cs typeface="Noto Sans Mono CJK JP Bold"/>
            </a:endParaRPr>
          </a:p>
          <a:p>
            <a:pPr>
              <a:spcBef>
                <a:spcPts val="55"/>
              </a:spcBef>
              <a:buClr>
                <a:srgbClr val="333333"/>
              </a:buClr>
              <a:buFont typeface="Noto Serif"/>
              <a:buChar char="•"/>
            </a:pPr>
            <a:endParaRPr sz="513">
              <a:latin typeface="Noto Sans Mono CJK JP Bold"/>
              <a:cs typeface="Noto Sans Mono CJK JP Bold"/>
            </a:endParaRPr>
          </a:p>
          <a:p>
            <a:pPr marL="32578"/>
            <a:r>
              <a:rPr sz="834" b="1" spc="-10" dirty="0">
                <a:solidFill>
                  <a:srgbClr val="333333"/>
                </a:solidFill>
                <a:latin typeface="Noto Serif"/>
                <a:cs typeface="Noto Serif"/>
              </a:rPr>
              <a:t>Tags</a:t>
            </a:r>
            <a:endParaRPr sz="834">
              <a:latin typeface="Noto Serif"/>
              <a:cs typeface="Noto Serif"/>
            </a:endParaRPr>
          </a:p>
          <a:p>
            <a:pPr marL="179179" indent="-76558">
              <a:spcBef>
                <a:spcPts val="863"/>
              </a:spcBef>
              <a:buChar char="•"/>
              <a:tabLst>
                <a:tab pos="179179" algn="l"/>
              </a:tabLst>
            </a:pPr>
            <a:r>
              <a:rPr sz="673" spc="-3" dirty="0">
                <a:solidFill>
                  <a:srgbClr val="333333"/>
                </a:solidFill>
                <a:latin typeface="Noto Serif"/>
                <a:cs typeface="Noto Serif"/>
              </a:rPr>
              <a:t>Deposit</a:t>
            </a:r>
            <a:endParaRPr sz="673">
              <a:latin typeface="Noto Serif"/>
              <a:cs typeface="Noto Serif"/>
            </a:endParaRPr>
          </a:p>
        </p:txBody>
      </p:sp>
      <p:sp>
        <p:nvSpPr>
          <p:cNvPr id="12" name="object 12"/>
          <p:cNvSpPr txBox="1"/>
          <p:nvPr/>
        </p:nvSpPr>
        <p:spPr>
          <a:xfrm>
            <a:off x="4057659" y="5634678"/>
            <a:ext cx="1253906" cy="185837"/>
          </a:xfrm>
          <a:prstGeom prst="rect">
            <a:avLst/>
          </a:prstGeom>
        </p:spPr>
        <p:txBody>
          <a:bodyPr vert="horz" wrap="square" lIns="0" tIns="8145" rIns="0" bIns="0" rtlCol="0">
            <a:spAutoFit/>
          </a:bodyPr>
          <a:lstStyle/>
          <a:p>
            <a:pPr marL="8145">
              <a:spcBef>
                <a:spcPts val="64"/>
              </a:spcBef>
            </a:pPr>
            <a:r>
              <a:rPr sz="1154" b="1" spc="-3" dirty="0">
                <a:solidFill>
                  <a:srgbClr val="333333"/>
                </a:solidFill>
                <a:latin typeface="Noto Serif"/>
                <a:cs typeface="Noto Serif"/>
              </a:rPr>
              <a:t>getLockBalances</a:t>
            </a:r>
            <a:endParaRPr sz="1154">
              <a:latin typeface="Noto Serif"/>
              <a:cs typeface="Noto Serif"/>
            </a:endParaRPr>
          </a:p>
        </p:txBody>
      </p:sp>
      <p:grpSp>
        <p:nvGrpSpPr>
          <p:cNvPr id="13" name="object 13"/>
          <p:cNvGrpSpPr/>
          <p:nvPr/>
        </p:nvGrpSpPr>
        <p:grpSpPr>
          <a:xfrm>
            <a:off x="4062750" y="5917143"/>
            <a:ext cx="4068781" cy="305433"/>
            <a:chOff x="607885" y="9226359"/>
            <a:chExt cx="6344285" cy="476250"/>
          </a:xfrm>
        </p:grpSpPr>
        <p:sp>
          <p:nvSpPr>
            <p:cNvPr id="14" name="object 14"/>
            <p:cNvSpPr/>
            <p:nvPr/>
          </p:nvSpPr>
          <p:spPr>
            <a:xfrm>
              <a:off x="612648" y="9231121"/>
              <a:ext cx="6334760" cy="466725"/>
            </a:xfrm>
            <a:custGeom>
              <a:avLst/>
              <a:gdLst/>
              <a:ahLst/>
              <a:cxnLst/>
              <a:rect l="l" t="t" r="r" b="b"/>
              <a:pathLst>
                <a:path w="6334759" h="466725">
                  <a:moveTo>
                    <a:pt x="6283959" y="0"/>
                  </a:moveTo>
                  <a:lnTo>
                    <a:pt x="50800" y="0"/>
                  </a:lnTo>
                  <a:lnTo>
                    <a:pt x="31026" y="3992"/>
                  </a:lnTo>
                  <a:lnTo>
                    <a:pt x="14879" y="14879"/>
                  </a:lnTo>
                  <a:lnTo>
                    <a:pt x="3992" y="31027"/>
                  </a:lnTo>
                  <a:lnTo>
                    <a:pt x="0" y="50799"/>
                  </a:lnTo>
                  <a:lnTo>
                    <a:pt x="0" y="415804"/>
                  </a:lnTo>
                  <a:lnTo>
                    <a:pt x="3992" y="435577"/>
                  </a:lnTo>
                  <a:lnTo>
                    <a:pt x="14879" y="451725"/>
                  </a:lnTo>
                  <a:lnTo>
                    <a:pt x="31026" y="462612"/>
                  </a:lnTo>
                  <a:lnTo>
                    <a:pt x="50800" y="466604"/>
                  </a:lnTo>
                  <a:lnTo>
                    <a:pt x="6283959" y="466604"/>
                  </a:lnTo>
                  <a:lnTo>
                    <a:pt x="6303732" y="462612"/>
                  </a:lnTo>
                  <a:lnTo>
                    <a:pt x="6319880" y="451725"/>
                  </a:lnTo>
                  <a:lnTo>
                    <a:pt x="6330767" y="435577"/>
                  </a:lnTo>
                  <a:lnTo>
                    <a:pt x="6334759" y="415804"/>
                  </a:lnTo>
                  <a:lnTo>
                    <a:pt x="6334759" y="50799"/>
                  </a:lnTo>
                  <a:lnTo>
                    <a:pt x="6330767" y="31027"/>
                  </a:lnTo>
                  <a:lnTo>
                    <a:pt x="6319880" y="14879"/>
                  </a:lnTo>
                  <a:lnTo>
                    <a:pt x="6303732" y="3992"/>
                  </a:lnTo>
                  <a:lnTo>
                    <a:pt x="6283959" y="0"/>
                  </a:lnTo>
                  <a:close/>
                </a:path>
              </a:pathLst>
            </a:custGeom>
            <a:solidFill>
              <a:srgbClr val="F5F5F5"/>
            </a:solidFill>
          </p:spPr>
          <p:txBody>
            <a:bodyPr wrap="square" lIns="0" tIns="0" rIns="0" bIns="0" rtlCol="0"/>
            <a:lstStyle/>
            <a:p>
              <a:endParaRPr sz="1154"/>
            </a:p>
          </p:txBody>
        </p:sp>
        <p:sp>
          <p:nvSpPr>
            <p:cNvPr id="15" name="object 15"/>
            <p:cNvSpPr/>
            <p:nvPr/>
          </p:nvSpPr>
          <p:spPr>
            <a:xfrm>
              <a:off x="612648" y="9231121"/>
              <a:ext cx="6334760" cy="466725"/>
            </a:xfrm>
            <a:custGeom>
              <a:avLst/>
              <a:gdLst/>
              <a:ahLst/>
              <a:cxnLst/>
              <a:rect l="l" t="t" r="r" b="b"/>
              <a:pathLst>
                <a:path w="6334759" h="466725">
                  <a:moveTo>
                    <a:pt x="50800" y="0"/>
                  </a:moveTo>
                  <a:lnTo>
                    <a:pt x="6283959" y="0"/>
                  </a:lnTo>
                  <a:lnTo>
                    <a:pt x="6303732" y="3992"/>
                  </a:lnTo>
                  <a:lnTo>
                    <a:pt x="6319880" y="14879"/>
                  </a:lnTo>
                  <a:lnTo>
                    <a:pt x="6330767" y="31027"/>
                  </a:lnTo>
                  <a:lnTo>
                    <a:pt x="6334759" y="50799"/>
                  </a:lnTo>
                  <a:lnTo>
                    <a:pt x="6334759" y="415804"/>
                  </a:lnTo>
                  <a:lnTo>
                    <a:pt x="6330767" y="435577"/>
                  </a:lnTo>
                  <a:lnTo>
                    <a:pt x="6319880" y="451725"/>
                  </a:lnTo>
                  <a:lnTo>
                    <a:pt x="6303732" y="462612"/>
                  </a:lnTo>
                  <a:lnTo>
                    <a:pt x="6283959" y="466604"/>
                  </a:lnTo>
                  <a:lnTo>
                    <a:pt x="50800" y="466604"/>
                  </a:lnTo>
                  <a:lnTo>
                    <a:pt x="31026" y="462612"/>
                  </a:lnTo>
                  <a:lnTo>
                    <a:pt x="14879" y="451725"/>
                  </a:lnTo>
                  <a:lnTo>
                    <a:pt x="3992" y="435577"/>
                  </a:lnTo>
                  <a:lnTo>
                    <a:pt x="0" y="415804"/>
                  </a:lnTo>
                  <a:lnTo>
                    <a:pt x="0" y="50799"/>
                  </a:lnTo>
                  <a:lnTo>
                    <a:pt x="3992" y="31027"/>
                  </a:lnTo>
                  <a:lnTo>
                    <a:pt x="14879" y="14879"/>
                  </a:lnTo>
                  <a:lnTo>
                    <a:pt x="31026" y="3992"/>
                  </a:lnTo>
                  <a:lnTo>
                    <a:pt x="50800" y="0"/>
                  </a:lnTo>
                  <a:close/>
                </a:path>
              </a:pathLst>
            </a:custGeom>
            <a:ln w="9525">
              <a:solidFill>
                <a:srgbClr val="CCCCCC"/>
              </a:solidFill>
            </a:ln>
          </p:spPr>
          <p:txBody>
            <a:bodyPr wrap="square" lIns="0" tIns="0" rIns="0" bIns="0" rtlCol="0"/>
            <a:lstStyle/>
            <a:p>
              <a:endParaRPr sz="1154"/>
            </a:p>
          </p:txBody>
        </p:sp>
      </p:grpSp>
      <p:sp>
        <p:nvSpPr>
          <p:cNvPr id="16" name="object 16"/>
          <p:cNvSpPr txBox="1"/>
          <p:nvPr/>
        </p:nvSpPr>
        <p:spPr>
          <a:xfrm>
            <a:off x="4073630" y="6008370"/>
            <a:ext cx="4047197" cy="116716"/>
          </a:xfrm>
          <a:prstGeom prst="rect">
            <a:avLst/>
          </a:prstGeom>
        </p:spPr>
        <p:txBody>
          <a:bodyPr vert="horz" wrap="square" lIns="0" tIns="8145" rIns="0" bIns="0" rtlCol="0">
            <a:spAutoFit/>
          </a:bodyPr>
          <a:lstStyle/>
          <a:p>
            <a:pPr marL="81445">
              <a:spcBef>
                <a:spcPts val="64"/>
              </a:spcBef>
            </a:pPr>
            <a:r>
              <a:rPr sz="705" dirty="0">
                <a:solidFill>
                  <a:srgbClr val="333333"/>
                </a:solidFill>
                <a:latin typeface="Noto Sans Mono CJK JP Bold"/>
                <a:cs typeface="Noto Sans Mono CJK JP Bold"/>
              </a:rPr>
              <a:t>GET</a:t>
            </a:r>
            <a:r>
              <a:rPr sz="705" spc="-3" dirty="0">
                <a:solidFill>
                  <a:srgbClr val="333333"/>
                </a:solidFill>
                <a:latin typeface="Noto Sans Mono CJK JP Bold"/>
                <a:cs typeface="Noto Sans Mono CJK JP Bold"/>
              </a:rPr>
              <a:t> </a:t>
            </a:r>
            <a:r>
              <a:rPr sz="705" dirty="0">
                <a:solidFill>
                  <a:srgbClr val="333333"/>
                </a:solidFill>
                <a:latin typeface="Noto Sans Mono CJK JP Bold"/>
                <a:cs typeface="Noto Sans Mono CJK JP Bold"/>
              </a:rPr>
              <a:t>/v1/lockbalances</a:t>
            </a:r>
            <a:endParaRPr sz="705">
              <a:latin typeface="Noto Sans Mono CJK JP Bold"/>
              <a:cs typeface="Noto Sans Mono CJK JP Bold"/>
            </a:endParaRPr>
          </a:p>
        </p:txBody>
      </p:sp>
      <p:sp>
        <p:nvSpPr>
          <p:cNvPr id="17" name="object 17"/>
          <p:cNvSpPr/>
          <p:nvPr/>
        </p:nvSpPr>
        <p:spPr>
          <a:xfrm>
            <a:off x="4065804" y="6612757"/>
            <a:ext cx="4062673" cy="0"/>
          </a:xfrm>
          <a:custGeom>
            <a:avLst/>
            <a:gdLst/>
            <a:ahLst/>
            <a:cxnLst/>
            <a:rect l="l" t="t" r="r" b="b"/>
            <a:pathLst>
              <a:path w="6334759">
                <a:moveTo>
                  <a:pt x="0" y="0"/>
                </a:moveTo>
                <a:lnTo>
                  <a:pt x="6334759" y="0"/>
                </a:lnTo>
              </a:path>
            </a:pathLst>
          </a:custGeom>
          <a:ln w="3175">
            <a:solidFill>
              <a:srgbClr val="DDDDDD"/>
            </a:solidFill>
          </a:ln>
        </p:spPr>
        <p:txBody>
          <a:bodyPr wrap="square" lIns="0" tIns="0" rIns="0" bIns="0" rtlCol="0"/>
          <a:lstStyle/>
          <a:p>
            <a:endParaRPr sz="1154"/>
          </a:p>
        </p:txBody>
      </p:sp>
      <p:sp>
        <p:nvSpPr>
          <p:cNvPr id="18" name="object 18"/>
          <p:cNvSpPr txBox="1"/>
          <p:nvPr/>
        </p:nvSpPr>
        <p:spPr>
          <a:xfrm>
            <a:off x="8071210" y="6659485"/>
            <a:ext cx="57421" cy="97031"/>
          </a:xfrm>
          <a:prstGeom prst="rect">
            <a:avLst/>
          </a:prstGeom>
        </p:spPr>
        <p:txBody>
          <a:bodyPr vert="horz" wrap="square" lIns="0" tIns="8145" rIns="0" bIns="0" rtlCol="0">
            <a:spAutoFit/>
          </a:bodyPr>
          <a:lstStyle/>
          <a:p>
            <a:pPr marL="8145">
              <a:spcBef>
                <a:spcPts val="64"/>
              </a:spcBef>
            </a:pPr>
            <a:r>
              <a:rPr sz="577" dirty="0">
                <a:solidFill>
                  <a:srgbClr val="333333"/>
                </a:solidFill>
                <a:latin typeface="Noto Serif"/>
                <a:cs typeface="Noto Serif"/>
              </a:rPr>
              <a:t>3</a:t>
            </a:r>
            <a:endParaRPr sz="577">
              <a:latin typeface="Noto Serif"/>
              <a:cs typeface="Noto Serif"/>
            </a:endParaRPr>
          </a:p>
        </p:txBody>
      </p:sp>
    </p:spTree>
    <p:extLst>
      <p:ext uri="{BB962C8B-B14F-4D97-AF65-F5344CB8AC3E}">
        <p14:creationId xmlns:p14="http://schemas.microsoft.com/office/powerpoint/2010/main" val="2445934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57660" y="292271"/>
            <a:ext cx="570956" cy="136593"/>
          </a:xfrm>
          <a:prstGeom prst="rect">
            <a:avLst/>
          </a:prstGeom>
        </p:spPr>
        <p:txBody>
          <a:bodyPr vert="horz" wrap="square" lIns="0" tIns="8145" rIns="0" bIns="0" rtlCol="0">
            <a:spAutoFit/>
          </a:bodyPr>
          <a:lstStyle/>
          <a:p>
            <a:pPr marL="8145">
              <a:spcBef>
                <a:spcPts val="64"/>
              </a:spcBef>
            </a:pPr>
            <a:r>
              <a:rPr sz="834" b="1" dirty="0">
                <a:solidFill>
                  <a:srgbClr val="333333"/>
                </a:solidFill>
                <a:latin typeface="Noto Serif"/>
                <a:cs typeface="Noto Serif"/>
              </a:rPr>
              <a:t>Responses</a:t>
            </a:r>
            <a:endParaRPr sz="834">
              <a:latin typeface="Noto Serif"/>
              <a:cs typeface="Noto Serif"/>
            </a:endParaRPr>
          </a:p>
        </p:txBody>
      </p:sp>
      <p:graphicFrame>
        <p:nvGraphicFramePr>
          <p:cNvPr id="3" name="object 3"/>
          <p:cNvGraphicFramePr>
            <a:graphicFrameLocks noGrp="1"/>
          </p:cNvGraphicFramePr>
          <p:nvPr/>
        </p:nvGraphicFramePr>
        <p:xfrm>
          <a:off x="4063768" y="523147"/>
          <a:ext cx="4063487" cy="1514656"/>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87">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1">
                <a:tc>
                  <a:txBody>
                    <a:bodyPr/>
                    <a:lstStyle/>
                    <a:p>
                      <a:pPr marL="38100">
                        <a:lnSpc>
                          <a:spcPct val="100000"/>
                        </a:lnSpc>
                        <a:spcBef>
                          <a:spcPts val="1235"/>
                        </a:spcBef>
                      </a:pPr>
                      <a:r>
                        <a:rPr sz="700" b="1" spc="-5" dirty="0">
                          <a:solidFill>
                            <a:srgbClr val="333333"/>
                          </a:solidFill>
                          <a:latin typeface="Noto Serif"/>
                          <a:cs typeface="Noto Serif"/>
                        </a:rPr>
                        <a:t>200</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OK</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marR="29845">
                        <a:lnSpc>
                          <a:spcPct val="125200"/>
                        </a:lnSpc>
                        <a:spcBef>
                          <a:spcPts val="125"/>
                        </a:spcBef>
                      </a:pPr>
                      <a:r>
                        <a:rPr sz="700" dirty="0">
                          <a:solidFill>
                            <a:srgbClr val="333333"/>
                          </a:solidFill>
                          <a:latin typeface="Noto Serif"/>
                          <a:cs typeface="Noto Serif"/>
                        </a:rPr>
                        <a:t>&lt; </a:t>
                      </a:r>
                      <a:r>
                        <a:rPr sz="700" dirty="0">
                          <a:solidFill>
                            <a:srgbClr val="418BCA"/>
                          </a:solidFill>
                          <a:latin typeface="Noto Serif"/>
                          <a:cs typeface="Noto Serif"/>
                          <a:hlinkClick r:id="rId2" action="ppaction://hlinksldjump"/>
                        </a:rPr>
                        <a:t>LockBalance</a:t>
                      </a:r>
                      <a:r>
                        <a:rPr sz="700" dirty="0">
                          <a:solidFill>
                            <a:srgbClr val="418BCA"/>
                          </a:solidFill>
                          <a:latin typeface="Noto Serif"/>
                          <a:cs typeface="Noto Serif"/>
                        </a:rPr>
                        <a:t> </a:t>
                      </a:r>
                      <a:r>
                        <a:rPr sz="700" dirty="0">
                          <a:solidFill>
                            <a:srgbClr val="333333"/>
                          </a:solidFill>
                          <a:latin typeface="Noto Serif"/>
                          <a:cs typeface="Noto Serif"/>
                        </a:rPr>
                        <a:t>&gt;  </a:t>
                      </a:r>
                      <a:r>
                        <a:rPr sz="700" spc="-15" dirty="0">
                          <a:solidFill>
                            <a:srgbClr val="333333"/>
                          </a:solidFill>
                          <a:latin typeface="Noto Serif"/>
                          <a:cs typeface="Noto Serif"/>
                        </a:rPr>
                        <a:t>array</a:t>
                      </a:r>
                      <a:endParaRPr sz="700">
                        <a:latin typeface="Noto Serif"/>
                        <a:cs typeface="Noto Serif"/>
                      </a:endParaRPr>
                    </a:p>
                  </a:txBody>
                  <a:tcPr marL="0" marR="0" marT="10181"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275134">
                <a:tc>
                  <a:txBody>
                    <a:bodyPr/>
                    <a:lstStyle/>
                    <a:p>
                      <a:pPr marL="38100">
                        <a:lnSpc>
                          <a:spcPct val="100000"/>
                        </a:lnSpc>
                        <a:spcBef>
                          <a:spcPts val="445"/>
                        </a:spcBef>
                      </a:pPr>
                      <a:r>
                        <a:rPr sz="700" b="1" spc="-5" dirty="0">
                          <a:solidFill>
                            <a:srgbClr val="333333"/>
                          </a:solidFill>
                          <a:latin typeface="Noto Serif"/>
                          <a:cs typeface="Noto Serif"/>
                        </a:rPr>
                        <a:t>401</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Unauthorized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275134">
                <a:tc>
                  <a:txBody>
                    <a:bodyPr/>
                    <a:lstStyle/>
                    <a:p>
                      <a:pPr marL="38100">
                        <a:lnSpc>
                          <a:spcPct val="100000"/>
                        </a:lnSpc>
                        <a:spcBef>
                          <a:spcPts val="445"/>
                        </a:spcBef>
                      </a:pPr>
                      <a:r>
                        <a:rPr sz="700" b="1" spc="-5" dirty="0">
                          <a:solidFill>
                            <a:srgbClr val="333333"/>
                          </a:solidFill>
                          <a:latin typeface="Noto Serif"/>
                          <a:cs typeface="Noto Serif"/>
                        </a:rPr>
                        <a:t>403</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333333"/>
                          </a:solidFill>
                          <a:latin typeface="Noto Serif"/>
                          <a:cs typeface="Noto Serif"/>
                        </a:rPr>
                        <a:t>Forbidden</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275134">
                <a:tc>
                  <a:txBody>
                    <a:bodyPr/>
                    <a:lstStyle/>
                    <a:p>
                      <a:pPr marL="38100">
                        <a:lnSpc>
                          <a:spcPct val="100000"/>
                        </a:lnSpc>
                        <a:spcBef>
                          <a:spcPts val="445"/>
                        </a:spcBef>
                      </a:pPr>
                      <a:r>
                        <a:rPr sz="700" b="1" spc="-5" dirty="0">
                          <a:solidFill>
                            <a:srgbClr val="333333"/>
                          </a:solidFill>
                          <a:latin typeface="Noto Serif"/>
                          <a:cs typeface="Noto Serif"/>
                        </a:rPr>
                        <a:t>404</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Not</a:t>
                      </a:r>
                      <a:r>
                        <a:rPr sz="700" spc="-10" dirty="0">
                          <a:solidFill>
                            <a:srgbClr val="333333"/>
                          </a:solidFill>
                          <a:latin typeface="Noto Serif"/>
                          <a:cs typeface="Noto Serif"/>
                        </a:rPr>
                        <a:t> </a:t>
                      </a:r>
                      <a:r>
                        <a:rPr sz="700" spc="-15" dirty="0">
                          <a:solidFill>
                            <a:srgbClr val="333333"/>
                          </a:solidFill>
                          <a:latin typeface="Noto Serif"/>
                          <a:cs typeface="Noto Serif"/>
                        </a:rPr>
                        <a:t>Found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4" name="object 4"/>
          <p:cNvSpPr txBox="1"/>
          <p:nvPr/>
        </p:nvSpPr>
        <p:spPr>
          <a:xfrm>
            <a:off x="4041369" y="2171624"/>
            <a:ext cx="879648" cy="769010"/>
          </a:xfrm>
          <a:prstGeom prst="rect">
            <a:avLst/>
          </a:prstGeom>
        </p:spPr>
        <p:txBody>
          <a:bodyPr vert="horz" wrap="square" lIns="0" tIns="8145" rIns="0" bIns="0" rtlCol="0">
            <a:spAutoFit/>
          </a:bodyPr>
          <a:lstStyle/>
          <a:p>
            <a:pPr marL="24434">
              <a:spcBef>
                <a:spcPts val="64"/>
              </a:spcBef>
            </a:pPr>
            <a:r>
              <a:rPr sz="834" b="1" spc="-3" dirty="0">
                <a:solidFill>
                  <a:srgbClr val="333333"/>
                </a:solidFill>
                <a:latin typeface="Noto Serif"/>
                <a:cs typeface="Noto Serif"/>
              </a:rPr>
              <a:t>Produces</a:t>
            </a:r>
            <a:endParaRPr sz="834">
              <a:latin typeface="Noto Serif"/>
              <a:cs typeface="Noto Serif"/>
            </a:endParaRPr>
          </a:p>
          <a:p>
            <a:pPr marL="171035" indent="-76558">
              <a:spcBef>
                <a:spcPts val="721"/>
              </a:spcBef>
              <a:buClr>
                <a:srgbClr val="333333"/>
              </a:buClr>
              <a:buFont typeface="Noto Serif"/>
              <a:buChar char="•"/>
              <a:tabLst>
                <a:tab pos="171035" algn="l"/>
              </a:tabLst>
            </a:pPr>
            <a:r>
              <a:rPr sz="673" dirty="0">
                <a:solidFill>
                  <a:srgbClr val="B02045"/>
                </a:solidFill>
                <a:latin typeface="Noto Sans Mono CJK JP Bold"/>
                <a:cs typeface="Noto Sans Mono CJK JP Bold"/>
              </a:rPr>
              <a:t>application/json</a:t>
            </a:r>
            <a:endParaRPr sz="673">
              <a:latin typeface="Noto Sans Mono CJK JP Bold"/>
              <a:cs typeface="Noto Sans Mono CJK JP Bold"/>
            </a:endParaRPr>
          </a:p>
          <a:p>
            <a:pPr>
              <a:spcBef>
                <a:spcPts val="55"/>
              </a:spcBef>
              <a:buClr>
                <a:srgbClr val="333333"/>
              </a:buClr>
              <a:buFont typeface="Noto Serif"/>
              <a:buChar char="•"/>
            </a:pPr>
            <a:endParaRPr sz="513">
              <a:latin typeface="Noto Sans Mono CJK JP Bold"/>
              <a:cs typeface="Noto Sans Mono CJK JP Bold"/>
            </a:endParaRPr>
          </a:p>
          <a:p>
            <a:pPr marL="24434"/>
            <a:r>
              <a:rPr sz="834" b="1" spc="-10" dirty="0">
                <a:solidFill>
                  <a:srgbClr val="333333"/>
                </a:solidFill>
                <a:latin typeface="Noto Serif"/>
                <a:cs typeface="Noto Serif"/>
              </a:rPr>
              <a:t>Tags</a:t>
            </a:r>
            <a:endParaRPr sz="834">
              <a:latin typeface="Noto Serif"/>
              <a:cs typeface="Noto Serif"/>
            </a:endParaRPr>
          </a:p>
          <a:p>
            <a:pPr marL="171035" indent="-76558">
              <a:spcBef>
                <a:spcPts val="863"/>
              </a:spcBef>
              <a:buChar char="•"/>
              <a:tabLst>
                <a:tab pos="171035" algn="l"/>
              </a:tabLst>
            </a:pPr>
            <a:r>
              <a:rPr sz="673" dirty="0">
                <a:solidFill>
                  <a:srgbClr val="333333"/>
                </a:solidFill>
                <a:latin typeface="Noto Serif"/>
                <a:cs typeface="Noto Serif"/>
              </a:rPr>
              <a:t>LockBalance</a:t>
            </a:r>
            <a:endParaRPr sz="673">
              <a:latin typeface="Noto Serif"/>
              <a:cs typeface="Noto Serif"/>
            </a:endParaRPr>
          </a:p>
        </p:txBody>
      </p:sp>
      <p:sp>
        <p:nvSpPr>
          <p:cNvPr id="5" name="object 5"/>
          <p:cNvSpPr txBox="1"/>
          <p:nvPr/>
        </p:nvSpPr>
        <p:spPr>
          <a:xfrm>
            <a:off x="4057659" y="3138260"/>
            <a:ext cx="1182231" cy="185837"/>
          </a:xfrm>
          <a:prstGeom prst="rect">
            <a:avLst/>
          </a:prstGeom>
        </p:spPr>
        <p:txBody>
          <a:bodyPr vert="horz" wrap="square" lIns="0" tIns="8145" rIns="0" bIns="0" rtlCol="0">
            <a:spAutoFit/>
          </a:bodyPr>
          <a:lstStyle/>
          <a:p>
            <a:pPr marL="8145">
              <a:spcBef>
                <a:spcPts val="64"/>
              </a:spcBef>
            </a:pPr>
            <a:r>
              <a:rPr sz="1154" b="1" spc="-3" dirty="0">
                <a:solidFill>
                  <a:srgbClr val="333333"/>
                </a:solidFill>
                <a:latin typeface="Noto Serif"/>
                <a:cs typeface="Noto Serif"/>
              </a:rPr>
              <a:t>getLockBalance</a:t>
            </a:r>
            <a:endParaRPr sz="1154">
              <a:latin typeface="Noto Serif"/>
              <a:cs typeface="Noto Serif"/>
            </a:endParaRPr>
          </a:p>
        </p:txBody>
      </p:sp>
      <p:grpSp>
        <p:nvGrpSpPr>
          <p:cNvPr id="6" name="object 6"/>
          <p:cNvGrpSpPr/>
          <p:nvPr/>
        </p:nvGrpSpPr>
        <p:grpSpPr>
          <a:xfrm>
            <a:off x="4062750" y="3420733"/>
            <a:ext cx="4068781" cy="305433"/>
            <a:chOff x="607885" y="5333809"/>
            <a:chExt cx="6344285" cy="476250"/>
          </a:xfrm>
        </p:grpSpPr>
        <p:sp>
          <p:nvSpPr>
            <p:cNvPr id="7" name="object 7"/>
            <p:cNvSpPr/>
            <p:nvPr/>
          </p:nvSpPr>
          <p:spPr>
            <a:xfrm>
              <a:off x="612648" y="5338572"/>
              <a:ext cx="6334760" cy="466725"/>
            </a:xfrm>
            <a:custGeom>
              <a:avLst/>
              <a:gdLst/>
              <a:ahLst/>
              <a:cxnLst/>
              <a:rect l="l" t="t" r="r" b="b"/>
              <a:pathLst>
                <a:path w="6334759" h="466725">
                  <a:moveTo>
                    <a:pt x="6283959" y="0"/>
                  </a:moveTo>
                  <a:lnTo>
                    <a:pt x="50800" y="0"/>
                  </a:lnTo>
                  <a:lnTo>
                    <a:pt x="31026" y="3992"/>
                  </a:lnTo>
                  <a:lnTo>
                    <a:pt x="14879" y="14879"/>
                  </a:lnTo>
                  <a:lnTo>
                    <a:pt x="3992" y="31027"/>
                  </a:lnTo>
                  <a:lnTo>
                    <a:pt x="0" y="50800"/>
                  </a:lnTo>
                  <a:lnTo>
                    <a:pt x="0" y="415797"/>
                  </a:lnTo>
                  <a:lnTo>
                    <a:pt x="3992" y="435576"/>
                  </a:lnTo>
                  <a:lnTo>
                    <a:pt x="14879" y="451723"/>
                  </a:lnTo>
                  <a:lnTo>
                    <a:pt x="31026" y="462607"/>
                  </a:lnTo>
                  <a:lnTo>
                    <a:pt x="50800" y="466597"/>
                  </a:lnTo>
                  <a:lnTo>
                    <a:pt x="6283959" y="466597"/>
                  </a:lnTo>
                  <a:lnTo>
                    <a:pt x="6303732" y="462607"/>
                  </a:lnTo>
                  <a:lnTo>
                    <a:pt x="6319880" y="451723"/>
                  </a:lnTo>
                  <a:lnTo>
                    <a:pt x="6330767" y="435576"/>
                  </a:lnTo>
                  <a:lnTo>
                    <a:pt x="6334759" y="415797"/>
                  </a:lnTo>
                  <a:lnTo>
                    <a:pt x="6334759" y="50800"/>
                  </a:lnTo>
                  <a:lnTo>
                    <a:pt x="6330767" y="31027"/>
                  </a:lnTo>
                  <a:lnTo>
                    <a:pt x="6319880" y="14879"/>
                  </a:lnTo>
                  <a:lnTo>
                    <a:pt x="6303732" y="3992"/>
                  </a:lnTo>
                  <a:lnTo>
                    <a:pt x="6283959" y="0"/>
                  </a:lnTo>
                  <a:close/>
                </a:path>
              </a:pathLst>
            </a:custGeom>
            <a:solidFill>
              <a:srgbClr val="F5F5F5"/>
            </a:solidFill>
          </p:spPr>
          <p:txBody>
            <a:bodyPr wrap="square" lIns="0" tIns="0" rIns="0" bIns="0" rtlCol="0"/>
            <a:lstStyle/>
            <a:p>
              <a:endParaRPr sz="1154"/>
            </a:p>
          </p:txBody>
        </p:sp>
        <p:sp>
          <p:nvSpPr>
            <p:cNvPr id="8" name="object 8"/>
            <p:cNvSpPr/>
            <p:nvPr/>
          </p:nvSpPr>
          <p:spPr>
            <a:xfrm>
              <a:off x="612648" y="5338572"/>
              <a:ext cx="6334760" cy="466725"/>
            </a:xfrm>
            <a:custGeom>
              <a:avLst/>
              <a:gdLst/>
              <a:ahLst/>
              <a:cxnLst/>
              <a:rect l="l" t="t" r="r" b="b"/>
              <a:pathLst>
                <a:path w="6334759" h="466725">
                  <a:moveTo>
                    <a:pt x="50800" y="0"/>
                  </a:moveTo>
                  <a:lnTo>
                    <a:pt x="6283959" y="0"/>
                  </a:lnTo>
                  <a:lnTo>
                    <a:pt x="6303732" y="3992"/>
                  </a:lnTo>
                  <a:lnTo>
                    <a:pt x="6319880" y="14879"/>
                  </a:lnTo>
                  <a:lnTo>
                    <a:pt x="6330767" y="31027"/>
                  </a:lnTo>
                  <a:lnTo>
                    <a:pt x="6334759" y="50800"/>
                  </a:lnTo>
                  <a:lnTo>
                    <a:pt x="6334759" y="415797"/>
                  </a:lnTo>
                  <a:lnTo>
                    <a:pt x="6330767" y="435576"/>
                  </a:lnTo>
                  <a:lnTo>
                    <a:pt x="6319880" y="451723"/>
                  </a:lnTo>
                  <a:lnTo>
                    <a:pt x="6303732" y="462607"/>
                  </a:lnTo>
                  <a:lnTo>
                    <a:pt x="6283959" y="466597"/>
                  </a:lnTo>
                  <a:lnTo>
                    <a:pt x="50800" y="466597"/>
                  </a:lnTo>
                  <a:lnTo>
                    <a:pt x="31026" y="462607"/>
                  </a:lnTo>
                  <a:lnTo>
                    <a:pt x="14879" y="451723"/>
                  </a:lnTo>
                  <a:lnTo>
                    <a:pt x="3992" y="435576"/>
                  </a:lnTo>
                  <a:lnTo>
                    <a:pt x="0" y="415797"/>
                  </a:lnTo>
                  <a:lnTo>
                    <a:pt x="0" y="50800"/>
                  </a:lnTo>
                  <a:lnTo>
                    <a:pt x="3992" y="31027"/>
                  </a:lnTo>
                  <a:lnTo>
                    <a:pt x="14879" y="14879"/>
                  </a:lnTo>
                  <a:lnTo>
                    <a:pt x="31026" y="3992"/>
                  </a:lnTo>
                  <a:lnTo>
                    <a:pt x="50800" y="0"/>
                  </a:lnTo>
                  <a:close/>
                </a:path>
              </a:pathLst>
            </a:custGeom>
            <a:ln w="9525">
              <a:solidFill>
                <a:srgbClr val="CCCCCC"/>
              </a:solidFill>
            </a:ln>
          </p:spPr>
          <p:txBody>
            <a:bodyPr wrap="square" lIns="0" tIns="0" rIns="0" bIns="0" rtlCol="0"/>
            <a:lstStyle/>
            <a:p>
              <a:endParaRPr sz="1154"/>
            </a:p>
          </p:txBody>
        </p:sp>
      </p:grpSp>
      <p:sp>
        <p:nvSpPr>
          <p:cNvPr id="9" name="object 9"/>
          <p:cNvSpPr txBox="1"/>
          <p:nvPr/>
        </p:nvSpPr>
        <p:spPr>
          <a:xfrm>
            <a:off x="4057659" y="3511956"/>
            <a:ext cx="4063080" cy="378326"/>
          </a:xfrm>
          <a:prstGeom prst="rect">
            <a:avLst/>
          </a:prstGeom>
        </p:spPr>
        <p:txBody>
          <a:bodyPr vert="horz" wrap="square" lIns="0" tIns="8145" rIns="0" bIns="0" rtlCol="0">
            <a:spAutoFit/>
          </a:bodyPr>
          <a:lstStyle/>
          <a:p>
            <a:pPr marL="97734">
              <a:spcBef>
                <a:spcPts val="64"/>
              </a:spcBef>
            </a:pPr>
            <a:r>
              <a:rPr sz="705" dirty="0">
                <a:solidFill>
                  <a:srgbClr val="333333"/>
                </a:solidFill>
                <a:latin typeface="Noto Sans Mono CJK JP Bold"/>
                <a:cs typeface="Noto Sans Mono CJK JP Bold"/>
              </a:rPr>
              <a:t>GET</a:t>
            </a:r>
            <a:r>
              <a:rPr sz="705" spc="-3" dirty="0">
                <a:solidFill>
                  <a:srgbClr val="333333"/>
                </a:solidFill>
                <a:latin typeface="Noto Sans Mono CJK JP Bold"/>
                <a:cs typeface="Noto Sans Mono CJK JP Bold"/>
              </a:rPr>
              <a:t> </a:t>
            </a:r>
            <a:r>
              <a:rPr sz="705" dirty="0">
                <a:solidFill>
                  <a:srgbClr val="333333"/>
                </a:solidFill>
                <a:latin typeface="Noto Sans Mono CJK JP Bold"/>
                <a:cs typeface="Noto Sans Mono CJK JP Bold"/>
              </a:rPr>
              <a:t>/v1/lockbalances/{transactionId}</a:t>
            </a:r>
            <a:endParaRPr sz="705">
              <a:latin typeface="Noto Sans Mono CJK JP Bold"/>
              <a:cs typeface="Noto Sans Mono CJK JP Bold"/>
            </a:endParaRPr>
          </a:p>
          <a:p>
            <a:pPr>
              <a:spcBef>
                <a:spcPts val="48"/>
              </a:spcBef>
            </a:pPr>
            <a:endParaRPr sz="866">
              <a:latin typeface="Noto Sans Mono CJK JP Bold"/>
              <a:cs typeface="Noto Sans Mono CJK JP Bold"/>
            </a:endParaRPr>
          </a:p>
          <a:p>
            <a:pPr marL="8145"/>
            <a:r>
              <a:rPr sz="834" b="1" spc="-6" dirty="0">
                <a:solidFill>
                  <a:srgbClr val="333333"/>
                </a:solidFill>
                <a:latin typeface="Noto Serif"/>
                <a:cs typeface="Noto Serif"/>
              </a:rPr>
              <a:t>Parameters</a:t>
            </a:r>
            <a:endParaRPr sz="834">
              <a:latin typeface="Noto Serif"/>
              <a:cs typeface="Noto Serif"/>
            </a:endParaRPr>
          </a:p>
        </p:txBody>
      </p:sp>
      <p:graphicFrame>
        <p:nvGraphicFramePr>
          <p:cNvPr id="10" name="object 10"/>
          <p:cNvGraphicFramePr>
            <a:graphicFrameLocks noGrp="1"/>
          </p:cNvGraphicFramePr>
          <p:nvPr/>
        </p:nvGraphicFramePr>
        <p:xfrm>
          <a:off x="4063768" y="4089796"/>
          <a:ext cx="4061451" cy="568847"/>
        </p:xfrm>
        <a:graphic>
          <a:graphicData uri="http://schemas.openxmlformats.org/drawingml/2006/table">
            <a:tbl>
              <a:tblPr firstRow="1" bandRow="1">
                <a:tableStyleId>{2D5ABB26-0587-4C30-8999-92F81FD0307C}</a:tableStyleId>
              </a:tblPr>
              <a:tblGrid>
                <a:gridCol w="451227">
                  <a:extLst>
                    <a:ext uri="{9D8B030D-6E8A-4147-A177-3AD203B41FA5}">
                      <a16:colId xmlns:a16="http://schemas.microsoft.com/office/drawing/2014/main" xmlns="" val="20000"/>
                    </a:ext>
                  </a:extLst>
                </a:gridCol>
                <a:gridCol w="676841">
                  <a:extLst>
                    <a:ext uri="{9D8B030D-6E8A-4147-A177-3AD203B41FA5}">
                      <a16:colId xmlns:a16="http://schemas.microsoft.com/office/drawing/2014/main" xmlns="" val="20001"/>
                    </a:ext>
                  </a:extLst>
                </a:gridCol>
                <a:gridCol w="2030929">
                  <a:extLst>
                    <a:ext uri="{9D8B030D-6E8A-4147-A177-3AD203B41FA5}">
                      <a16:colId xmlns:a16="http://schemas.microsoft.com/office/drawing/2014/main" xmlns="" val="20002"/>
                    </a:ext>
                  </a:extLst>
                </a:gridCol>
                <a:gridCol w="902454">
                  <a:extLst>
                    <a:ext uri="{9D8B030D-6E8A-4147-A177-3AD203B41FA5}">
                      <a16:colId xmlns:a16="http://schemas.microsoft.com/office/drawing/2014/main" xmlns="" val="20003"/>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Type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9">
                <a:tc>
                  <a:txBody>
                    <a:bodyPr/>
                    <a:lstStyle/>
                    <a:p>
                      <a:pPr marL="38100">
                        <a:lnSpc>
                          <a:spcPct val="100000"/>
                        </a:lnSpc>
                        <a:spcBef>
                          <a:spcPts val="1235"/>
                        </a:spcBef>
                      </a:pPr>
                      <a:r>
                        <a:rPr sz="700" b="1" spc="-5" dirty="0">
                          <a:solidFill>
                            <a:srgbClr val="333333"/>
                          </a:solidFill>
                          <a:latin typeface="Noto Serif"/>
                          <a:cs typeface="Noto Serif"/>
                        </a:rPr>
                        <a:t>Path</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b="1" spc="-10" dirty="0">
                          <a:solidFill>
                            <a:srgbClr val="333333"/>
                          </a:solidFill>
                          <a:latin typeface="Noto Serif"/>
                          <a:cs typeface="Noto Serif"/>
                        </a:rPr>
                        <a:t>transactionId</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required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0" dirty="0">
                          <a:solidFill>
                            <a:srgbClr val="333333"/>
                          </a:solidFill>
                          <a:latin typeface="Noto Serif"/>
                          <a:cs typeface="Noto Serif"/>
                        </a:rPr>
                        <a:t>transactionId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bl>
          </a:graphicData>
        </a:graphic>
      </p:graphicFrame>
      <p:sp>
        <p:nvSpPr>
          <p:cNvPr id="11" name="object 11"/>
          <p:cNvSpPr txBox="1"/>
          <p:nvPr/>
        </p:nvSpPr>
        <p:spPr>
          <a:xfrm>
            <a:off x="4057660" y="4796568"/>
            <a:ext cx="570956" cy="136593"/>
          </a:xfrm>
          <a:prstGeom prst="rect">
            <a:avLst/>
          </a:prstGeom>
        </p:spPr>
        <p:txBody>
          <a:bodyPr vert="horz" wrap="square" lIns="0" tIns="8145" rIns="0" bIns="0" rtlCol="0">
            <a:spAutoFit/>
          </a:bodyPr>
          <a:lstStyle/>
          <a:p>
            <a:pPr marL="8145">
              <a:spcBef>
                <a:spcPts val="64"/>
              </a:spcBef>
            </a:pPr>
            <a:r>
              <a:rPr sz="834" b="1" dirty="0">
                <a:solidFill>
                  <a:srgbClr val="333333"/>
                </a:solidFill>
                <a:latin typeface="Noto Serif"/>
                <a:cs typeface="Noto Serif"/>
              </a:rPr>
              <a:t>Responses</a:t>
            </a:r>
            <a:endParaRPr sz="834">
              <a:latin typeface="Noto Serif"/>
              <a:cs typeface="Noto Serif"/>
            </a:endParaRPr>
          </a:p>
        </p:txBody>
      </p:sp>
      <p:graphicFrame>
        <p:nvGraphicFramePr>
          <p:cNvPr id="12" name="object 12"/>
          <p:cNvGraphicFramePr>
            <a:graphicFrameLocks noGrp="1"/>
          </p:cNvGraphicFramePr>
          <p:nvPr/>
        </p:nvGraphicFramePr>
        <p:xfrm>
          <a:off x="4063768" y="5027436"/>
          <a:ext cx="4063487" cy="1386137"/>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87">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275142">
                <a:tc>
                  <a:txBody>
                    <a:bodyPr/>
                    <a:lstStyle/>
                    <a:p>
                      <a:pPr marL="38100">
                        <a:lnSpc>
                          <a:spcPct val="100000"/>
                        </a:lnSpc>
                        <a:spcBef>
                          <a:spcPts val="445"/>
                        </a:spcBef>
                      </a:pPr>
                      <a:r>
                        <a:rPr sz="700" b="1" spc="-5" dirty="0">
                          <a:solidFill>
                            <a:srgbClr val="333333"/>
                          </a:solidFill>
                          <a:latin typeface="Noto Serif"/>
                          <a:cs typeface="Noto Serif"/>
                        </a:rPr>
                        <a:t>200</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OK</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dirty="0">
                          <a:solidFill>
                            <a:srgbClr val="418BCA"/>
                          </a:solidFill>
                          <a:latin typeface="Noto Serif"/>
                          <a:cs typeface="Noto Serif"/>
                          <a:hlinkClick r:id="rId2" action="ppaction://hlinksldjump"/>
                        </a:rPr>
                        <a:t>LockBalance</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275134">
                <a:tc>
                  <a:txBody>
                    <a:bodyPr/>
                    <a:lstStyle/>
                    <a:p>
                      <a:pPr marL="38100">
                        <a:lnSpc>
                          <a:spcPct val="100000"/>
                        </a:lnSpc>
                        <a:spcBef>
                          <a:spcPts val="445"/>
                        </a:spcBef>
                      </a:pPr>
                      <a:r>
                        <a:rPr sz="700" b="1" spc="-5" dirty="0">
                          <a:solidFill>
                            <a:srgbClr val="333333"/>
                          </a:solidFill>
                          <a:latin typeface="Noto Serif"/>
                          <a:cs typeface="Noto Serif"/>
                        </a:rPr>
                        <a:t>401</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Unauthorized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275133">
                <a:tc>
                  <a:txBody>
                    <a:bodyPr/>
                    <a:lstStyle/>
                    <a:p>
                      <a:pPr marL="38100">
                        <a:lnSpc>
                          <a:spcPct val="100000"/>
                        </a:lnSpc>
                        <a:spcBef>
                          <a:spcPts val="445"/>
                        </a:spcBef>
                      </a:pPr>
                      <a:r>
                        <a:rPr sz="700" b="1" spc="-5" dirty="0">
                          <a:solidFill>
                            <a:srgbClr val="333333"/>
                          </a:solidFill>
                          <a:latin typeface="Noto Serif"/>
                          <a:cs typeface="Noto Serif"/>
                        </a:rPr>
                        <a:t>403</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333333"/>
                          </a:solidFill>
                          <a:latin typeface="Noto Serif"/>
                          <a:cs typeface="Noto Serif"/>
                        </a:rPr>
                        <a:t>Forbidden</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275135">
                <a:tc>
                  <a:txBody>
                    <a:bodyPr/>
                    <a:lstStyle/>
                    <a:p>
                      <a:pPr marL="38100">
                        <a:lnSpc>
                          <a:spcPct val="100000"/>
                        </a:lnSpc>
                        <a:spcBef>
                          <a:spcPts val="445"/>
                        </a:spcBef>
                      </a:pPr>
                      <a:r>
                        <a:rPr sz="700" b="1" spc="-5" dirty="0">
                          <a:solidFill>
                            <a:srgbClr val="333333"/>
                          </a:solidFill>
                          <a:latin typeface="Noto Serif"/>
                          <a:cs typeface="Noto Serif"/>
                        </a:rPr>
                        <a:t>404</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Not</a:t>
                      </a:r>
                      <a:r>
                        <a:rPr sz="700" spc="-10" dirty="0">
                          <a:solidFill>
                            <a:srgbClr val="333333"/>
                          </a:solidFill>
                          <a:latin typeface="Noto Serif"/>
                          <a:cs typeface="Noto Serif"/>
                        </a:rPr>
                        <a:t> </a:t>
                      </a:r>
                      <a:r>
                        <a:rPr sz="700" spc="-15" dirty="0">
                          <a:solidFill>
                            <a:srgbClr val="333333"/>
                          </a:solidFill>
                          <a:latin typeface="Noto Serif"/>
                          <a:cs typeface="Noto Serif"/>
                        </a:rPr>
                        <a:t>Found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13" name="object 13"/>
          <p:cNvSpPr/>
          <p:nvPr/>
        </p:nvSpPr>
        <p:spPr>
          <a:xfrm>
            <a:off x="4065804" y="6612757"/>
            <a:ext cx="4062673" cy="0"/>
          </a:xfrm>
          <a:custGeom>
            <a:avLst/>
            <a:gdLst/>
            <a:ahLst/>
            <a:cxnLst/>
            <a:rect l="l" t="t" r="r" b="b"/>
            <a:pathLst>
              <a:path w="6334759">
                <a:moveTo>
                  <a:pt x="0" y="0"/>
                </a:moveTo>
                <a:lnTo>
                  <a:pt x="6334759" y="0"/>
                </a:lnTo>
              </a:path>
            </a:pathLst>
          </a:custGeom>
          <a:ln w="3175">
            <a:solidFill>
              <a:srgbClr val="DDDDDD"/>
            </a:solidFill>
          </a:ln>
        </p:spPr>
        <p:txBody>
          <a:bodyPr wrap="square" lIns="0" tIns="0" rIns="0" bIns="0" rtlCol="0"/>
          <a:lstStyle/>
          <a:p>
            <a:endParaRPr sz="1154"/>
          </a:p>
        </p:txBody>
      </p:sp>
      <p:sp>
        <p:nvSpPr>
          <p:cNvPr id="14" name="object 14"/>
          <p:cNvSpPr txBox="1"/>
          <p:nvPr/>
        </p:nvSpPr>
        <p:spPr>
          <a:xfrm>
            <a:off x="4065805" y="6659485"/>
            <a:ext cx="57421" cy="97031"/>
          </a:xfrm>
          <a:prstGeom prst="rect">
            <a:avLst/>
          </a:prstGeom>
        </p:spPr>
        <p:txBody>
          <a:bodyPr vert="horz" wrap="square" lIns="0" tIns="8145" rIns="0" bIns="0" rtlCol="0">
            <a:spAutoFit/>
          </a:bodyPr>
          <a:lstStyle/>
          <a:p>
            <a:pPr marL="8145">
              <a:spcBef>
                <a:spcPts val="64"/>
              </a:spcBef>
            </a:pPr>
            <a:r>
              <a:rPr sz="577" dirty="0">
                <a:solidFill>
                  <a:srgbClr val="333333"/>
                </a:solidFill>
                <a:latin typeface="Noto Serif"/>
                <a:cs typeface="Noto Serif"/>
              </a:rPr>
              <a:t>4</a:t>
            </a:r>
            <a:endParaRPr sz="577">
              <a:latin typeface="Noto Serif"/>
              <a:cs typeface="Noto Serif"/>
            </a:endParaRPr>
          </a:p>
        </p:txBody>
      </p:sp>
    </p:spTree>
    <p:extLst>
      <p:ext uri="{BB962C8B-B14F-4D97-AF65-F5344CB8AC3E}">
        <p14:creationId xmlns:p14="http://schemas.microsoft.com/office/powerpoint/2010/main" val="2802231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41369" y="292272"/>
            <a:ext cx="879648" cy="769010"/>
          </a:xfrm>
          <a:prstGeom prst="rect">
            <a:avLst/>
          </a:prstGeom>
        </p:spPr>
        <p:txBody>
          <a:bodyPr vert="horz" wrap="square" lIns="0" tIns="8145" rIns="0" bIns="0" rtlCol="0">
            <a:spAutoFit/>
          </a:bodyPr>
          <a:lstStyle/>
          <a:p>
            <a:pPr marL="24434">
              <a:spcBef>
                <a:spcPts val="64"/>
              </a:spcBef>
            </a:pPr>
            <a:r>
              <a:rPr sz="834" b="1" spc="-3" dirty="0">
                <a:solidFill>
                  <a:srgbClr val="333333"/>
                </a:solidFill>
                <a:latin typeface="Noto Serif"/>
                <a:cs typeface="Noto Serif"/>
              </a:rPr>
              <a:t>Produces</a:t>
            </a:r>
            <a:endParaRPr sz="834">
              <a:latin typeface="Noto Serif"/>
              <a:cs typeface="Noto Serif"/>
            </a:endParaRPr>
          </a:p>
          <a:p>
            <a:pPr marL="171035" indent="-76558">
              <a:spcBef>
                <a:spcPts val="721"/>
              </a:spcBef>
              <a:buClr>
                <a:srgbClr val="333333"/>
              </a:buClr>
              <a:buFont typeface="Noto Serif"/>
              <a:buChar char="•"/>
              <a:tabLst>
                <a:tab pos="171035" algn="l"/>
              </a:tabLst>
            </a:pPr>
            <a:r>
              <a:rPr sz="673" dirty="0">
                <a:solidFill>
                  <a:srgbClr val="B02045"/>
                </a:solidFill>
                <a:latin typeface="Noto Sans Mono CJK JP Bold"/>
                <a:cs typeface="Noto Sans Mono CJK JP Bold"/>
              </a:rPr>
              <a:t>application/json</a:t>
            </a:r>
            <a:endParaRPr sz="673">
              <a:latin typeface="Noto Sans Mono CJK JP Bold"/>
              <a:cs typeface="Noto Sans Mono CJK JP Bold"/>
            </a:endParaRPr>
          </a:p>
          <a:p>
            <a:pPr>
              <a:spcBef>
                <a:spcPts val="55"/>
              </a:spcBef>
              <a:buClr>
                <a:srgbClr val="333333"/>
              </a:buClr>
              <a:buFont typeface="Noto Serif"/>
              <a:buChar char="•"/>
            </a:pPr>
            <a:endParaRPr sz="513">
              <a:latin typeface="Noto Sans Mono CJK JP Bold"/>
              <a:cs typeface="Noto Sans Mono CJK JP Bold"/>
            </a:endParaRPr>
          </a:p>
          <a:p>
            <a:pPr marL="24434"/>
            <a:r>
              <a:rPr sz="834" b="1" spc="-10" dirty="0">
                <a:solidFill>
                  <a:srgbClr val="333333"/>
                </a:solidFill>
                <a:latin typeface="Noto Serif"/>
                <a:cs typeface="Noto Serif"/>
              </a:rPr>
              <a:t>Tags</a:t>
            </a:r>
            <a:endParaRPr sz="834">
              <a:latin typeface="Noto Serif"/>
              <a:cs typeface="Noto Serif"/>
            </a:endParaRPr>
          </a:p>
          <a:p>
            <a:pPr marL="171035" indent="-76558">
              <a:spcBef>
                <a:spcPts val="863"/>
              </a:spcBef>
              <a:buChar char="•"/>
              <a:tabLst>
                <a:tab pos="171035" algn="l"/>
              </a:tabLst>
            </a:pPr>
            <a:r>
              <a:rPr sz="673" dirty="0">
                <a:solidFill>
                  <a:srgbClr val="333333"/>
                </a:solidFill>
                <a:latin typeface="Noto Serif"/>
                <a:cs typeface="Noto Serif"/>
              </a:rPr>
              <a:t>LockBalance</a:t>
            </a:r>
            <a:endParaRPr sz="673">
              <a:latin typeface="Noto Serif"/>
              <a:cs typeface="Noto Serif"/>
            </a:endParaRPr>
          </a:p>
        </p:txBody>
      </p:sp>
      <p:sp>
        <p:nvSpPr>
          <p:cNvPr id="3" name="object 3"/>
          <p:cNvSpPr txBox="1"/>
          <p:nvPr/>
        </p:nvSpPr>
        <p:spPr>
          <a:xfrm>
            <a:off x="4057659" y="1258908"/>
            <a:ext cx="959468" cy="185837"/>
          </a:xfrm>
          <a:prstGeom prst="rect">
            <a:avLst/>
          </a:prstGeom>
        </p:spPr>
        <p:txBody>
          <a:bodyPr vert="horz" wrap="square" lIns="0" tIns="8145" rIns="0" bIns="0" rtlCol="0">
            <a:spAutoFit/>
          </a:bodyPr>
          <a:lstStyle/>
          <a:p>
            <a:pPr marL="8145">
              <a:spcBef>
                <a:spcPts val="64"/>
              </a:spcBef>
            </a:pPr>
            <a:r>
              <a:rPr sz="1154" b="1" spc="-6" dirty="0">
                <a:solidFill>
                  <a:srgbClr val="333333"/>
                </a:solidFill>
                <a:latin typeface="Noto Serif"/>
                <a:cs typeface="Noto Serif"/>
              </a:rPr>
              <a:t>getTransfers</a:t>
            </a:r>
            <a:endParaRPr sz="1154">
              <a:latin typeface="Noto Serif"/>
              <a:cs typeface="Noto Serif"/>
            </a:endParaRPr>
          </a:p>
        </p:txBody>
      </p:sp>
      <p:grpSp>
        <p:nvGrpSpPr>
          <p:cNvPr id="4" name="object 4"/>
          <p:cNvGrpSpPr/>
          <p:nvPr/>
        </p:nvGrpSpPr>
        <p:grpSpPr>
          <a:xfrm>
            <a:off x="4062750" y="1541380"/>
            <a:ext cx="4068781" cy="305433"/>
            <a:chOff x="607885" y="2403411"/>
            <a:chExt cx="6344285" cy="476250"/>
          </a:xfrm>
        </p:grpSpPr>
        <p:sp>
          <p:nvSpPr>
            <p:cNvPr id="5" name="object 5"/>
            <p:cNvSpPr/>
            <p:nvPr/>
          </p:nvSpPr>
          <p:spPr>
            <a:xfrm>
              <a:off x="612648" y="2408174"/>
              <a:ext cx="6334760" cy="466725"/>
            </a:xfrm>
            <a:custGeom>
              <a:avLst/>
              <a:gdLst/>
              <a:ahLst/>
              <a:cxnLst/>
              <a:rect l="l" t="t" r="r" b="b"/>
              <a:pathLst>
                <a:path w="6334759" h="466725">
                  <a:moveTo>
                    <a:pt x="6283959" y="0"/>
                  </a:moveTo>
                  <a:lnTo>
                    <a:pt x="50800" y="0"/>
                  </a:lnTo>
                  <a:lnTo>
                    <a:pt x="31026" y="3992"/>
                  </a:lnTo>
                  <a:lnTo>
                    <a:pt x="14879" y="14879"/>
                  </a:lnTo>
                  <a:lnTo>
                    <a:pt x="3992" y="31027"/>
                  </a:lnTo>
                  <a:lnTo>
                    <a:pt x="0" y="50800"/>
                  </a:lnTo>
                  <a:lnTo>
                    <a:pt x="0" y="415798"/>
                  </a:lnTo>
                  <a:lnTo>
                    <a:pt x="3992" y="435570"/>
                  </a:lnTo>
                  <a:lnTo>
                    <a:pt x="14879" y="451718"/>
                  </a:lnTo>
                  <a:lnTo>
                    <a:pt x="31026" y="462605"/>
                  </a:lnTo>
                  <a:lnTo>
                    <a:pt x="50800" y="466598"/>
                  </a:lnTo>
                  <a:lnTo>
                    <a:pt x="6283959" y="466598"/>
                  </a:lnTo>
                  <a:lnTo>
                    <a:pt x="6303732" y="462605"/>
                  </a:lnTo>
                  <a:lnTo>
                    <a:pt x="6319880" y="451718"/>
                  </a:lnTo>
                  <a:lnTo>
                    <a:pt x="6330767" y="435570"/>
                  </a:lnTo>
                  <a:lnTo>
                    <a:pt x="6334759" y="415798"/>
                  </a:lnTo>
                  <a:lnTo>
                    <a:pt x="6334759" y="50800"/>
                  </a:lnTo>
                  <a:lnTo>
                    <a:pt x="6330767" y="31027"/>
                  </a:lnTo>
                  <a:lnTo>
                    <a:pt x="6319880" y="14879"/>
                  </a:lnTo>
                  <a:lnTo>
                    <a:pt x="6303732" y="3992"/>
                  </a:lnTo>
                  <a:lnTo>
                    <a:pt x="6283959" y="0"/>
                  </a:lnTo>
                  <a:close/>
                </a:path>
              </a:pathLst>
            </a:custGeom>
            <a:solidFill>
              <a:srgbClr val="F5F5F5"/>
            </a:solidFill>
          </p:spPr>
          <p:txBody>
            <a:bodyPr wrap="square" lIns="0" tIns="0" rIns="0" bIns="0" rtlCol="0"/>
            <a:lstStyle/>
            <a:p>
              <a:endParaRPr sz="1154"/>
            </a:p>
          </p:txBody>
        </p:sp>
        <p:sp>
          <p:nvSpPr>
            <p:cNvPr id="6" name="object 6"/>
            <p:cNvSpPr/>
            <p:nvPr/>
          </p:nvSpPr>
          <p:spPr>
            <a:xfrm>
              <a:off x="612648" y="2408174"/>
              <a:ext cx="6334760" cy="466725"/>
            </a:xfrm>
            <a:custGeom>
              <a:avLst/>
              <a:gdLst/>
              <a:ahLst/>
              <a:cxnLst/>
              <a:rect l="l" t="t" r="r" b="b"/>
              <a:pathLst>
                <a:path w="6334759" h="466725">
                  <a:moveTo>
                    <a:pt x="50800" y="0"/>
                  </a:moveTo>
                  <a:lnTo>
                    <a:pt x="6283959" y="0"/>
                  </a:lnTo>
                  <a:lnTo>
                    <a:pt x="6303732" y="3992"/>
                  </a:lnTo>
                  <a:lnTo>
                    <a:pt x="6319880" y="14879"/>
                  </a:lnTo>
                  <a:lnTo>
                    <a:pt x="6330767" y="31027"/>
                  </a:lnTo>
                  <a:lnTo>
                    <a:pt x="6334759" y="50800"/>
                  </a:lnTo>
                  <a:lnTo>
                    <a:pt x="6334759" y="415798"/>
                  </a:lnTo>
                  <a:lnTo>
                    <a:pt x="6330767" y="435570"/>
                  </a:lnTo>
                  <a:lnTo>
                    <a:pt x="6319880" y="451718"/>
                  </a:lnTo>
                  <a:lnTo>
                    <a:pt x="6303732" y="462605"/>
                  </a:lnTo>
                  <a:lnTo>
                    <a:pt x="6283959" y="466598"/>
                  </a:lnTo>
                  <a:lnTo>
                    <a:pt x="50800" y="466598"/>
                  </a:lnTo>
                  <a:lnTo>
                    <a:pt x="31026" y="462605"/>
                  </a:lnTo>
                  <a:lnTo>
                    <a:pt x="14879" y="451718"/>
                  </a:lnTo>
                  <a:lnTo>
                    <a:pt x="3992" y="435570"/>
                  </a:lnTo>
                  <a:lnTo>
                    <a:pt x="0" y="415798"/>
                  </a:lnTo>
                  <a:lnTo>
                    <a:pt x="0" y="50800"/>
                  </a:lnTo>
                  <a:lnTo>
                    <a:pt x="3992" y="31027"/>
                  </a:lnTo>
                  <a:lnTo>
                    <a:pt x="14879" y="14879"/>
                  </a:lnTo>
                  <a:lnTo>
                    <a:pt x="31026" y="3992"/>
                  </a:lnTo>
                  <a:lnTo>
                    <a:pt x="50800" y="0"/>
                  </a:lnTo>
                  <a:close/>
                </a:path>
              </a:pathLst>
            </a:custGeom>
            <a:ln w="9525">
              <a:solidFill>
                <a:srgbClr val="CCCCCC"/>
              </a:solidFill>
            </a:ln>
          </p:spPr>
          <p:txBody>
            <a:bodyPr wrap="square" lIns="0" tIns="0" rIns="0" bIns="0" rtlCol="0"/>
            <a:lstStyle/>
            <a:p>
              <a:endParaRPr sz="1154"/>
            </a:p>
          </p:txBody>
        </p:sp>
      </p:grpSp>
      <p:sp>
        <p:nvSpPr>
          <p:cNvPr id="7" name="object 7"/>
          <p:cNvSpPr txBox="1"/>
          <p:nvPr/>
        </p:nvSpPr>
        <p:spPr>
          <a:xfrm>
            <a:off x="4057659" y="1632603"/>
            <a:ext cx="4063080" cy="378326"/>
          </a:xfrm>
          <a:prstGeom prst="rect">
            <a:avLst/>
          </a:prstGeom>
        </p:spPr>
        <p:txBody>
          <a:bodyPr vert="horz" wrap="square" lIns="0" tIns="8145" rIns="0" bIns="0" rtlCol="0">
            <a:spAutoFit/>
          </a:bodyPr>
          <a:lstStyle/>
          <a:p>
            <a:pPr marL="97734">
              <a:spcBef>
                <a:spcPts val="64"/>
              </a:spcBef>
            </a:pPr>
            <a:r>
              <a:rPr sz="705" dirty="0">
                <a:solidFill>
                  <a:srgbClr val="333333"/>
                </a:solidFill>
                <a:latin typeface="Noto Sans Mono CJK JP Bold"/>
                <a:cs typeface="Noto Sans Mono CJK JP Bold"/>
              </a:rPr>
              <a:t>GET</a:t>
            </a:r>
            <a:r>
              <a:rPr sz="705" spc="-3" dirty="0">
                <a:solidFill>
                  <a:srgbClr val="333333"/>
                </a:solidFill>
                <a:latin typeface="Noto Sans Mono CJK JP Bold"/>
                <a:cs typeface="Noto Sans Mono CJK JP Bold"/>
              </a:rPr>
              <a:t> </a:t>
            </a:r>
            <a:r>
              <a:rPr sz="705" dirty="0">
                <a:solidFill>
                  <a:srgbClr val="333333"/>
                </a:solidFill>
                <a:latin typeface="Noto Sans Mono CJK JP Bold"/>
                <a:cs typeface="Noto Sans Mono CJK JP Bold"/>
              </a:rPr>
              <a:t>/v1/transfers</a:t>
            </a:r>
            <a:endParaRPr sz="705">
              <a:latin typeface="Noto Sans Mono CJK JP Bold"/>
              <a:cs typeface="Noto Sans Mono CJK JP Bold"/>
            </a:endParaRPr>
          </a:p>
          <a:p>
            <a:pPr>
              <a:spcBef>
                <a:spcPts val="48"/>
              </a:spcBef>
            </a:pPr>
            <a:endParaRPr sz="866">
              <a:latin typeface="Noto Sans Mono CJK JP Bold"/>
              <a:cs typeface="Noto Sans Mono CJK JP Bold"/>
            </a:endParaRPr>
          </a:p>
          <a:p>
            <a:pPr marL="8145"/>
            <a:r>
              <a:rPr sz="834" b="1" dirty="0">
                <a:solidFill>
                  <a:srgbClr val="333333"/>
                </a:solidFill>
                <a:latin typeface="Noto Serif"/>
                <a:cs typeface="Noto Serif"/>
              </a:rPr>
              <a:t>Responses</a:t>
            </a:r>
            <a:endParaRPr sz="834">
              <a:latin typeface="Noto Serif"/>
              <a:cs typeface="Noto Serif"/>
            </a:endParaRPr>
          </a:p>
        </p:txBody>
      </p:sp>
      <p:graphicFrame>
        <p:nvGraphicFramePr>
          <p:cNvPr id="8" name="object 8"/>
          <p:cNvGraphicFramePr>
            <a:graphicFrameLocks noGrp="1"/>
          </p:cNvGraphicFramePr>
          <p:nvPr/>
        </p:nvGraphicFramePr>
        <p:xfrm>
          <a:off x="4063768" y="2210443"/>
          <a:ext cx="4063487" cy="1386129"/>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87">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275134">
                <a:tc>
                  <a:txBody>
                    <a:bodyPr/>
                    <a:lstStyle/>
                    <a:p>
                      <a:pPr marL="38100">
                        <a:lnSpc>
                          <a:spcPct val="100000"/>
                        </a:lnSpc>
                        <a:spcBef>
                          <a:spcPts val="445"/>
                        </a:spcBef>
                      </a:pPr>
                      <a:r>
                        <a:rPr sz="700" b="1" spc="-5" dirty="0">
                          <a:solidFill>
                            <a:srgbClr val="333333"/>
                          </a:solidFill>
                          <a:latin typeface="Noto Serif"/>
                          <a:cs typeface="Noto Serif"/>
                        </a:rPr>
                        <a:t>200</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OK</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dirty="0">
                          <a:solidFill>
                            <a:srgbClr val="333333"/>
                          </a:solidFill>
                          <a:latin typeface="Noto Serif"/>
                          <a:cs typeface="Noto Serif"/>
                        </a:rPr>
                        <a:t>&lt; </a:t>
                      </a:r>
                      <a:r>
                        <a:rPr sz="700" spc="-10" dirty="0">
                          <a:solidFill>
                            <a:srgbClr val="418BCA"/>
                          </a:solidFill>
                          <a:latin typeface="Noto Serif"/>
                          <a:cs typeface="Noto Serif"/>
                          <a:hlinkClick r:id="rId2" action="ppaction://hlinksldjump"/>
                        </a:rPr>
                        <a:t>Transfer </a:t>
                      </a:r>
                      <a:r>
                        <a:rPr sz="700" dirty="0">
                          <a:solidFill>
                            <a:srgbClr val="333333"/>
                          </a:solidFill>
                          <a:latin typeface="Noto Serif"/>
                          <a:cs typeface="Noto Serif"/>
                        </a:rPr>
                        <a:t>&gt;</a:t>
                      </a:r>
                      <a:r>
                        <a:rPr sz="700" spc="-35" dirty="0">
                          <a:solidFill>
                            <a:srgbClr val="333333"/>
                          </a:solidFill>
                          <a:latin typeface="Noto Serif"/>
                          <a:cs typeface="Noto Serif"/>
                        </a:rPr>
                        <a:t> </a:t>
                      </a:r>
                      <a:r>
                        <a:rPr sz="700" spc="-15" dirty="0">
                          <a:solidFill>
                            <a:srgbClr val="333333"/>
                          </a:solidFill>
                          <a:latin typeface="Noto Serif"/>
                          <a:cs typeface="Noto Serif"/>
                        </a:rPr>
                        <a:t>array</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275134">
                <a:tc>
                  <a:txBody>
                    <a:bodyPr/>
                    <a:lstStyle/>
                    <a:p>
                      <a:pPr marL="38100">
                        <a:lnSpc>
                          <a:spcPct val="100000"/>
                        </a:lnSpc>
                        <a:spcBef>
                          <a:spcPts val="445"/>
                        </a:spcBef>
                      </a:pPr>
                      <a:r>
                        <a:rPr sz="700" b="1" spc="-5" dirty="0">
                          <a:solidFill>
                            <a:srgbClr val="333333"/>
                          </a:solidFill>
                          <a:latin typeface="Noto Serif"/>
                          <a:cs typeface="Noto Serif"/>
                        </a:rPr>
                        <a:t>401</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Unauthorized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275134">
                <a:tc>
                  <a:txBody>
                    <a:bodyPr/>
                    <a:lstStyle/>
                    <a:p>
                      <a:pPr marL="38100">
                        <a:lnSpc>
                          <a:spcPct val="100000"/>
                        </a:lnSpc>
                        <a:spcBef>
                          <a:spcPts val="445"/>
                        </a:spcBef>
                      </a:pPr>
                      <a:r>
                        <a:rPr sz="700" b="1" spc="-5" dirty="0">
                          <a:solidFill>
                            <a:srgbClr val="333333"/>
                          </a:solidFill>
                          <a:latin typeface="Noto Serif"/>
                          <a:cs typeface="Noto Serif"/>
                        </a:rPr>
                        <a:t>403</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333333"/>
                          </a:solidFill>
                          <a:latin typeface="Noto Serif"/>
                          <a:cs typeface="Noto Serif"/>
                        </a:rPr>
                        <a:t>Forbidden</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275134">
                <a:tc>
                  <a:txBody>
                    <a:bodyPr/>
                    <a:lstStyle/>
                    <a:p>
                      <a:pPr marL="38100">
                        <a:lnSpc>
                          <a:spcPct val="100000"/>
                        </a:lnSpc>
                        <a:spcBef>
                          <a:spcPts val="445"/>
                        </a:spcBef>
                      </a:pPr>
                      <a:r>
                        <a:rPr sz="700" b="1" spc="-5" dirty="0">
                          <a:solidFill>
                            <a:srgbClr val="333333"/>
                          </a:solidFill>
                          <a:latin typeface="Noto Serif"/>
                          <a:cs typeface="Noto Serif"/>
                        </a:rPr>
                        <a:t>404</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Not</a:t>
                      </a:r>
                      <a:r>
                        <a:rPr sz="700" spc="-10" dirty="0">
                          <a:solidFill>
                            <a:srgbClr val="333333"/>
                          </a:solidFill>
                          <a:latin typeface="Noto Serif"/>
                          <a:cs typeface="Noto Serif"/>
                        </a:rPr>
                        <a:t> </a:t>
                      </a:r>
                      <a:r>
                        <a:rPr sz="700" spc="-15" dirty="0">
                          <a:solidFill>
                            <a:srgbClr val="333333"/>
                          </a:solidFill>
                          <a:latin typeface="Noto Serif"/>
                          <a:cs typeface="Noto Serif"/>
                        </a:rPr>
                        <a:t>Found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9" name="object 9"/>
          <p:cNvSpPr txBox="1"/>
          <p:nvPr/>
        </p:nvSpPr>
        <p:spPr>
          <a:xfrm>
            <a:off x="4041369" y="3730394"/>
            <a:ext cx="879648" cy="769010"/>
          </a:xfrm>
          <a:prstGeom prst="rect">
            <a:avLst/>
          </a:prstGeom>
        </p:spPr>
        <p:txBody>
          <a:bodyPr vert="horz" wrap="square" lIns="0" tIns="8145" rIns="0" bIns="0" rtlCol="0">
            <a:spAutoFit/>
          </a:bodyPr>
          <a:lstStyle/>
          <a:p>
            <a:pPr marL="24434">
              <a:spcBef>
                <a:spcPts val="64"/>
              </a:spcBef>
            </a:pPr>
            <a:r>
              <a:rPr sz="834" b="1" spc="-3" dirty="0">
                <a:solidFill>
                  <a:srgbClr val="333333"/>
                </a:solidFill>
                <a:latin typeface="Noto Serif"/>
                <a:cs typeface="Noto Serif"/>
              </a:rPr>
              <a:t>Produces</a:t>
            </a:r>
            <a:endParaRPr sz="834">
              <a:latin typeface="Noto Serif"/>
              <a:cs typeface="Noto Serif"/>
            </a:endParaRPr>
          </a:p>
          <a:p>
            <a:pPr marL="171035" indent="-76558">
              <a:spcBef>
                <a:spcPts val="721"/>
              </a:spcBef>
              <a:buClr>
                <a:srgbClr val="333333"/>
              </a:buClr>
              <a:buFont typeface="Noto Serif"/>
              <a:buChar char="•"/>
              <a:tabLst>
                <a:tab pos="171035" algn="l"/>
              </a:tabLst>
            </a:pPr>
            <a:r>
              <a:rPr sz="673" dirty="0">
                <a:solidFill>
                  <a:srgbClr val="B02045"/>
                </a:solidFill>
                <a:latin typeface="Noto Sans Mono CJK JP Bold"/>
                <a:cs typeface="Noto Sans Mono CJK JP Bold"/>
              </a:rPr>
              <a:t>application/json</a:t>
            </a:r>
            <a:endParaRPr sz="673">
              <a:latin typeface="Noto Sans Mono CJK JP Bold"/>
              <a:cs typeface="Noto Sans Mono CJK JP Bold"/>
            </a:endParaRPr>
          </a:p>
          <a:p>
            <a:pPr>
              <a:spcBef>
                <a:spcPts val="55"/>
              </a:spcBef>
              <a:buClr>
                <a:srgbClr val="333333"/>
              </a:buClr>
              <a:buFont typeface="Noto Serif"/>
              <a:buChar char="•"/>
            </a:pPr>
            <a:endParaRPr sz="513">
              <a:latin typeface="Noto Sans Mono CJK JP Bold"/>
              <a:cs typeface="Noto Sans Mono CJK JP Bold"/>
            </a:endParaRPr>
          </a:p>
          <a:p>
            <a:pPr marL="24434"/>
            <a:r>
              <a:rPr sz="834" b="1" spc="-10" dirty="0">
                <a:solidFill>
                  <a:srgbClr val="333333"/>
                </a:solidFill>
                <a:latin typeface="Noto Serif"/>
                <a:cs typeface="Noto Serif"/>
              </a:rPr>
              <a:t>Tags</a:t>
            </a:r>
            <a:endParaRPr sz="834">
              <a:latin typeface="Noto Serif"/>
              <a:cs typeface="Noto Serif"/>
            </a:endParaRPr>
          </a:p>
          <a:p>
            <a:pPr marL="171035" indent="-76558">
              <a:spcBef>
                <a:spcPts val="863"/>
              </a:spcBef>
              <a:buChar char="•"/>
              <a:tabLst>
                <a:tab pos="171035" algn="l"/>
              </a:tabLst>
            </a:pPr>
            <a:r>
              <a:rPr sz="673" spc="-6" dirty="0">
                <a:solidFill>
                  <a:srgbClr val="333333"/>
                </a:solidFill>
                <a:latin typeface="Noto Serif"/>
                <a:cs typeface="Noto Serif"/>
              </a:rPr>
              <a:t>Transfer</a:t>
            </a:r>
            <a:endParaRPr sz="673">
              <a:latin typeface="Noto Serif"/>
              <a:cs typeface="Noto Serif"/>
            </a:endParaRPr>
          </a:p>
        </p:txBody>
      </p:sp>
      <p:sp>
        <p:nvSpPr>
          <p:cNvPr id="10" name="object 10"/>
          <p:cNvSpPr txBox="1"/>
          <p:nvPr/>
        </p:nvSpPr>
        <p:spPr>
          <a:xfrm>
            <a:off x="4057659" y="4697030"/>
            <a:ext cx="888201" cy="185837"/>
          </a:xfrm>
          <a:prstGeom prst="rect">
            <a:avLst/>
          </a:prstGeom>
        </p:spPr>
        <p:txBody>
          <a:bodyPr vert="horz" wrap="square" lIns="0" tIns="8145" rIns="0" bIns="0" rtlCol="0">
            <a:spAutoFit/>
          </a:bodyPr>
          <a:lstStyle/>
          <a:p>
            <a:pPr marL="8145">
              <a:spcBef>
                <a:spcPts val="64"/>
              </a:spcBef>
            </a:pPr>
            <a:r>
              <a:rPr sz="1154" b="1" spc="-6" dirty="0">
                <a:solidFill>
                  <a:srgbClr val="333333"/>
                </a:solidFill>
                <a:latin typeface="Noto Serif"/>
                <a:cs typeface="Noto Serif"/>
              </a:rPr>
              <a:t>getTransfer</a:t>
            </a:r>
            <a:endParaRPr sz="1154">
              <a:latin typeface="Noto Serif"/>
              <a:cs typeface="Noto Serif"/>
            </a:endParaRPr>
          </a:p>
        </p:txBody>
      </p:sp>
      <p:grpSp>
        <p:nvGrpSpPr>
          <p:cNvPr id="11" name="object 11"/>
          <p:cNvGrpSpPr/>
          <p:nvPr/>
        </p:nvGrpSpPr>
        <p:grpSpPr>
          <a:xfrm>
            <a:off x="4062750" y="4979503"/>
            <a:ext cx="4068781" cy="305433"/>
            <a:chOff x="607885" y="7764335"/>
            <a:chExt cx="6344285" cy="476250"/>
          </a:xfrm>
        </p:grpSpPr>
        <p:sp>
          <p:nvSpPr>
            <p:cNvPr id="12" name="object 12"/>
            <p:cNvSpPr/>
            <p:nvPr/>
          </p:nvSpPr>
          <p:spPr>
            <a:xfrm>
              <a:off x="612648" y="7769097"/>
              <a:ext cx="6334760" cy="466725"/>
            </a:xfrm>
            <a:custGeom>
              <a:avLst/>
              <a:gdLst/>
              <a:ahLst/>
              <a:cxnLst/>
              <a:rect l="l" t="t" r="r" b="b"/>
              <a:pathLst>
                <a:path w="6334759" h="466725">
                  <a:moveTo>
                    <a:pt x="6283959" y="0"/>
                  </a:moveTo>
                  <a:lnTo>
                    <a:pt x="50800" y="0"/>
                  </a:lnTo>
                  <a:lnTo>
                    <a:pt x="31026" y="3992"/>
                  </a:lnTo>
                  <a:lnTo>
                    <a:pt x="14879" y="14879"/>
                  </a:lnTo>
                  <a:lnTo>
                    <a:pt x="3992" y="31027"/>
                  </a:lnTo>
                  <a:lnTo>
                    <a:pt x="0" y="50799"/>
                  </a:lnTo>
                  <a:lnTo>
                    <a:pt x="0" y="415797"/>
                  </a:lnTo>
                  <a:lnTo>
                    <a:pt x="3992" y="435576"/>
                  </a:lnTo>
                  <a:lnTo>
                    <a:pt x="14879" y="451723"/>
                  </a:lnTo>
                  <a:lnTo>
                    <a:pt x="31026" y="462607"/>
                  </a:lnTo>
                  <a:lnTo>
                    <a:pt x="50800" y="466597"/>
                  </a:lnTo>
                  <a:lnTo>
                    <a:pt x="6283959" y="466597"/>
                  </a:lnTo>
                  <a:lnTo>
                    <a:pt x="6303732" y="462607"/>
                  </a:lnTo>
                  <a:lnTo>
                    <a:pt x="6319880" y="451723"/>
                  </a:lnTo>
                  <a:lnTo>
                    <a:pt x="6330767" y="435576"/>
                  </a:lnTo>
                  <a:lnTo>
                    <a:pt x="6334759" y="415797"/>
                  </a:lnTo>
                  <a:lnTo>
                    <a:pt x="6334759" y="50799"/>
                  </a:lnTo>
                  <a:lnTo>
                    <a:pt x="6330767" y="31027"/>
                  </a:lnTo>
                  <a:lnTo>
                    <a:pt x="6319880" y="14879"/>
                  </a:lnTo>
                  <a:lnTo>
                    <a:pt x="6303732" y="3992"/>
                  </a:lnTo>
                  <a:lnTo>
                    <a:pt x="6283959" y="0"/>
                  </a:lnTo>
                  <a:close/>
                </a:path>
              </a:pathLst>
            </a:custGeom>
            <a:solidFill>
              <a:srgbClr val="F5F5F5"/>
            </a:solidFill>
          </p:spPr>
          <p:txBody>
            <a:bodyPr wrap="square" lIns="0" tIns="0" rIns="0" bIns="0" rtlCol="0"/>
            <a:lstStyle/>
            <a:p>
              <a:endParaRPr sz="1154"/>
            </a:p>
          </p:txBody>
        </p:sp>
        <p:sp>
          <p:nvSpPr>
            <p:cNvPr id="13" name="object 13"/>
            <p:cNvSpPr/>
            <p:nvPr/>
          </p:nvSpPr>
          <p:spPr>
            <a:xfrm>
              <a:off x="612648" y="7769097"/>
              <a:ext cx="6334760" cy="466725"/>
            </a:xfrm>
            <a:custGeom>
              <a:avLst/>
              <a:gdLst/>
              <a:ahLst/>
              <a:cxnLst/>
              <a:rect l="l" t="t" r="r" b="b"/>
              <a:pathLst>
                <a:path w="6334759" h="466725">
                  <a:moveTo>
                    <a:pt x="50800" y="0"/>
                  </a:moveTo>
                  <a:lnTo>
                    <a:pt x="6283959" y="0"/>
                  </a:lnTo>
                  <a:lnTo>
                    <a:pt x="6303732" y="3992"/>
                  </a:lnTo>
                  <a:lnTo>
                    <a:pt x="6319880" y="14879"/>
                  </a:lnTo>
                  <a:lnTo>
                    <a:pt x="6330767" y="31027"/>
                  </a:lnTo>
                  <a:lnTo>
                    <a:pt x="6334759" y="50799"/>
                  </a:lnTo>
                  <a:lnTo>
                    <a:pt x="6334759" y="415797"/>
                  </a:lnTo>
                  <a:lnTo>
                    <a:pt x="6330767" y="435576"/>
                  </a:lnTo>
                  <a:lnTo>
                    <a:pt x="6319880" y="451723"/>
                  </a:lnTo>
                  <a:lnTo>
                    <a:pt x="6303732" y="462607"/>
                  </a:lnTo>
                  <a:lnTo>
                    <a:pt x="6283959" y="466597"/>
                  </a:lnTo>
                  <a:lnTo>
                    <a:pt x="50800" y="466597"/>
                  </a:lnTo>
                  <a:lnTo>
                    <a:pt x="31026" y="462607"/>
                  </a:lnTo>
                  <a:lnTo>
                    <a:pt x="14879" y="451723"/>
                  </a:lnTo>
                  <a:lnTo>
                    <a:pt x="3992" y="435576"/>
                  </a:lnTo>
                  <a:lnTo>
                    <a:pt x="0" y="415797"/>
                  </a:lnTo>
                  <a:lnTo>
                    <a:pt x="0" y="50799"/>
                  </a:lnTo>
                  <a:lnTo>
                    <a:pt x="3992" y="31027"/>
                  </a:lnTo>
                  <a:lnTo>
                    <a:pt x="14879" y="14879"/>
                  </a:lnTo>
                  <a:lnTo>
                    <a:pt x="31026" y="3992"/>
                  </a:lnTo>
                  <a:lnTo>
                    <a:pt x="50800" y="0"/>
                  </a:lnTo>
                  <a:close/>
                </a:path>
              </a:pathLst>
            </a:custGeom>
            <a:ln w="9525">
              <a:solidFill>
                <a:srgbClr val="CCCCCC"/>
              </a:solidFill>
            </a:ln>
          </p:spPr>
          <p:txBody>
            <a:bodyPr wrap="square" lIns="0" tIns="0" rIns="0" bIns="0" rtlCol="0"/>
            <a:lstStyle/>
            <a:p>
              <a:endParaRPr sz="1154"/>
            </a:p>
          </p:txBody>
        </p:sp>
      </p:grpSp>
      <p:sp>
        <p:nvSpPr>
          <p:cNvPr id="14" name="object 14"/>
          <p:cNvSpPr txBox="1"/>
          <p:nvPr/>
        </p:nvSpPr>
        <p:spPr>
          <a:xfrm>
            <a:off x="4057659" y="5070726"/>
            <a:ext cx="4063080" cy="378326"/>
          </a:xfrm>
          <a:prstGeom prst="rect">
            <a:avLst/>
          </a:prstGeom>
        </p:spPr>
        <p:txBody>
          <a:bodyPr vert="horz" wrap="square" lIns="0" tIns="8145" rIns="0" bIns="0" rtlCol="0">
            <a:spAutoFit/>
          </a:bodyPr>
          <a:lstStyle/>
          <a:p>
            <a:pPr marL="97734">
              <a:spcBef>
                <a:spcPts val="64"/>
              </a:spcBef>
            </a:pPr>
            <a:r>
              <a:rPr sz="705" dirty="0">
                <a:solidFill>
                  <a:srgbClr val="333333"/>
                </a:solidFill>
                <a:latin typeface="Noto Sans Mono CJK JP Bold"/>
                <a:cs typeface="Noto Sans Mono CJK JP Bold"/>
              </a:rPr>
              <a:t>GET</a:t>
            </a:r>
            <a:r>
              <a:rPr sz="705" spc="-3" dirty="0">
                <a:solidFill>
                  <a:srgbClr val="333333"/>
                </a:solidFill>
                <a:latin typeface="Noto Sans Mono CJK JP Bold"/>
                <a:cs typeface="Noto Sans Mono CJK JP Bold"/>
              </a:rPr>
              <a:t> </a:t>
            </a:r>
            <a:r>
              <a:rPr sz="705" dirty="0">
                <a:solidFill>
                  <a:srgbClr val="333333"/>
                </a:solidFill>
                <a:latin typeface="Noto Sans Mono CJK JP Bold"/>
                <a:cs typeface="Noto Sans Mono CJK JP Bold"/>
              </a:rPr>
              <a:t>/v1/transfers/{transactionId}</a:t>
            </a:r>
            <a:endParaRPr sz="705">
              <a:latin typeface="Noto Sans Mono CJK JP Bold"/>
              <a:cs typeface="Noto Sans Mono CJK JP Bold"/>
            </a:endParaRPr>
          </a:p>
          <a:p>
            <a:pPr>
              <a:spcBef>
                <a:spcPts val="48"/>
              </a:spcBef>
            </a:pPr>
            <a:endParaRPr sz="866">
              <a:latin typeface="Noto Sans Mono CJK JP Bold"/>
              <a:cs typeface="Noto Sans Mono CJK JP Bold"/>
            </a:endParaRPr>
          </a:p>
          <a:p>
            <a:pPr marL="8145"/>
            <a:r>
              <a:rPr sz="834" b="1" spc="-6" dirty="0">
                <a:solidFill>
                  <a:srgbClr val="333333"/>
                </a:solidFill>
                <a:latin typeface="Noto Serif"/>
                <a:cs typeface="Noto Serif"/>
              </a:rPr>
              <a:t>Parameters</a:t>
            </a:r>
            <a:endParaRPr sz="834">
              <a:latin typeface="Noto Serif"/>
              <a:cs typeface="Noto Serif"/>
            </a:endParaRPr>
          </a:p>
        </p:txBody>
      </p:sp>
      <p:graphicFrame>
        <p:nvGraphicFramePr>
          <p:cNvPr id="15" name="object 15"/>
          <p:cNvGraphicFramePr>
            <a:graphicFrameLocks noGrp="1"/>
          </p:cNvGraphicFramePr>
          <p:nvPr/>
        </p:nvGraphicFramePr>
        <p:xfrm>
          <a:off x="4063768" y="5648565"/>
          <a:ext cx="4061451" cy="568843"/>
        </p:xfrm>
        <a:graphic>
          <a:graphicData uri="http://schemas.openxmlformats.org/drawingml/2006/table">
            <a:tbl>
              <a:tblPr firstRow="1" bandRow="1">
                <a:tableStyleId>{2D5ABB26-0587-4C30-8999-92F81FD0307C}</a:tableStyleId>
              </a:tblPr>
              <a:tblGrid>
                <a:gridCol w="451227">
                  <a:extLst>
                    <a:ext uri="{9D8B030D-6E8A-4147-A177-3AD203B41FA5}">
                      <a16:colId xmlns:a16="http://schemas.microsoft.com/office/drawing/2014/main" xmlns="" val="20000"/>
                    </a:ext>
                  </a:extLst>
                </a:gridCol>
                <a:gridCol w="676841">
                  <a:extLst>
                    <a:ext uri="{9D8B030D-6E8A-4147-A177-3AD203B41FA5}">
                      <a16:colId xmlns:a16="http://schemas.microsoft.com/office/drawing/2014/main" xmlns="" val="20001"/>
                    </a:ext>
                  </a:extLst>
                </a:gridCol>
                <a:gridCol w="2030929">
                  <a:extLst>
                    <a:ext uri="{9D8B030D-6E8A-4147-A177-3AD203B41FA5}">
                      <a16:colId xmlns:a16="http://schemas.microsoft.com/office/drawing/2014/main" xmlns="" val="20002"/>
                    </a:ext>
                  </a:extLst>
                </a:gridCol>
                <a:gridCol w="902454">
                  <a:extLst>
                    <a:ext uri="{9D8B030D-6E8A-4147-A177-3AD203B41FA5}">
                      <a16:colId xmlns:a16="http://schemas.microsoft.com/office/drawing/2014/main" xmlns="" val="20003"/>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Type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5">
                <a:tc>
                  <a:txBody>
                    <a:bodyPr/>
                    <a:lstStyle/>
                    <a:p>
                      <a:pPr marL="38100">
                        <a:lnSpc>
                          <a:spcPct val="100000"/>
                        </a:lnSpc>
                        <a:spcBef>
                          <a:spcPts val="1235"/>
                        </a:spcBef>
                      </a:pPr>
                      <a:r>
                        <a:rPr sz="700" b="1" spc="-5" dirty="0">
                          <a:solidFill>
                            <a:srgbClr val="333333"/>
                          </a:solidFill>
                          <a:latin typeface="Noto Serif"/>
                          <a:cs typeface="Noto Serif"/>
                        </a:rPr>
                        <a:t>Path</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b="1" spc="-10" dirty="0">
                          <a:solidFill>
                            <a:srgbClr val="333333"/>
                          </a:solidFill>
                          <a:latin typeface="Noto Serif"/>
                          <a:cs typeface="Noto Serif"/>
                        </a:rPr>
                        <a:t>transactionId</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required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0" dirty="0">
                          <a:solidFill>
                            <a:srgbClr val="333333"/>
                          </a:solidFill>
                          <a:latin typeface="Noto Serif"/>
                          <a:cs typeface="Noto Serif"/>
                        </a:rPr>
                        <a:t>transactionId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bl>
          </a:graphicData>
        </a:graphic>
      </p:graphicFrame>
      <p:sp>
        <p:nvSpPr>
          <p:cNvPr id="16" name="object 16"/>
          <p:cNvSpPr/>
          <p:nvPr/>
        </p:nvSpPr>
        <p:spPr>
          <a:xfrm>
            <a:off x="4065804" y="6612757"/>
            <a:ext cx="4062673" cy="0"/>
          </a:xfrm>
          <a:custGeom>
            <a:avLst/>
            <a:gdLst/>
            <a:ahLst/>
            <a:cxnLst/>
            <a:rect l="l" t="t" r="r" b="b"/>
            <a:pathLst>
              <a:path w="6334759">
                <a:moveTo>
                  <a:pt x="0" y="0"/>
                </a:moveTo>
                <a:lnTo>
                  <a:pt x="6334759" y="0"/>
                </a:lnTo>
              </a:path>
            </a:pathLst>
          </a:custGeom>
          <a:ln w="3175">
            <a:solidFill>
              <a:srgbClr val="DDDDDD"/>
            </a:solidFill>
          </a:ln>
        </p:spPr>
        <p:txBody>
          <a:bodyPr wrap="square" lIns="0" tIns="0" rIns="0" bIns="0" rtlCol="0"/>
          <a:lstStyle/>
          <a:p>
            <a:endParaRPr sz="1154"/>
          </a:p>
        </p:txBody>
      </p:sp>
      <p:sp>
        <p:nvSpPr>
          <p:cNvPr id="17" name="object 17"/>
          <p:cNvSpPr txBox="1"/>
          <p:nvPr/>
        </p:nvSpPr>
        <p:spPr>
          <a:xfrm>
            <a:off x="8071210" y="6659485"/>
            <a:ext cx="57421" cy="97031"/>
          </a:xfrm>
          <a:prstGeom prst="rect">
            <a:avLst/>
          </a:prstGeom>
        </p:spPr>
        <p:txBody>
          <a:bodyPr vert="horz" wrap="square" lIns="0" tIns="8145" rIns="0" bIns="0" rtlCol="0">
            <a:spAutoFit/>
          </a:bodyPr>
          <a:lstStyle/>
          <a:p>
            <a:pPr marL="8145">
              <a:spcBef>
                <a:spcPts val="64"/>
              </a:spcBef>
            </a:pPr>
            <a:r>
              <a:rPr sz="577" dirty="0">
                <a:solidFill>
                  <a:srgbClr val="333333"/>
                </a:solidFill>
                <a:latin typeface="Noto Serif"/>
                <a:cs typeface="Noto Serif"/>
              </a:rPr>
              <a:t>5</a:t>
            </a:r>
            <a:endParaRPr sz="577">
              <a:latin typeface="Noto Serif"/>
              <a:cs typeface="Noto Serif"/>
            </a:endParaRPr>
          </a:p>
        </p:txBody>
      </p:sp>
    </p:spTree>
    <p:extLst>
      <p:ext uri="{BB962C8B-B14F-4D97-AF65-F5344CB8AC3E}">
        <p14:creationId xmlns:p14="http://schemas.microsoft.com/office/powerpoint/2010/main" val="9382889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57660" y="292271"/>
            <a:ext cx="570956" cy="136593"/>
          </a:xfrm>
          <a:prstGeom prst="rect">
            <a:avLst/>
          </a:prstGeom>
        </p:spPr>
        <p:txBody>
          <a:bodyPr vert="horz" wrap="square" lIns="0" tIns="8145" rIns="0" bIns="0" rtlCol="0">
            <a:spAutoFit/>
          </a:bodyPr>
          <a:lstStyle/>
          <a:p>
            <a:pPr marL="8145">
              <a:spcBef>
                <a:spcPts val="64"/>
              </a:spcBef>
            </a:pPr>
            <a:r>
              <a:rPr sz="834" b="1" dirty="0">
                <a:solidFill>
                  <a:srgbClr val="333333"/>
                </a:solidFill>
                <a:latin typeface="Noto Serif"/>
                <a:cs typeface="Noto Serif"/>
              </a:rPr>
              <a:t>Responses</a:t>
            </a:r>
            <a:endParaRPr sz="834">
              <a:latin typeface="Noto Serif"/>
              <a:cs typeface="Noto Serif"/>
            </a:endParaRPr>
          </a:p>
        </p:txBody>
      </p:sp>
      <p:graphicFrame>
        <p:nvGraphicFramePr>
          <p:cNvPr id="3" name="object 3"/>
          <p:cNvGraphicFramePr>
            <a:graphicFrameLocks noGrp="1"/>
          </p:cNvGraphicFramePr>
          <p:nvPr/>
        </p:nvGraphicFramePr>
        <p:xfrm>
          <a:off x="4063768" y="523146"/>
          <a:ext cx="4063487" cy="1386129"/>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87">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275134">
                <a:tc>
                  <a:txBody>
                    <a:bodyPr/>
                    <a:lstStyle/>
                    <a:p>
                      <a:pPr marL="38100">
                        <a:lnSpc>
                          <a:spcPct val="100000"/>
                        </a:lnSpc>
                        <a:spcBef>
                          <a:spcPts val="445"/>
                        </a:spcBef>
                      </a:pPr>
                      <a:r>
                        <a:rPr sz="700" b="1" spc="-5" dirty="0">
                          <a:solidFill>
                            <a:srgbClr val="333333"/>
                          </a:solidFill>
                          <a:latin typeface="Noto Serif"/>
                          <a:cs typeface="Noto Serif"/>
                        </a:rPr>
                        <a:t>200</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OK</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418BCA"/>
                          </a:solidFill>
                          <a:latin typeface="Noto Serif"/>
                          <a:cs typeface="Noto Serif"/>
                          <a:hlinkClick r:id="rId2" action="ppaction://hlinksldjump"/>
                        </a:rPr>
                        <a:t>Transfer</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275134">
                <a:tc>
                  <a:txBody>
                    <a:bodyPr/>
                    <a:lstStyle/>
                    <a:p>
                      <a:pPr marL="38100">
                        <a:lnSpc>
                          <a:spcPct val="100000"/>
                        </a:lnSpc>
                        <a:spcBef>
                          <a:spcPts val="445"/>
                        </a:spcBef>
                      </a:pPr>
                      <a:r>
                        <a:rPr sz="700" b="1" spc="-5" dirty="0">
                          <a:solidFill>
                            <a:srgbClr val="333333"/>
                          </a:solidFill>
                          <a:latin typeface="Noto Serif"/>
                          <a:cs typeface="Noto Serif"/>
                        </a:rPr>
                        <a:t>401</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Unauthorized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275134">
                <a:tc>
                  <a:txBody>
                    <a:bodyPr/>
                    <a:lstStyle/>
                    <a:p>
                      <a:pPr marL="38100">
                        <a:lnSpc>
                          <a:spcPct val="100000"/>
                        </a:lnSpc>
                        <a:spcBef>
                          <a:spcPts val="445"/>
                        </a:spcBef>
                      </a:pPr>
                      <a:r>
                        <a:rPr sz="700" b="1" spc="-5" dirty="0">
                          <a:solidFill>
                            <a:srgbClr val="333333"/>
                          </a:solidFill>
                          <a:latin typeface="Noto Serif"/>
                          <a:cs typeface="Noto Serif"/>
                        </a:rPr>
                        <a:t>403</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333333"/>
                          </a:solidFill>
                          <a:latin typeface="Noto Serif"/>
                          <a:cs typeface="Noto Serif"/>
                        </a:rPr>
                        <a:t>Forbidden</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275134">
                <a:tc>
                  <a:txBody>
                    <a:bodyPr/>
                    <a:lstStyle/>
                    <a:p>
                      <a:pPr marL="38100">
                        <a:lnSpc>
                          <a:spcPct val="100000"/>
                        </a:lnSpc>
                        <a:spcBef>
                          <a:spcPts val="445"/>
                        </a:spcBef>
                      </a:pPr>
                      <a:r>
                        <a:rPr sz="700" b="1" spc="-5" dirty="0">
                          <a:solidFill>
                            <a:srgbClr val="333333"/>
                          </a:solidFill>
                          <a:latin typeface="Noto Serif"/>
                          <a:cs typeface="Noto Serif"/>
                        </a:rPr>
                        <a:t>404</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Not</a:t>
                      </a:r>
                      <a:r>
                        <a:rPr sz="700" spc="-10" dirty="0">
                          <a:solidFill>
                            <a:srgbClr val="333333"/>
                          </a:solidFill>
                          <a:latin typeface="Noto Serif"/>
                          <a:cs typeface="Noto Serif"/>
                        </a:rPr>
                        <a:t> </a:t>
                      </a:r>
                      <a:r>
                        <a:rPr sz="700" spc="-15" dirty="0">
                          <a:solidFill>
                            <a:srgbClr val="333333"/>
                          </a:solidFill>
                          <a:latin typeface="Noto Serif"/>
                          <a:cs typeface="Noto Serif"/>
                        </a:rPr>
                        <a:t>Found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4" name="object 4"/>
          <p:cNvSpPr txBox="1"/>
          <p:nvPr/>
        </p:nvSpPr>
        <p:spPr>
          <a:xfrm>
            <a:off x="4041369" y="2043097"/>
            <a:ext cx="879648" cy="769010"/>
          </a:xfrm>
          <a:prstGeom prst="rect">
            <a:avLst/>
          </a:prstGeom>
        </p:spPr>
        <p:txBody>
          <a:bodyPr vert="horz" wrap="square" lIns="0" tIns="8145" rIns="0" bIns="0" rtlCol="0">
            <a:spAutoFit/>
          </a:bodyPr>
          <a:lstStyle/>
          <a:p>
            <a:pPr marL="24434">
              <a:spcBef>
                <a:spcPts val="64"/>
              </a:spcBef>
            </a:pPr>
            <a:r>
              <a:rPr sz="834" b="1" spc="-3" dirty="0">
                <a:solidFill>
                  <a:srgbClr val="333333"/>
                </a:solidFill>
                <a:latin typeface="Noto Serif"/>
                <a:cs typeface="Noto Serif"/>
              </a:rPr>
              <a:t>Produces</a:t>
            </a:r>
            <a:endParaRPr sz="834">
              <a:latin typeface="Noto Serif"/>
              <a:cs typeface="Noto Serif"/>
            </a:endParaRPr>
          </a:p>
          <a:p>
            <a:pPr marL="171035" indent="-76558">
              <a:spcBef>
                <a:spcPts val="721"/>
              </a:spcBef>
              <a:buClr>
                <a:srgbClr val="333333"/>
              </a:buClr>
              <a:buFont typeface="Noto Serif"/>
              <a:buChar char="•"/>
              <a:tabLst>
                <a:tab pos="171035" algn="l"/>
              </a:tabLst>
            </a:pPr>
            <a:r>
              <a:rPr sz="673" dirty="0">
                <a:solidFill>
                  <a:srgbClr val="B02045"/>
                </a:solidFill>
                <a:latin typeface="Noto Sans Mono CJK JP Bold"/>
                <a:cs typeface="Noto Sans Mono CJK JP Bold"/>
              </a:rPr>
              <a:t>application/json</a:t>
            </a:r>
            <a:endParaRPr sz="673">
              <a:latin typeface="Noto Sans Mono CJK JP Bold"/>
              <a:cs typeface="Noto Sans Mono CJK JP Bold"/>
            </a:endParaRPr>
          </a:p>
          <a:p>
            <a:pPr>
              <a:spcBef>
                <a:spcPts val="55"/>
              </a:spcBef>
              <a:buClr>
                <a:srgbClr val="333333"/>
              </a:buClr>
              <a:buFont typeface="Noto Serif"/>
              <a:buChar char="•"/>
            </a:pPr>
            <a:endParaRPr sz="513">
              <a:latin typeface="Noto Sans Mono CJK JP Bold"/>
              <a:cs typeface="Noto Sans Mono CJK JP Bold"/>
            </a:endParaRPr>
          </a:p>
          <a:p>
            <a:pPr marL="24434"/>
            <a:r>
              <a:rPr sz="834" b="1" spc="-10" dirty="0">
                <a:solidFill>
                  <a:srgbClr val="333333"/>
                </a:solidFill>
                <a:latin typeface="Noto Serif"/>
                <a:cs typeface="Noto Serif"/>
              </a:rPr>
              <a:t>Tags</a:t>
            </a:r>
            <a:endParaRPr sz="834">
              <a:latin typeface="Noto Serif"/>
              <a:cs typeface="Noto Serif"/>
            </a:endParaRPr>
          </a:p>
          <a:p>
            <a:pPr marL="171035" indent="-76558">
              <a:spcBef>
                <a:spcPts val="863"/>
              </a:spcBef>
              <a:buChar char="•"/>
              <a:tabLst>
                <a:tab pos="171035" algn="l"/>
              </a:tabLst>
            </a:pPr>
            <a:r>
              <a:rPr sz="673" spc="-6" dirty="0">
                <a:solidFill>
                  <a:srgbClr val="333333"/>
                </a:solidFill>
                <a:latin typeface="Noto Serif"/>
                <a:cs typeface="Noto Serif"/>
              </a:rPr>
              <a:t>Transfer</a:t>
            </a:r>
            <a:endParaRPr sz="673">
              <a:latin typeface="Noto Serif"/>
              <a:cs typeface="Noto Serif"/>
            </a:endParaRPr>
          </a:p>
        </p:txBody>
      </p:sp>
      <p:sp>
        <p:nvSpPr>
          <p:cNvPr id="5" name="object 5"/>
          <p:cNvSpPr txBox="1"/>
          <p:nvPr/>
        </p:nvSpPr>
        <p:spPr>
          <a:xfrm>
            <a:off x="4057659" y="3009734"/>
            <a:ext cx="1416804" cy="185837"/>
          </a:xfrm>
          <a:prstGeom prst="rect">
            <a:avLst/>
          </a:prstGeom>
        </p:spPr>
        <p:txBody>
          <a:bodyPr vert="horz" wrap="square" lIns="0" tIns="8145" rIns="0" bIns="0" rtlCol="0">
            <a:spAutoFit/>
          </a:bodyPr>
          <a:lstStyle/>
          <a:p>
            <a:pPr marL="8145">
              <a:spcBef>
                <a:spcPts val="64"/>
              </a:spcBef>
            </a:pPr>
            <a:r>
              <a:rPr sz="1154" b="1" spc="-3" dirty="0">
                <a:solidFill>
                  <a:srgbClr val="333333"/>
                </a:solidFill>
                <a:latin typeface="Noto Serif"/>
                <a:cs typeface="Noto Serif"/>
              </a:rPr>
              <a:t>getUnlockBalances</a:t>
            </a:r>
            <a:endParaRPr sz="1154">
              <a:latin typeface="Noto Serif"/>
              <a:cs typeface="Noto Serif"/>
            </a:endParaRPr>
          </a:p>
        </p:txBody>
      </p:sp>
      <p:grpSp>
        <p:nvGrpSpPr>
          <p:cNvPr id="6" name="object 6"/>
          <p:cNvGrpSpPr/>
          <p:nvPr/>
        </p:nvGrpSpPr>
        <p:grpSpPr>
          <a:xfrm>
            <a:off x="4062750" y="3292206"/>
            <a:ext cx="4068781" cy="305433"/>
            <a:chOff x="607885" y="5133403"/>
            <a:chExt cx="6344285" cy="476250"/>
          </a:xfrm>
        </p:grpSpPr>
        <p:sp>
          <p:nvSpPr>
            <p:cNvPr id="7" name="object 7"/>
            <p:cNvSpPr/>
            <p:nvPr/>
          </p:nvSpPr>
          <p:spPr>
            <a:xfrm>
              <a:off x="612648" y="5138166"/>
              <a:ext cx="6334760" cy="466725"/>
            </a:xfrm>
            <a:custGeom>
              <a:avLst/>
              <a:gdLst/>
              <a:ahLst/>
              <a:cxnLst/>
              <a:rect l="l" t="t" r="r" b="b"/>
              <a:pathLst>
                <a:path w="6334759" h="466725">
                  <a:moveTo>
                    <a:pt x="6283959" y="0"/>
                  </a:moveTo>
                  <a:lnTo>
                    <a:pt x="50800" y="0"/>
                  </a:lnTo>
                  <a:lnTo>
                    <a:pt x="31026" y="3992"/>
                  </a:lnTo>
                  <a:lnTo>
                    <a:pt x="14879" y="14879"/>
                  </a:lnTo>
                  <a:lnTo>
                    <a:pt x="3992" y="31027"/>
                  </a:lnTo>
                  <a:lnTo>
                    <a:pt x="0" y="50800"/>
                  </a:lnTo>
                  <a:lnTo>
                    <a:pt x="0" y="415798"/>
                  </a:lnTo>
                  <a:lnTo>
                    <a:pt x="3992" y="435576"/>
                  </a:lnTo>
                  <a:lnTo>
                    <a:pt x="14879" y="451723"/>
                  </a:lnTo>
                  <a:lnTo>
                    <a:pt x="31026" y="462607"/>
                  </a:lnTo>
                  <a:lnTo>
                    <a:pt x="50800" y="466598"/>
                  </a:lnTo>
                  <a:lnTo>
                    <a:pt x="6283959" y="466598"/>
                  </a:lnTo>
                  <a:lnTo>
                    <a:pt x="6303732" y="462607"/>
                  </a:lnTo>
                  <a:lnTo>
                    <a:pt x="6319880" y="451723"/>
                  </a:lnTo>
                  <a:lnTo>
                    <a:pt x="6330767" y="435576"/>
                  </a:lnTo>
                  <a:lnTo>
                    <a:pt x="6334759" y="415798"/>
                  </a:lnTo>
                  <a:lnTo>
                    <a:pt x="6334759" y="50800"/>
                  </a:lnTo>
                  <a:lnTo>
                    <a:pt x="6330767" y="31027"/>
                  </a:lnTo>
                  <a:lnTo>
                    <a:pt x="6319880" y="14879"/>
                  </a:lnTo>
                  <a:lnTo>
                    <a:pt x="6303732" y="3992"/>
                  </a:lnTo>
                  <a:lnTo>
                    <a:pt x="6283959" y="0"/>
                  </a:lnTo>
                  <a:close/>
                </a:path>
              </a:pathLst>
            </a:custGeom>
            <a:solidFill>
              <a:srgbClr val="F5F5F5"/>
            </a:solidFill>
          </p:spPr>
          <p:txBody>
            <a:bodyPr wrap="square" lIns="0" tIns="0" rIns="0" bIns="0" rtlCol="0"/>
            <a:lstStyle/>
            <a:p>
              <a:endParaRPr sz="1154"/>
            </a:p>
          </p:txBody>
        </p:sp>
        <p:sp>
          <p:nvSpPr>
            <p:cNvPr id="8" name="object 8"/>
            <p:cNvSpPr/>
            <p:nvPr/>
          </p:nvSpPr>
          <p:spPr>
            <a:xfrm>
              <a:off x="612648" y="5138166"/>
              <a:ext cx="6334760" cy="466725"/>
            </a:xfrm>
            <a:custGeom>
              <a:avLst/>
              <a:gdLst/>
              <a:ahLst/>
              <a:cxnLst/>
              <a:rect l="l" t="t" r="r" b="b"/>
              <a:pathLst>
                <a:path w="6334759" h="466725">
                  <a:moveTo>
                    <a:pt x="50800" y="0"/>
                  </a:moveTo>
                  <a:lnTo>
                    <a:pt x="6283959" y="0"/>
                  </a:lnTo>
                  <a:lnTo>
                    <a:pt x="6303732" y="3992"/>
                  </a:lnTo>
                  <a:lnTo>
                    <a:pt x="6319880" y="14879"/>
                  </a:lnTo>
                  <a:lnTo>
                    <a:pt x="6330767" y="31027"/>
                  </a:lnTo>
                  <a:lnTo>
                    <a:pt x="6334759" y="50800"/>
                  </a:lnTo>
                  <a:lnTo>
                    <a:pt x="6334759" y="415798"/>
                  </a:lnTo>
                  <a:lnTo>
                    <a:pt x="6330767" y="435576"/>
                  </a:lnTo>
                  <a:lnTo>
                    <a:pt x="6319880" y="451723"/>
                  </a:lnTo>
                  <a:lnTo>
                    <a:pt x="6303732" y="462607"/>
                  </a:lnTo>
                  <a:lnTo>
                    <a:pt x="6283959" y="466598"/>
                  </a:lnTo>
                  <a:lnTo>
                    <a:pt x="50800" y="466598"/>
                  </a:lnTo>
                  <a:lnTo>
                    <a:pt x="31026" y="462607"/>
                  </a:lnTo>
                  <a:lnTo>
                    <a:pt x="14879" y="451723"/>
                  </a:lnTo>
                  <a:lnTo>
                    <a:pt x="3992" y="435576"/>
                  </a:lnTo>
                  <a:lnTo>
                    <a:pt x="0" y="415798"/>
                  </a:lnTo>
                  <a:lnTo>
                    <a:pt x="0" y="50800"/>
                  </a:lnTo>
                  <a:lnTo>
                    <a:pt x="3992" y="31027"/>
                  </a:lnTo>
                  <a:lnTo>
                    <a:pt x="14879" y="14879"/>
                  </a:lnTo>
                  <a:lnTo>
                    <a:pt x="31026" y="3992"/>
                  </a:lnTo>
                  <a:lnTo>
                    <a:pt x="50800" y="0"/>
                  </a:lnTo>
                  <a:close/>
                </a:path>
              </a:pathLst>
            </a:custGeom>
            <a:ln w="9525">
              <a:solidFill>
                <a:srgbClr val="CCCCCC"/>
              </a:solidFill>
            </a:ln>
          </p:spPr>
          <p:txBody>
            <a:bodyPr wrap="square" lIns="0" tIns="0" rIns="0" bIns="0" rtlCol="0"/>
            <a:lstStyle/>
            <a:p>
              <a:endParaRPr sz="1154"/>
            </a:p>
          </p:txBody>
        </p:sp>
      </p:grpSp>
      <p:sp>
        <p:nvSpPr>
          <p:cNvPr id="9" name="object 9"/>
          <p:cNvSpPr txBox="1"/>
          <p:nvPr/>
        </p:nvSpPr>
        <p:spPr>
          <a:xfrm>
            <a:off x="4057659" y="3383430"/>
            <a:ext cx="4063080" cy="378326"/>
          </a:xfrm>
          <a:prstGeom prst="rect">
            <a:avLst/>
          </a:prstGeom>
        </p:spPr>
        <p:txBody>
          <a:bodyPr vert="horz" wrap="square" lIns="0" tIns="8145" rIns="0" bIns="0" rtlCol="0">
            <a:spAutoFit/>
          </a:bodyPr>
          <a:lstStyle/>
          <a:p>
            <a:pPr marL="97734">
              <a:spcBef>
                <a:spcPts val="64"/>
              </a:spcBef>
            </a:pPr>
            <a:r>
              <a:rPr sz="705" dirty="0">
                <a:solidFill>
                  <a:srgbClr val="333333"/>
                </a:solidFill>
                <a:latin typeface="Noto Sans Mono CJK JP Bold"/>
                <a:cs typeface="Noto Sans Mono CJK JP Bold"/>
              </a:rPr>
              <a:t>GET</a:t>
            </a:r>
            <a:r>
              <a:rPr sz="705" spc="-3" dirty="0">
                <a:solidFill>
                  <a:srgbClr val="333333"/>
                </a:solidFill>
                <a:latin typeface="Noto Sans Mono CJK JP Bold"/>
                <a:cs typeface="Noto Sans Mono CJK JP Bold"/>
              </a:rPr>
              <a:t> </a:t>
            </a:r>
            <a:r>
              <a:rPr sz="705" dirty="0">
                <a:solidFill>
                  <a:srgbClr val="333333"/>
                </a:solidFill>
                <a:latin typeface="Noto Sans Mono CJK JP Bold"/>
                <a:cs typeface="Noto Sans Mono CJK JP Bold"/>
              </a:rPr>
              <a:t>/v1/unlockbalances</a:t>
            </a:r>
            <a:endParaRPr sz="705">
              <a:latin typeface="Noto Sans Mono CJK JP Bold"/>
              <a:cs typeface="Noto Sans Mono CJK JP Bold"/>
            </a:endParaRPr>
          </a:p>
          <a:p>
            <a:pPr>
              <a:spcBef>
                <a:spcPts val="48"/>
              </a:spcBef>
            </a:pPr>
            <a:endParaRPr sz="866">
              <a:latin typeface="Noto Sans Mono CJK JP Bold"/>
              <a:cs typeface="Noto Sans Mono CJK JP Bold"/>
            </a:endParaRPr>
          </a:p>
          <a:p>
            <a:pPr marL="8145"/>
            <a:r>
              <a:rPr sz="834" b="1" dirty="0">
                <a:solidFill>
                  <a:srgbClr val="333333"/>
                </a:solidFill>
                <a:latin typeface="Noto Serif"/>
                <a:cs typeface="Noto Serif"/>
              </a:rPr>
              <a:t>Responses</a:t>
            </a:r>
            <a:endParaRPr sz="834">
              <a:latin typeface="Noto Serif"/>
              <a:cs typeface="Noto Serif"/>
            </a:endParaRPr>
          </a:p>
        </p:txBody>
      </p:sp>
      <p:graphicFrame>
        <p:nvGraphicFramePr>
          <p:cNvPr id="10" name="object 10"/>
          <p:cNvGraphicFramePr>
            <a:graphicFrameLocks noGrp="1"/>
          </p:cNvGraphicFramePr>
          <p:nvPr/>
        </p:nvGraphicFramePr>
        <p:xfrm>
          <a:off x="4063768" y="3961269"/>
          <a:ext cx="4063487" cy="1514664"/>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88">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9">
                <a:tc>
                  <a:txBody>
                    <a:bodyPr/>
                    <a:lstStyle/>
                    <a:p>
                      <a:pPr marL="38100">
                        <a:lnSpc>
                          <a:spcPct val="100000"/>
                        </a:lnSpc>
                        <a:spcBef>
                          <a:spcPts val="1235"/>
                        </a:spcBef>
                      </a:pPr>
                      <a:r>
                        <a:rPr sz="700" b="1" spc="-5" dirty="0">
                          <a:solidFill>
                            <a:srgbClr val="333333"/>
                          </a:solidFill>
                          <a:latin typeface="Noto Serif"/>
                          <a:cs typeface="Noto Serif"/>
                        </a:rPr>
                        <a:t>200</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OK</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marR="29845">
                        <a:lnSpc>
                          <a:spcPct val="125200"/>
                        </a:lnSpc>
                        <a:spcBef>
                          <a:spcPts val="125"/>
                        </a:spcBef>
                      </a:pPr>
                      <a:r>
                        <a:rPr sz="700" dirty="0">
                          <a:solidFill>
                            <a:srgbClr val="333333"/>
                          </a:solidFill>
                          <a:latin typeface="Noto Serif"/>
                          <a:cs typeface="Noto Serif"/>
                        </a:rPr>
                        <a:t>&lt; </a:t>
                      </a:r>
                      <a:r>
                        <a:rPr sz="700" spc="-5" dirty="0">
                          <a:solidFill>
                            <a:srgbClr val="418BCA"/>
                          </a:solidFill>
                          <a:latin typeface="Noto Serif"/>
                          <a:cs typeface="Noto Serif"/>
                          <a:hlinkClick r:id="rId2" action="ppaction://hlinksldjump"/>
                        </a:rPr>
                        <a:t>UnlockBalance </a:t>
                      </a:r>
                      <a:r>
                        <a:rPr sz="700" dirty="0">
                          <a:solidFill>
                            <a:srgbClr val="333333"/>
                          </a:solidFill>
                          <a:latin typeface="Noto Serif"/>
                          <a:cs typeface="Noto Serif"/>
                        </a:rPr>
                        <a:t>&gt;  </a:t>
                      </a:r>
                      <a:r>
                        <a:rPr sz="700" spc="-15" dirty="0">
                          <a:solidFill>
                            <a:srgbClr val="333333"/>
                          </a:solidFill>
                          <a:latin typeface="Noto Serif"/>
                          <a:cs typeface="Noto Serif"/>
                        </a:rPr>
                        <a:t>array</a:t>
                      </a:r>
                      <a:endParaRPr sz="700">
                        <a:latin typeface="Noto Serif"/>
                        <a:cs typeface="Noto Serif"/>
                      </a:endParaRPr>
                    </a:p>
                  </a:txBody>
                  <a:tcPr marL="0" marR="0" marT="10181"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275134">
                <a:tc>
                  <a:txBody>
                    <a:bodyPr/>
                    <a:lstStyle/>
                    <a:p>
                      <a:pPr marL="38100">
                        <a:lnSpc>
                          <a:spcPct val="100000"/>
                        </a:lnSpc>
                        <a:spcBef>
                          <a:spcPts val="445"/>
                        </a:spcBef>
                      </a:pPr>
                      <a:r>
                        <a:rPr sz="700" b="1" spc="-5" dirty="0">
                          <a:solidFill>
                            <a:srgbClr val="333333"/>
                          </a:solidFill>
                          <a:latin typeface="Noto Serif"/>
                          <a:cs typeface="Noto Serif"/>
                        </a:rPr>
                        <a:t>401</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Unauthorized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275134">
                <a:tc>
                  <a:txBody>
                    <a:bodyPr/>
                    <a:lstStyle/>
                    <a:p>
                      <a:pPr marL="38100">
                        <a:lnSpc>
                          <a:spcPct val="100000"/>
                        </a:lnSpc>
                        <a:spcBef>
                          <a:spcPts val="445"/>
                        </a:spcBef>
                      </a:pPr>
                      <a:r>
                        <a:rPr sz="700" b="1" spc="-5" dirty="0">
                          <a:solidFill>
                            <a:srgbClr val="333333"/>
                          </a:solidFill>
                          <a:latin typeface="Noto Serif"/>
                          <a:cs typeface="Noto Serif"/>
                        </a:rPr>
                        <a:t>403</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333333"/>
                          </a:solidFill>
                          <a:latin typeface="Noto Serif"/>
                          <a:cs typeface="Noto Serif"/>
                        </a:rPr>
                        <a:t>Forbidden</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275134">
                <a:tc>
                  <a:txBody>
                    <a:bodyPr/>
                    <a:lstStyle/>
                    <a:p>
                      <a:pPr marL="38100">
                        <a:lnSpc>
                          <a:spcPct val="100000"/>
                        </a:lnSpc>
                        <a:spcBef>
                          <a:spcPts val="445"/>
                        </a:spcBef>
                      </a:pPr>
                      <a:r>
                        <a:rPr sz="700" b="1" spc="-5" dirty="0">
                          <a:solidFill>
                            <a:srgbClr val="333333"/>
                          </a:solidFill>
                          <a:latin typeface="Noto Serif"/>
                          <a:cs typeface="Noto Serif"/>
                        </a:rPr>
                        <a:t>404</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Not</a:t>
                      </a:r>
                      <a:r>
                        <a:rPr sz="700" spc="-10" dirty="0">
                          <a:solidFill>
                            <a:srgbClr val="333333"/>
                          </a:solidFill>
                          <a:latin typeface="Noto Serif"/>
                          <a:cs typeface="Noto Serif"/>
                        </a:rPr>
                        <a:t> </a:t>
                      </a:r>
                      <a:r>
                        <a:rPr sz="700" spc="-15" dirty="0">
                          <a:solidFill>
                            <a:srgbClr val="333333"/>
                          </a:solidFill>
                          <a:latin typeface="Noto Serif"/>
                          <a:cs typeface="Noto Serif"/>
                        </a:rPr>
                        <a:t>Found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11" name="object 11"/>
          <p:cNvSpPr txBox="1"/>
          <p:nvPr/>
        </p:nvSpPr>
        <p:spPr>
          <a:xfrm>
            <a:off x="4041369" y="5609754"/>
            <a:ext cx="879648" cy="769010"/>
          </a:xfrm>
          <a:prstGeom prst="rect">
            <a:avLst/>
          </a:prstGeom>
        </p:spPr>
        <p:txBody>
          <a:bodyPr vert="horz" wrap="square" lIns="0" tIns="8145" rIns="0" bIns="0" rtlCol="0">
            <a:spAutoFit/>
          </a:bodyPr>
          <a:lstStyle/>
          <a:p>
            <a:pPr marL="24434">
              <a:spcBef>
                <a:spcPts val="64"/>
              </a:spcBef>
            </a:pPr>
            <a:r>
              <a:rPr sz="834" b="1" spc="-3" dirty="0">
                <a:solidFill>
                  <a:srgbClr val="333333"/>
                </a:solidFill>
                <a:latin typeface="Noto Serif"/>
                <a:cs typeface="Noto Serif"/>
              </a:rPr>
              <a:t>Produces</a:t>
            </a:r>
            <a:endParaRPr sz="834">
              <a:latin typeface="Noto Serif"/>
              <a:cs typeface="Noto Serif"/>
            </a:endParaRPr>
          </a:p>
          <a:p>
            <a:pPr marL="171035" indent="-76558">
              <a:spcBef>
                <a:spcPts val="721"/>
              </a:spcBef>
              <a:buClr>
                <a:srgbClr val="333333"/>
              </a:buClr>
              <a:buFont typeface="Noto Serif"/>
              <a:buChar char="•"/>
              <a:tabLst>
                <a:tab pos="171035" algn="l"/>
              </a:tabLst>
            </a:pPr>
            <a:r>
              <a:rPr sz="673" dirty="0">
                <a:solidFill>
                  <a:srgbClr val="B02045"/>
                </a:solidFill>
                <a:latin typeface="Noto Sans Mono CJK JP Bold"/>
                <a:cs typeface="Noto Sans Mono CJK JP Bold"/>
              </a:rPr>
              <a:t>application/json</a:t>
            </a:r>
            <a:endParaRPr sz="673">
              <a:latin typeface="Noto Sans Mono CJK JP Bold"/>
              <a:cs typeface="Noto Sans Mono CJK JP Bold"/>
            </a:endParaRPr>
          </a:p>
          <a:p>
            <a:pPr>
              <a:spcBef>
                <a:spcPts val="55"/>
              </a:spcBef>
              <a:buClr>
                <a:srgbClr val="333333"/>
              </a:buClr>
              <a:buFont typeface="Noto Serif"/>
              <a:buChar char="•"/>
            </a:pPr>
            <a:endParaRPr sz="513">
              <a:latin typeface="Noto Sans Mono CJK JP Bold"/>
              <a:cs typeface="Noto Sans Mono CJK JP Bold"/>
            </a:endParaRPr>
          </a:p>
          <a:p>
            <a:pPr marL="24434"/>
            <a:r>
              <a:rPr sz="834" b="1" spc="-10" dirty="0">
                <a:solidFill>
                  <a:srgbClr val="333333"/>
                </a:solidFill>
                <a:latin typeface="Noto Serif"/>
                <a:cs typeface="Noto Serif"/>
              </a:rPr>
              <a:t>Tags</a:t>
            </a:r>
            <a:endParaRPr sz="834">
              <a:latin typeface="Noto Serif"/>
              <a:cs typeface="Noto Serif"/>
            </a:endParaRPr>
          </a:p>
          <a:p>
            <a:pPr marL="171035" indent="-76558">
              <a:spcBef>
                <a:spcPts val="863"/>
              </a:spcBef>
              <a:buChar char="•"/>
              <a:tabLst>
                <a:tab pos="171035" algn="l"/>
              </a:tabLst>
            </a:pPr>
            <a:r>
              <a:rPr sz="673" spc="-3" dirty="0">
                <a:solidFill>
                  <a:srgbClr val="333333"/>
                </a:solidFill>
                <a:latin typeface="Noto Serif"/>
                <a:cs typeface="Noto Serif"/>
              </a:rPr>
              <a:t>UnlockBalance</a:t>
            </a:r>
            <a:endParaRPr sz="673">
              <a:latin typeface="Noto Serif"/>
              <a:cs typeface="Noto Serif"/>
            </a:endParaRPr>
          </a:p>
        </p:txBody>
      </p:sp>
      <p:sp>
        <p:nvSpPr>
          <p:cNvPr id="12" name="object 12"/>
          <p:cNvSpPr/>
          <p:nvPr/>
        </p:nvSpPr>
        <p:spPr>
          <a:xfrm>
            <a:off x="4065804" y="6612757"/>
            <a:ext cx="4062673" cy="0"/>
          </a:xfrm>
          <a:custGeom>
            <a:avLst/>
            <a:gdLst/>
            <a:ahLst/>
            <a:cxnLst/>
            <a:rect l="l" t="t" r="r" b="b"/>
            <a:pathLst>
              <a:path w="6334759">
                <a:moveTo>
                  <a:pt x="0" y="0"/>
                </a:moveTo>
                <a:lnTo>
                  <a:pt x="6334759" y="0"/>
                </a:lnTo>
              </a:path>
            </a:pathLst>
          </a:custGeom>
          <a:ln w="3175">
            <a:solidFill>
              <a:srgbClr val="DDDDDD"/>
            </a:solidFill>
          </a:ln>
        </p:spPr>
        <p:txBody>
          <a:bodyPr wrap="square" lIns="0" tIns="0" rIns="0" bIns="0" rtlCol="0"/>
          <a:lstStyle/>
          <a:p>
            <a:endParaRPr sz="1154"/>
          </a:p>
        </p:txBody>
      </p:sp>
      <p:sp>
        <p:nvSpPr>
          <p:cNvPr id="13" name="object 13"/>
          <p:cNvSpPr txBox="1"/>
          <p:nvPr/>
        </p:nvSpPr>
        <p:spPr>
          <a:xfrm>
            <a:off x="4065805" y="6659485"/>
            <a:ext cx="57421" cy="97031"/>
          </a:xfrm>
          <a:prstGeom prst="rect">
            <a:avLst/>
          </a:prstGeom>
        </p:spPr>
        <p:txBody>
          <a:bodyPr vert="horz" wrap="square" lIns="0" tIns="8145" rIns="0" bIns="0" rtlCol="0">
            <a:spAutoFit/>
          </a:bodyPr>
          <a:lstStyle/>
          <a:p>
            <a:pPr marL="8145">
              <a:spcBef>
                <a:spcPts val="64"/>
              </a:spcBef>
            </a:pPr>
            <a:r>
              <a:rPr sz="577" dirty="0">
                <a:solidFill>
                  <a:srgbClr val="333333"/>
                </a:solidFill>
                <a:latin typeface="Noto Serif"/>
                <a:cs typeface="Noto Serif"/>
              </a:rPr>
              <a:t>6</a:t>
            </a:r>
            <a:endParaRPr sz="577">
              <a:latin typeface="Noto Serif"/>
              <a:cs typeface="Noto Serif"/>
            </a:endParaRPr>
          </a:p>
        </p:txBody>
      </p:sp>
    </p:spTree>
    <p:extLst>
      <p:ext uri="{BB962C8B-B14F-4D97-AF65-F5344CB8AC3E}">
        <p14:creationId xmlns:p14="http://schemas.microsoft.com/office/powerpoint/2010/main" val="770996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57659" y="295040"/>
            <a:ext cx="1345129" cy="185837"/>
          </a:xfrm>
          <a:prstGeom prst="rect">
            <a:avLst/>
          </a:prstGeom>
        </p:spPr>
        <p:txBody>
          <a:bodyPr vert="horz" wrap="square" lIns="0" tIns="8145" rIns="0" bIns="0" rtlCol="0">
            <a:spAutoFit/>
          </a:bodyPr>
          <a:lstStyle/>
          <a:p>
            <a:pPr marL="8145">
              <a:spcBef>
                <a:spcPts val="64"/>
              </a:spcBef>
            </a:pPr>
            <a:r>
              <a:rPr sz="1154" b="1" spc="-3" dirty="0">
                <a:solidFill>
                  <a:srgbClr val="333333"/>
                </a:solidFill>
                <a:latin typeface="Noto Serif"/>
                <a:cs typeface="Noto Serif"/>
              </a:rPr>
              <a:t>getUnlockBalance</a:t>
            </a:r>
            <a:endParaRPr sz="1154">
              <a:latin typeface="Noto Serif"/>
              <a:cs typeface="Noto Serif"/>
            </a:endParaRPr>
          </a:p>
        </p:txBody>
      </p:sp>
      <p:grpSp>
        <p:nvGrpSpPr>
          <p:cNvPr id="3" name="object 3"/>
          <p:cNvGrpSpPr/>
          <p:nvPr/>
        </p:nvGrpSpPr>
        <p:grpSpPr>
          <a:xfrm>
            <a:off x="4062750" y="577514"/>
            <a:ext cx="4068781" cy="305433"/>
            <a:chOff x="607885" y="900493"/>
            <a:chExt cx="6344285" cy="476250"/>
          </a:xfrm>
        </p:grpSpPr>
        <p:sp>
          <p:nvSpPr>
            <p:cNvPr id="4" name="object 4"/>
            <p:cNvSpPr/>
            <p:nvPr/>
          </p:nvSpPr>
          <p:spPr>
            <a:xfrm>
              <a:off x="612648" y="905256"/>
              <a:ext cx="6334760" cy="466725"/>
            </a:xfrm>
            <a:custGeom>
              <a:avLst/>
              <a:gdLst/>
              <a:ahLst/>
              <a:cxnLst/>
              <a:rect l="l" t="t" r="r" b="b"/>
              <a:pathLst>
                <a:path w="6334759" h="466725">
                  <a:moveTo>
                    <a:pt x="6283959" y="0"/>
                  </a:moveTo>
                  <a:lnTo>
                    <a:pt x="50800" y="0"/>
                  </a:lnTo>
                  <a:lnTo>
                    <a:pt x="31026" y="3992"/>
                  </a:lnTo>
                  <a:lnTo>
                    <a:pt x="14879" y="14879"/>
                  </a:lnTo>
                  <a:lnTo>
                    <a:pt x="3992" y="31027"/>
                  </a:lnTo>
                  <a:lnTo>
                    <a:pt x="0" y="50800"/>
                  </a:lnTo>
                  <a:lnTo>
                    <a:pt x="0" y="415798"/>
                  </a:lnTo>
                  <a:lnTo>
                    <a:pt x="3992" y="435570"/>
                  </a:lnTo>
                  <a:lnTo>
                    <a:pt x="14879" y="451718"/>
                  </a:lnTo>
                  <a:lnTo>
                    <a:pt x="31026" y="462605"/>
                  </a:lnTo>
                  <a:lnTo>
                    <a:pt x="50800" y="466598"/>
                  </a:lnTo>
                  <a:lnTo>
                    <a:pt x="6283959" y="466598"/>
                  </a:lnTo>
                  <a:lnTo>
                    <a:pt x="6303732" y="462605"/>
                  </a:lnTo>
                  <a:lnTo>
                    <a:pt x="6319880" y="451718"/>
                  </a:lnTo>
                  <a:lnTo>
                    <a:pt x="6330767" y="435570"/>
                  </a:lnTo>
                  <a:lnTo>
                    <a:pt x="6334759" y="415798"/>
                  </a:lnTo>
                  <a:lnTo>
                    <a:pt x="6334759" y="50800"/>
                  </a:lnTo>
                  <a:lnTo>
                    <a:pt x="6330767" y="31027"/>
                  </a:lnTo>
                  <a:lnTo>
                    <a:pt x="6319880" y="14879"/>
                  </a:lnTo>
                  <a:lnTo>
                    <a:pt x="6303732" y="3992"/>
                  </a:lnTo>
                  <a:lnTo>
                    <a:pt x="6283959" y="0"/>
                  </a:lnTo>
                  <a:close/>
                </a:path>
              </a:pathLst>
            </a:custGeom>
            <a:solidFill>
              <a:srgbClr val="F5F5F5"/>
            </a:solidFill>
          </p:spPr>
          <p:txBody>
            <a:bodyPr wrap="square" lIns="0" tIns="0" rIns="0" bIns="0" rtlCol="0"/>
            <a:lstStyle/>
            <a:p>
              <a:endParaRPr sz="1154"/>
            </a:p>
          </p:txBody>
        </p:sp>
        <p:sp>
          <p:nvSpPr>
            <p:cNvPr id="5" name="object 5"/>
            <p:cNvSpPr/>
            <p:nvPr/>
          </p:nvSpPr>
          <p:spPr>
            <a:xfrm>
              <a:off x="612648" y="905256"/>
              <a:ext cx="6334760" cy="466725"/>
            </a:xfrm>
            <a:custGeom>
              <a:avLst/>
              <a:gdLst/>
              <a:ahLst/>
              <a:cxnLst/>
              <a:rect l="l" t="t" r="r" b="b"/>
              <a:pathLst>
                <a:path w="6334759" h="466725">
                  <a:moveTo>
                    <a:pt x="50800" y="0"/>
                  </a:moveTo>
                  <a:lnTo>
                    <a:pt x="6283959" y="0"/>
                  </a:lnTo>
                  <a:lnTo>
                    <a:pt x="6303732" y="3992"/>
                  </a:lnTo>
                  <a:lnTo>
                    <a:pt x="6319880" y="14879"/>
                  </a:lnTo>
                  <a:lnTo>
                    <a:pt x="6330767" y="31027"/>
                  </a:lnTo>
                  <a:lnTo>
                    <a:pt x="6334759" y="50800"/>
                  </a:lnTo>
                  <a:lnTo>
                    <a:pt x="6334759" y="415798"/>
                  </a:lnTo>
                  <a:lnTo>
                    <a:pt x="6330767" y="435570"/>
                  </a:lnTo>
                  <a:lnTo>
                    <a:pt x="6319880" y="451718"/>
                  </a:lnTo>
                  <a:lnTo>
                    <a:pt x="6303732" y="462605"/>
                  </a:lnTo>
                  <a:lnTo>
                    <a:pt x="6283959" y="466598"/>
                  </a:lnTo>
                  <a:lnTo>
                    <a:pt x="50800" y="466598"/>
                  </a:lnTo>
                  <a:lnTo>
                    <a:pt x="31026" y="462605"/>
                  </a:lnTo>
                  <a:lnTo>
                    <a:pt x="14879" y="451718"/>
                  </a:lnTo>
                  <a:lnTo>
                    <a:pt x="3992" y="435570"/>
                  </a:lnTo>
                  <a:lnTo>
                    <a:pt x="0" y="415798"/>
                  </a:lnTo>
                  <a:lnTo>
                    <a:pt x="0" y="50800"/>
                  </a:lnTo>
                  <a:lnTo>
                    <a:pt x="3992" y="31027"/>
                  </a:lnTo>
                  <a:lnTo>
                    <a:pt x="14879" y="14879"/>
                  </a:lnTo>
                  <a:lnTo>
                    <a:pt x="31026" y="3992"/>
                  </a:lnTo>
                  <a:lnTo>
                    <a:pt x="50800" y="0"/>
                  </a:lnTo>
                  <a:close/>
                </a:path>
              </a:pathLst>
            </a:custGeom>
            <a:ln w="9525">
              <a:solidFill>
                <a:srgbClr val="CCCCCC"/>
              </a:solidFill>
            </a:ln>
          </p:spPr>
          <p:txBody>
            <a:bodyPr wrap="square" lIns="0" tIns="0" rIns="0" bIns="0" rtlCol="0"/>
            <a:lstStyle/>
            <a:p>
              <a:endParaRPr sz="1154"/>
            </a:p>
          </p:txBody>
        </p:sp>
      </p:grpSp>
      <p:sp>
        <p:nvSpPr>
          <p:cNvPr id="6" name="object 6"/>
          <p:cNvSpPr txBox="1"/>
          <p:nvPr/>
        </p:nvSpPr>
        <p:spPr>
          <a:xfrm>
            <a:off x="4057659" y="668737"/>
            <a:ext cx="4063080" cy="378326"/>
          </a:xfrm>
          <a:prstGeom prst="rect">
            <a:avLst/>
          </a:prstGeom>
        </p:spPr>
        <p:txBody>
          <a:bodyPr vert="horz" wrap="square" lIns="0" tIns="8145" rIns="0" bIns="0" rtlCol="0">
            <a:spAutoFit/>
          </a:bodyPr>
          <a:lstStyle/>
          <a:p>
            <a:pPr marL="97734">
              <a:spcBef>
                <a:spcPts val="64"/>
              </a:spcBef>
            </a:pPr>
            <a:r>
              <a:rPr sz="705" dirty="0">
                <a:solidFill>
                  <a:srgbClr val="333333"/>
                </a:solidFill>
                <a:latin typeface="Noto Sans Mono CJK JP Bold"/>
                <a:cs typeface="Noto Sans Mono CJK JP Bold"/>
              </a:rPr>
              <a:t>GET</a:t>
            </a:r>
            <a:r>
              <a:rPr sz="705" spc="-3" dirty="0">
                <a:solidFill>
                  <a:srgbClr val="333333"/>
                </a:solidFill>
                <a:latin typeface="Noto Sans Mono CJK JP Bold"/>
                <a:cs typeface="Noto Sans Mono CJK JP Bold"/>
              </a:rPr>
              <a:t> </a:t>
            </a:r>
            <a:r>
              <a:rPr sz="705" dirty="0">
                <a:solidFill>
                  <a:srgbClr val="333333"/>
                </a:solidFill>
                <a:latin typeface="Noto Sans Mono CJK JP Bold"/>
                <a:cs typeface="Noto Sans Mono CJK JP Bold"/>
              </a:rPr>
              <a:t>/v1/unlockbalances/{transactionId}</a:t>
            </a:r>
            <a:endParaRPr sz="705">
              <a:latin typeface="Noto Sans Mono CJK JP Bold"/>
              <a:cs typeface="Noto Sans Mono CJK JP Bold"/>
            </a:endParaRPr>
          </a:p>
          <a:p>
            <a:pPr>
              <a:spcBef>
                <a:spcPts val="48"/>
              </a:spcBef>
            </a:pPr>
            <a:endParaRPr sz="866">
              <a:latin typeface="Noto Sans Mono CJK JP Bold"/>
              <a:cs typeface="Noto Sans Mono CJK JP Bold"/>
            </a:endParaRPr>
          </a:p>
          <a:p>
            <a:pPr marL="8145"/>
            <a:r>
              <a:rPr sz="834" b="1" spc="-6" dirty="0">
                <a:solidFill>
                  <a:srgbClr val="333333"/>
                </a:solidFill>
                <a:latin typeface="Noto Serif"/>
                <a:cs typeface="Noto Serif"/>
              </a:rPr>
              <a:t>Parameters</a:t>
            </a:r>
            <a:endParaRPr sz="834">
              <a:latin typeface="Noto Serif"/>
              <a:cs typeface="Noto Serif"/>
            </a:endParaRPr>
          </a:p>
        </p:txBody>
      </p:sp>
      <p:graphicFrame>
        <p:nvGraphicFramePr>
          <p:cNvPr id="7" name="object 7"/>
          <p:cNvGraphicFramePr>
            <a:graphicFrameLocks noGrp="1"/>
          </p:cNvGraphicFramePr>
          <p:nvPr/>
        </p:nvGraphicFramePr>
        <p:xfrm>
          <a:off x="4063768" y="1246576"/>
          <a:ext cx="4061451" cy="568838"/>
        </p:xfrm>
        <a:graphic>
          <a:graphicData uri="http://schemas.openxmlformats.org/drawingml/2006/table">
            <a:tbl>
              <a:tblPr firstRow="1" bandRow="1">
                <a:tableStyleId>{2D5ABB26-0587-4C30-8999-92F81FD0307C}</a:tableStyleId>
              </a:tblPr>
              <a:tblGrid>
                <a:gridCol w="451227">
                  <a:extLst>
                    <a:ext uri="{9D8B030D-6E8A-4147-A177-3AD203B41FA5}">
                      <a16:colId xmlns:a16="http://schemas.microsoft.com/office/drawing/2014/main" xmlns="" val="20000"/>
                    </a:ext>
                  </a:extLst>
                </a:gridCol>
                <a:gridCol w="676841">
                  <a:extLst>
                    <a:ext uri="{9D8B030D-6E8A-4147-A177-3AD203B41FA5}">
                      <a16:colId xmlns:a16="http://schemas.microsoft.com/office/drawing/2014/main" xmlns="" val="20001"/>
                    </a:ext>
                  </a:extLst>
                </a:gridCol>
                <a:gridCol w="2030929">
                  <a:extLst>
                    <a:ext uri="{9D8B030D-6E8A-4147-A177-3AD203B41FA5}">
                      <a16:colId xmlns:a16="http://schemas.microsoft.com/office/drawing/2014/main" xmlns="" val="20002"/>
                    </a:ext>
                  </a:extLst>
                </a:gridCol>
                <a:gridCol w="902454">
                  <a:extLst>
                    <a:ext uri="{9D8B030D-6E8A-4147-A177-3AD203B41FA5}">
                      <a16:colId xmlns:a16="http://schemas.microsoft.com/office/drawing/2014/main" xmlns="" val="20003"/>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Type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0">
                <a:tc>
                  <a:txBody>
                    <a:bodyPr/>
                    <a:lstStyle/>
                    <a:p>
                      <a:pPr marL="38100">
                        <a:lnSpc>
                          <a:spcPct val="100000"/>
                        </a:lnSpc>
                        <a:spcBef>
                          <a:spcPts val="1235"/>
                        </a:spcBef>
                      </a:pPr>
                      <a:r>
                        <a:rPr sz="700" b="1" spc="-5" dirty="0">
                          <a:solidFill>
                            <a:srgbClr val="333333"/>
                          </a:solidFill>
                          <a:latin typeface="Noto Serif"/>
                          <a:cs typeface="Noto Serif"/>
                        </a:rPr>
                        <a:t>Path</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b="1" spc="-10" dirty="0">
                          <a:solidFill>
                            <a:srgbClr val="333333"/>
                          </a:solidFill>
                          <a:latin typeface="Noto Serif"/>
                          <a:cs typeface="Noto Serif"/>
                        </a:rPr>
                        <a:t>transactionId</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required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0" dirty="0">
                          <a:solidFill>
                            <a:srgbClr val="333333"/>
                          </a:solidFill>
                          <a:latin typeface="Noto Serif"/>
                          <a:cs typeface="Noto Serif"/>
                        </a:rPr>
                        <a:t>transactionId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bl>
          </a:graphicData>
        </a:graphic>
      </p:graphicFrame>
      <p:sp>
        <p:nvSpPr>
          <p:cNvPr id="8" name="object 8"/>
          <p:cNvSpPr txBox="1"/>
          <p:nvPr/>
        </p:nvSpPr>
        <p:spPr>
          <a:xfrm>
            <a:off x="4057660" y="1953341"/>
            <a:ext cx="570956" cy="136593"/>
          </a:xfrm>
          <a:prstGeom prst="rect">
            <a:avLst/>
          </a:prstGeom>
        </p:spPr>
        <p:txBody>
          <a:bodyPr vert="horz" wrap="square" lIns="0" tIns="8145" rIns="0" bIns="0" rtlCol="0">
            <a:spAutoFit/>
          </a:bodyPr>
          <a:lstStyle/>
          <a:p>
            <a:pPr marL="8145">
              <a:spcBef>
                <a:spcPts val="64"/>
              </a:spcBef>
            </a:pPr>
            <a:r>
              <a:rPr sz="834" b="1" dirty="0">
                <a:solidFill>
                  <a:srgbClr val="333333"/>
                </a:solidFill>
                <a:latin typeface="Noto Serif"/>
                <a:cs typeface="Noto Serif"/>
              </a:rPr>
              <a:t>Responses</a:t>
            </a:r>
            <a:endParaRPr sz="834">
              <a:latin typeface="Noto Serif"/>
              <a:cs typeface="Noto Serif"/>
            </a:endParaRPr>
          </a:p>
        </p:txBody>
      </p:sp>
      <p:graphicFrame>
        <p:nvGraphicFramePr>
          <p:cNvPr id="9" name="object 9"/>
          <p:cNvGraphicFramePr>
            <a:graphicFrameLocks noGrp="1"/>
          </p:cNvGraphicFramePr>
          <p:nvPr/>
        </p:nvGraphicFramePr>
        <p:xfrm>
          <a:off x="4063768" y="2184216"/>
          <a:ext cx="4063487" cy="1386137"/>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88">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275134">
                <a:tc>
                  <a:txBody>
                    <a:bodyPr/>
                    <a:lstStyle/>
                    <a:p>
                      <a:pPr marL="38100">
                        <a:lnSpc>
                          <a:spcPct val="100000"/>
                        </a:lnSpc>
                        <a:spcBef>
                          <a:spcPts val="445"/>
                        </a:spcBef>
                      </a:pPr>
                      <a:r>
                        <a:rPr sz="700" b="1" spc="-5" dirty="0">
                          <a:solidFill>
                            <a:srgbClr val="333333"/>
                          </a:solidFill>
                          <a:latin typeface="Noto Serif"/>
                          <a:cs typeface="Noto Serif"/>
                        </a:rPr>
                        <a:t>200</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OK</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418BCA"/>
                          </a:solidFill>
                          <a:latin typeface="Noto Serif"/>
                          <a:cs typeface="Noto Serif"/>
                          <a:hlinkClick r:id="rId2" action="ppaction://hlinksldjump"/>
                        </a:rPr>
                        <a:t>UnlockBalance</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275134">
                <a:tc>
                  <a:txBody>
                    <a:bodyPr/>
                    <a:lstStyle/>
                    <a:p>
                      <a:pPr marL="38100">
                        <a:lnSpc>
                          <a:spcPct val="100000"/>
                        </a:lnSpc>
                        <a:spcBef>
                          <a:spcPts val="445"/>
                        </a:spcBef>
                      </a:pPr>
                      <a:r>
                        <a:rPr sz="700" b="1" spc="-5" dirty="0">
                          <a:solidFill>
                            <a:srgbClr val="333333"/>
                          </a:solidFill>
                          <a:latin typeface="Noto Serif"/>
                          <a:cs typeface="Noto Serif"/>
                        </a:rPr>
                        <a:t>401</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Unauthorized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275134">
                <a:tc>
                  <a:txBody>
                    <a:bodyPr/>
                    <a:lstStyle/>
                    <a:p>
                      <a:pPr marL="38100">
                        <a:lnSpc>
                          <a:spcPct val="100000"/>
                        </a:lnSpc>
                        <a:spcBef>
                          <a:spcPts val="445"/>
                        </a:spcBef>
                      </a:pPr>
                      <a:r>
                        <a:rPr sz="700" b="1" spc="-5" dirty="0">
                          <a:solidFill>
                            <a:srgbClr val="333333"/>
                          </a:solidFill>
                          <a:latin typeface="Noto Serif"/>
                          <a:cs typeface="Noto Serif"/>
                        </a:rPr>
                        <a:t>403</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333333"/>
                          </a:solidFill>
                          <a:latin typeface="Noto Serif"/>
                          <a:cs typeface="Noto Serif"/>
                        </a:rPr>
                        <a:t>Forbidden</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275142">
                <a:tc>
                  <a:txBody>
                    <a:bodyPr/>
                    <a:lstStyle/>
                    <a:p>
                      <a:pPr marL="38100">
                        <a:lnSpc>
                          <a:spcPct val="100000"/>
                        </a:lnSpc>
                        <a:spcBef>
                          <a:spcPts val="445"/>
                        </a:spcBef>
                      </a:pPr>
                      <a:r>
                        <a:rPr sz="700" b="1" spc="-5" dirty="0">
                          <a:solidFill>
                            <a:srgbClr val="333333"/>
                          </a:solidFill>
                          <a:latin typeface="Noto Serif"/>
                          <a:cs typeface="Noto Serif"/>
                        </a:rPr>
                        <a:t>404</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Not</a:t>
                      </a:r>
                      <a:r>
                        <a:rPr sz="700" spc="-10" dirty="0">
                          <a:solidFill>
                            <a:srgbClr val="333333"/>
                          </a:solidFill>
                          <a:latin typeface="Noto Serif"/>
                          <a:cs typeface="Noto Serif"/>
                        </a:rPr>
                        <a:t> </a:t>
                      </a:r>
                      <a:r>
                        <a:rPr sz="700" spc="-15" dirty="0">
                          <a:solidFill>
                            <a:srgbClr val="333333"/>
                          </a:solidFill>
                          <a:latin typeface="Noto Serif"/>
                          <a:cs typeface="Noto Serif"/>
                        </a:rPr>
                        <a:t>Found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10" name="object 10"/>
          <p:cNvSpPr txBox="1"/>
          <p:nvPr/>
        </p:nvSpPr>
        <p:spPr>
          <a:xfrm>
            <a:off x="4041369" y="3704175"/>
            <a:ext cx="879648" cy="769010"/>
          </a:xfrm>
          <a:prstGeom prst="rect">
            <a:avLst/>
          </a:prstGeom>
        </p:spPr>
        <p:txBody>
          <a:bodyPr vert="horz" wrap="square" lIns="0" tIns="8145" rIns="0" bIns="0" rtlCol="0">
            <a:spAutoFit/>
          </a:bodyPr>
          <a:lstStyle/>
          <a:p>
            <a:pPr marL="24434">
              <a:spcBef>
                <a:spcPts val="64"/>
              </a:spcBef>
            </a:pPr>
            <a:r>
              <a:rPr sz="834" b="1" spc="-3" dirty="0">
                <a:solidFill>
                  <a:srgbClr val="333333"/>
                </a:solidFill>
                <a:latin typeface="Noto Serif"/>
                <a:cs typeface="Noto Serif"/>
              </a:rPr>
              <a:t>Produces</a:t>
            </a:r>
            <a:endParaRPr sz="834">
              <a:latin typeface="Noto Serif"/>
              <a:cs typeface="Noto Serif"/>
            </a:endParaRPr>
          </a:p>
          <a:p>
            <a:pPr marL="171035" indent="-76558">
              <a:spcBef>
                <a:spcPts val="721"/>
              </a:spcBef>
              <a:buClr>
                <a:srgbClr val="333333"/>
              </a:buClr>
              <a:buFont typeface="Noto Serif"/>
              <a:buChar char="•"/>
              <a:tabLst>
                <a:tab pos="171035" algn="l"/>
              </a:tabLst>
            </a:pPr>
            <a:r>
              <a:rPr sz="673" dirty="0">
                <a:solidFill>
                  <a:srgbClr val="B02045"/>
                </a:solidFill>
                <a:latin typeface="Noto Sans Mono CJK JP Bold"/>
                <a:cs typeface="Noto Sans Mono CJK JP Bold"/>
              </a:rPr>
              <a:t>application/json</a:t>
            </a:r>
            <a:endParaRPr sz="673">
              <a:latin typeface="Noto Sans Mono CJK JP Bold"/>
              <a:cs typeface="Noto Sans Mono CJK JP Bold"/>
            </a:endParaRPr>
          </a:p>
          <a:p>
            <a:pPr>
              <a:spcBef>
                <a:spcPts val="55"/>
              </a:spcBef>
              <a:buClr>
                <a:srgbClr val="333333"/>
              </a:buClr>
              <a:buFont typeface="Noto Serif"/>
              <a:buChar char="•"/>
            </a:pPr>
            <a:endParaRPr sz="513">
              <a:latin typeface="Noto Sans Mono CJK JP Bold"/>
              <a:cs typeface="Noto Sans Mono CJK JP Bold"/>
            </a:endParaRPr>
          </a:p>
          <a:p>
            <a:pPr marL="24434"/>
            <a:r>
              <a:rPr sz="834" b="1" spc="-10" dirty="0">
                <a:solidFill>
                  <a:srgbClr val="333333"/>
                </a:solidFill>
                <a:latin typeface="Noto Serif"/>
                <a:cs typeface="Noto Serif"/>
              </a:rPr>
              <a:t>Tags</a:t>
            </a:r>
            <a:endParaRPr sz="834">
              <a:latin typeface="Noto Serif"/>
              <a:cs typeface="Noto Serif"/>
            </a:endParaRPr>
          </a:p>
          <a:p>
            <a:pPr marL="171035" indent="-76558">
              <a:spcBef>
                <a:spcPts val="863"/>
              </a:spcBef>
              <a:buChar char="•"/>
              <a:tabLst>
                <a:tab pos="171035" algn="l"/>
              </a:tabLst>
            </a:pPr>
            <a:r>
              <a:rPr sz="673" spc="-3" dirty="0">
                <a:solidFill>
                  <a:srgbClr val="333333"/>
                </a:solidFill>
                <a:latin typeface="Noto Serif"/>
                <a:cs typeface="Noto Serif"/>
              </a:rPr>
              <a:t>UnlockBalance</a:t>
            </a:r>
            <a:endParaRPr sz="673">
              <a:latin typeface="Noto Serif"/>
              <a:cs typeface="Noto Serif"/>
            </a:endParaRPr>
          </a:p>
        </p:txBody>
      </p:sp>
      <p:sp>
        <p:nvSpPr>
          <p:cNvPr id="11" name="object 11"/>
          <p:cNvSpPr txBox="1"/>
          <p:nvPr/>
        </p:nvSpPr>
        <p:spPr>
          <a:xfrm>
            <a:off x="4057660" y="4670811"/>
            <a:ext cx="1060464" cy="185837"/>
          </a:xfrm>
          <a:prstGeom prst="rect">
            <a:avLst/>
          </a:prstGeom>
        </p:spPr>
        <p:txBody>
          <a:bodyPr vert="horz" wrap="square" lIns="0" tIns="8145" rIns="0" bIns="0" rtlCol="0">
            <a:spAutoFit/>
          </a:bodyPr>
          <a:lstStyle/>
          <a:p>
            <a:pPr marL="8145">
              <a:spcBef>
                <a:spcPts val="64"/>
              </a:spcBef>
            </a:pPr>
            <a:r>
              <a:rPr sz="1154" b="1" spc="-6" dirty="0">
                <a:solidFill>
                  <a:srgbClr val="333333"/>
                </a:solidFill>
                <a:latin typeface="Noto Serif"/>
                <a:cs typeface="Noto Serif"/>
              </a:rPr>
              <a:t>getWithdraws</a:t>
            </a:r>
            <a:endParaRPr sz="1154">
              <a:latin typeface="Noto Serif"/>
              <a:cs typeface="Noto Serif"/>
            </a:endParaRPr>
          </a:p>
        </p:txBody>
      </p:sp>
      <p:grpSp>
        <p:nvGrpSpPr>
          <p:cNvPr id="12" name="object 12"/>
          <p:cNvGrpSpPr/>
          <p:nvPr/>
        </p:nvGrpSpPr>
        <p:grpSpPr>
          <a:xfrm>
            <a:off x="4062750" y="4953284"/>
            <a:ext cx="4068781" cy="305433"/>
            <a:chOff x="607885" y="7723454"/>
            <a:chExt cx="6344285" cy="476250"/>
          </a:xfrm>
        </p:grpSpPr>
        <p:sp>
          <p:nvSpPr>
            <p:cNvPr id="13" name="object 13"/>
            <p:cNvSpPr/>
            <p:nvPr/>
          </p:nvSpPr>
          <p:spPr>
            <a:xfrm>
              <a:off x="612648" y="7728216"/>
              <a:ext cx="6334760" cy="466725"/>
            </a:xfrm>
            <a:custGeom>
              <a:avLst/>
              <a:gdLst/>
              <a:ahLst/>
              <a:cxnLst/>
              <a:rect l="l" t="t" r="r" b="b"/>
              <a:pathLst>
                <a:path w="6334759" h="466725">
                  <a:moveTo>
                    <a:pt x="6283959" y="0"/>
                  </a:moveTo>
                  <a:lnTo>
                    <a:pt x="50800" y="0"/>
                  </a:lnTo>
                  <a:lnTo>
                    <a:pt x="31026" y="3990"/>
                  </a:lnTo>
                  <a:lnTo>
                    <a:pt x="14879" y="14874"/>
                  </a:lnTo>
                  <a:lnTo>
                    <a:pt x="3992" y="31021"/>
                  </a:lnTo>
                  <a:lnTo>
                    <a:pt x="0" y="50800"/>
                  </a:lnTo>
                  <a:lnTo>
                    <a:pt x="0" y="415798"/>
                  </a:lnTo>
                  <a:lnTo>
                    <a:pt x="3992" y="435570"/>
                  </a:lnTo>
                  <a:lnTo>
                    <a:pt x="14879" y="451718"/>
                  </a:lnTo>
                  <a:lnTo>
                    <a:pt x="31026" y="462605"/>
                  </a:lnTo>
                  <a:lnTo>
                    <a:pt x="50800" y="466598"/>
                  </a:lnTo>
                  <a:lnTo>
                    <a:pt x="6283959" y="466598"/>
                  </a:lnTo>
                  <a:lnTo>
                    <a:pt x="6303732" y="462605"/>
                  </a:lnTo>
                  <a:lnTo>
                    <a:pt x="6319880" y="451718"/>
                  </a:lnTo>
                  <a:lnTo>
                    <a:pt x="6330767" y="435570"/>
                  </a:lnTo>
                  <a:lnTo>
                    <a:pt x="6334759" y="415798"/>
                  </a:lnTo>
                  <a:lnTo>
                    <a:pt x="6334759" y="50800"/>
                  </a:lnTo>
                  <a:lnTo>
                    <a:pt x="6330767" y="31021"/>
                  </a:lnTo>
                  <a:lnTo>
                    <a:pt x="6319880" y="14874"/>
                  </a:lnTo>
                  <a:lnTo>
                    <a:pt x="6303732" y="3990"/>
                  </a:lnTo>
                  <a:lnTo>
                    <a:pt x="6283959" y="0"/>
                  </a:lnTo>
                  <a:close/>
                </a:path>
              </a:pathLst>
            </a:custGeom>
            <a:solidFill>
              <a:srgbClr val="F5F5F5"/>
            </a:solidFill>
          </p:spPr>
          <p:txBody>
            <a:bodyPr wrap="square" lIns="0" tIns="0" rIns="0" bIns="0" rtlCol="0"/>
            <a:lstStyle/>
            <a:p>
              <a:endParaRPr sz="1154"/>
            </a:p>
          </p:txBody>
        </p:sp>
        <p:sp>
          <p:nvSpPr>
            <p:cNvPr id="14" name="object 14"/>
            <p:cNvSpPr/>
            <p:nvPr/>
          </p:nvSpPr>
          <p:spPr>
            <a:xfrm>
              <a:off x="612648" y="7728216"/>
              <a:ext cx="6334760" cy="466725"/>
            </a:xfrm>
            <a:custGeom>
              <a:avLst/>
              <a:gdLst/>
              <a:ahLst/>
              <a:cxnLst/>
              <a:rect l="l" t="t" r="r" b="b"/>
              <a:pathLst>
                <a:path w="6334759" h="466725">
                  <a:moveTo>
                    <a:pt x="50800" y="0"/>
                  </a:moveTo>
                  <a:lnTo>
                    <a:pt x="6283959" y="0"/>
                  </a:lnTo>
                  <a:lnTo>
                    <a:pt x="6303732" y="3990"/>
                  </a:lnTo>
                  <a:lnTo>
                    <a:pt x="6319880" y="14874"/>
                  </a:lnTo>
                  <a:lnTo>
                    <a:pt x="6330767" y="31021"/>
                  </a:lnTo>
                  <a:lnTo>
                    <a:pt x="6334759" y="50800"/>
                  </a:lnTo>
                  <a:lnTo>
                    <a:pt x="6334759" y="415798"/>
                  </a:lnTo>
                  <a:lnTo>
                    <a:pt x="6330767" y="435570"/>
                  </a:lnTo>
                  <a:lnTo>
                    <a:pt x="6319880" y="451718"/>
                  </a:lnTo>
                  <a:lnTo>
                    <a:pt x="6303732" y="462605"/>
                  </a:lnTo>
                  <a:lnTo>
                    <a:pt x="6283959" y="466598"/>
                  </a:lnTo>
                  <a:lnTo>
                    <a:pt x="50800" y="466598"/>
                  </a:lnTo>
                  <a:lnTo>
                    <a:pt x="31026" y="462605"/>
                  </a:lnTo>
                  <a:lnTo>
                    <a:pt x="14879" y="451718"/>
                  </a:lnTo>
                  <a:lnTo>
                    <a:pt x="3992" y="435570"/>
                  </a:lnTo>
                  <a:lnTo>
                    <a:pt x="0" y="415798"/>
                  </a:lnTo>
                  <a:lnTo>
                    <a:pt x="0" y="50800"/>
                  </a:lnTo>
                  <a:lnTo>
                    <a:pt x="3992" y="31021"/>
                  </a:lnTo>
                  <a:lnTo>
                    <a:pt x="14879" y="14874"/>
                  </a:lnTo>
                  <a:lnTo>
                    <a:pt x="31026" y="3990"/>
                  </a:lnTo>
                  <a:lnTo>
                    <a:pt x="50800" y="0"/>
                  </a:lnTo>
                  <a:close/>
                </a:path>
              </a:pathLst>
            </a:custGeom>
            <a:ln w="9525">
              <a:solidFill>
                <a:srgbClr val="CCCCCC"/>
              </a:solidFill>
            </a:ln>
          </p:spPr>
          <p:txBody>
            <a:bodyPr wrap="square" lIns="0" tIns="0" rIns="0" bIns="0" rtlCol="0"/>
            <a:lstStyle/>
            <a:p>
              <a:endParaRPr sz="1154"/>
            </a:p>
          </p:txBody>
        </p:sp>
      </p:grpSp>
      <p:sp>
        <p:nvSpPr>
          <p:cNvPr id="15" name="object 15"/>
          <p:cNvSpPr txBox="1"/>
          <p:nvPr/>
        </p:nvSpPr>
        <p:spPr>
          <a:xfrm>
            <a:off x="4057659" y="5044507"/>
            <a:ext cx="4063080" cy="378326"/>
          </a:xfrm>
          <a:prstGeom prst="rect">
            <a:avLst/>
          </a:prstGeom>
        </p:spPr>
        <p:txBody>
          <a:bodyPr vert="horz" wrap="square" lIns="0" tIns="8145" rIns="0" bIns="0" rtlCol="0">
            <a:spAutoFit/>
          </a:bodyPr>
          <a:lstStyle/>
          <a:p>
            <a:pPr marL="97734">
              <a:spcBef>
                <a:spcPts val="64"/>
              </a:spcBef>
            </a:pPr>
            <a:r>
              <a:rPr sz="705" dirty="0">
                <a:solidFill>
                  <a:srgbClr val="333333"/>
                </a:solidFill>
                <a:latin typeface="Noto Sans Mono CJK JP Bold"/>
                <a:cs typeface="Noto Sans Mono CJK JP Bold"/>
              </a:rPr>
              <a:t>GET</a:t>
            </a:r>
            <a:r>
              <a:rPr sz="705" spc="-3" dirty="0">
                <a:solidFill>
                  <a:srgbClr val="333333"/>
                </a:solidFill>
                <a:latin typeface="Noto Sans Mono CJK JP Bold"/>
                <a:cs typeface="Noto Sans Mono CJK JP Bold"/>
              </a:rPr>
              <a:t> </a:t>
            </a:r>
            <a:r>
              <a:rPr sz="705" dirty="0">
                <a:solidFill>
                  <a:srgbClr val="333333"/>
                </a:solidFill>
                <a:latin typeface="Noto Sans Mono CJK JP Bold"/>
                <a:cs typeface="Noto Sans Mono CJK JP Bold"/>
              </a:rPr>
              <a:t>/v1/withdraws</a:t>
            </a:r>
            <a:endParaRPr sz="705">
              <a:latin typeface="Noto Sans Mono CJK JP Bold"/>
              <a:cs typeface="Noto Sans Mono CJK JP Bold"/>
            </a:endParaRPr>
          </a:p>
          <a:p>
            <a:pPr>
              <a:spcBef>
                <a:spcPts val="48"/>
              </a:spcBef>
            </a:pPr>
            <a:endParaRPr sz="866">
              <a:latin typeface="Noto Sans Mono CJK JP Bold"/>
              <a:cs typeface="Noto Sans Mono CJK JP Bold"/>
            </a:endParaRPr>
          </a:p>
          <a:p>
            <a:pPr marL="8145"/>
            <a:r>
              <a:rPr sz="834" b="1" dirty="0">
                <a:solidFill>
                  <a:srgbClr val="333333"/>
                </a:solidFill>
                <a:latin typeface="Noto Serif"/>
                <a:cs typeface="Noto Serif"/>
              </a:rPr>
              <a:t>Responses</a:t>
            </a:r>
            <a:endParaRPr sz="834">
              <a:latin typeface="Noto Serif"/>
              <a:cs typeface="Noto Serif"/>
            </a:endParaRPr>
          </a:p>
        </p:txBody>
      </p:sp>
      <p:graphicFrame>
        <p:nvGraphicFramePr>
          <p:cNvPr id="16" name="object 16"/>
          <p:cNvGraphicFramePr>
            <a:graphicFrameLocks noGrp="1"/>
          </p:cNvGraphicFramePr>
          <p:nvPr/>
        </p:nvGraphicFramePr>
        <p:xfrm>
          <a:off x="4063768" y="5622346"/>
          <a:ext cx="4063487" cy="689258"/>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79">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5">
                <a:tc>
                  <a:txBody>
                    <a:bodyPr/>
                    <a:lstStyle/>
                    <a:p>
                      <a:pPr marL="38100">
                        <a:lnSpc>
                          <a:spcPct val="100000"/>
                        </a:lnSpc>
                        <a:spcBef>
                          <a:spcPts val="1235"/>
                        </a:spcBef>
                      </a:pPr>
                      <a:r>
                        <a:rPr sz="700" b="1" spc="-5" dirty="0">
                          <a:solidFill>
                            <a:srgbClr val="333333"/>
                          </a:solidFill>
                          <a:latin typeface="Noto Serif"/>
                          <a:cs typeface="Noto Serif"/>
                        </a:rPr>
                        <a:t>200</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OK</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marR="31115">
                        <a:lnSpc>
                          <a:spcPct val="125200"/>
                        </a:lnSpc>
                        <a:spcBef>
                          <a:spcPts val="125"/>
                        </a:spcBef>
                        <a:tabLst>
                          <a:tab pos="310515" algn="l"/>
                          <a:tab pos="1153795" algn="l"/>
                        </a:tabLst>
                      </a:pPr>
                      <a:r>
                        <a:rPr sz="700" dirty="0">
                          <a:solidFill>
                            <a:srgbClr val="333333"/>
                          </a:solidFill>
                          <a:latin typeface="Noto Serif"/>
                          <a:cs typeface="Noto Serif"/>
                        </a:rPr>
                        <a:t>&lt;	</a:t>
                      </a:r>
                      <a:r>
                        <a:rPr sz="700" spc="-5" dirty="0">
                          <a:solidFill>
                            <a:srgbClr val="418BCA"/>
                          </a:solidFill>
                          <a:latin typeface="Noto Serif"/>
                          <a:cs typeface="Noto Serif"/>
                          <a:hlinkClick r:id="rId3" action="ppaction://hlinksldjump"/>
                        </a:rPr>
                        <a:t>Withd</a:t>
                      </a:r>
                      <a:r>
                        <a:rPr sz="700" spc="-25" dirty="0">
                          <a:solidFill>
                            <a:srgbClr val="418BCA"/>
                          </a:solidFill>
                          <a:latin typeface="Noto Serif"/>
                          <a:cs typeface="Noto Serif"/>
                          <a:hlinkClick r:id="rId3" action="ppaction://hlinksldjump"/>
                        </a:rPr>
                        <a:t>r</a:t>
                      </a:r>
                      <a:r>
                        <a:rPr sz="700" spc="-5" dirty="0">
                          <a:solidFill>
                            <a:srgbClr val="418BCA"/>
                          </a:solidFill>
                          <a:latin typeface="Noto Serif"/>
                          <a:cs typeface="Noto Serif"/>
                          <a:hlinkClick r:id="rId3" action="ppaction://hlinksldjump"/>
                        </a:rPr>
                        <a:t>a</a:t>
                      </a:r>
                      <a:r>
                        <a:rPr sz="700" dirty="0">
                          <a:solidFill>
                            <a:srgbClr val="418BCA"/>
                          </a:solidFill>
                          <a:latin typeface="Noto Serif"/>
                          <a:cs typeface="Noto Serif"/>
                          <a:hlinkClick r:id="rId3" action="ppaction://hlinksldjump"/>
                        </a:rPr>
                        <a:t>w</a:t>
                      </a:r>
                      <a:r>
                        <a:rPr sz="700" dirty="0">
                          <a:solidFill>
                            <a:srgbClr val="418BCA"/>
                          </a:solidFill>
                          <a:latin typeface="Noto Serif"/>
                          <a:cs typeface="Noto Serif"/>
                        </a:rPr>
                        <a:t>	</a:t>
                      </a:r>
                      <a:r>
                        <a:rPr sz="700" dirty="0">
                          <a:solidFill>
                            <a:srgbClr val="333333"/>
                          </a:solidFill>
                          <a:latin typeface="Noto Serif"/>
                          <a:cs typeface="Noto Serif"/>
                        </a:rPr>
                        <a:t>&gt;  </a:t>
                      </a:r>
                      <a:r>
                        <a:rPr sz="700" spc="-15" dirty="0">
                          <a:solidFill>
                            <a:srgbClr val="333333"/>
                          </a:solidFill>
                          <a:latin typeface="Noto Serif"/>
                          <a:cs typeface="Noto Serif"/>
                        </a:rPr>
                        <a:t>array</a:t>
                      </a:r>
                      <a:endParaRPr sz="700">
                        <a:latin typeface="Noto Serif"/>
                        <a:cs typeface="Noto Serif"/>
                      </a:endParaRPr>
                    </a:p>
                  </a:txBody>
                  <a:tcPr marL="0" marR="0" marT="10181"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bl>
          </a:graphicData>
        </a:graphic>
      </p:graphicFrame>
      <p:sp>
        <p:nvSpPr>
          <p:cNvPr id="17" name="object 17"/>
          <p:cNvSpPr/>
          <p:nvPr/>
        </p:nvSpPr>
        <p:spPr>
          <a:xfrm>
            <a:off x="4065804" y="6612757"/>
            <a:ext cx="4062673" cy="0"/>
          </a:xfrm>
          <a:custGeom>
            <a:avLst/>
            <a:gdLst/>
            <a:ahLst/>
            <a:cxnLst/>
            <a:rect l="l" t="t" r="r" b="b"/>
            <a:pathLst>
              <a:path w="6334759">
                <a:moveTo>
                  <a:pt x="0" y="0"/>
                </a:moveTo>
                <a:lnTo>
                  <a:pt x="6334759" y="0"/>
                </a:lnTo>
              </a:path>
            </a:pathLst>
          </a:custGeom>
          <a:ln w="3175">
            <a:solidFill>
              <a:srgbClr val="DDDDDD"/>
            </a:solidFill>
          </a:ln>
        </p:spPr>
        <p:txBody>
          <a:bodyPr wrap="square" lIns="0" tIns="0" rIns="0" bIns="0" rtlCol="0"/>
          <a:lstStyle/>
          <a:p>
            <a:endParaRPr sz="1154"/>
          </a:p>
        </p:txBody>
      </p:sp>
      <p:sp>
        <p:nvSpPr>
          <p:cNvPr id="18" name="object 18"/>
          <p:cNvSpPr txBox="1"/>
          <p:nvPr/>
        </p:nvSpPr>
        <p:spPr>
          <a:xfrm>
            <a:off x="8071210" y="6659485"/>
            <a:ext cx="57421" cy="97031"/>
          </a:xfrm>
          <a:prstGeom prst="rect">
            <a:avLst/>
          </a:prstGeom>
        </p:spPr>
        <p:txBody>
          <a:bodyPr vert="horz" wrap="square" lIns="0" tIns="8145" rIns="0" bIns="0" rtlCol="0">
            <a:spAutoFit/>
          </a:bodyPr>
          <a:lstStyle/>
          <a:p>
            <a:pPr marL="8145">
              <a:spcBef>
                <a:spcPts val="64"/>
              </a:spcBef>
            </a:pPr>
            <a:r>
              <a:rPr sz="577" dirty="0">
                <a:solidFill>
                  <a:srgbClr val="333333"/>
                </a:solidFill>
                <a:latin typeface="Noto Serif"/>
                <a:cs typeface="Noto Serif"/>
              </a:rPr>
              <a:t>7</a:t>
            </a:r>
            <a:endParaRPr sz="577">
              <a:latin typeface="Noto Serif"/>
              <a:cs typeface="Noto Serif"/>
            </a:endParaRPr>
          </a:p>
        </p:txBody>
      </p:sp>
    </p:spTree>
    <p:extLst>
      <p:ext uri="{BB962C8B-B14F-4D97-AF65-F5344CB8AC3E}">
        <p14:creationId xmlns:p14="http://schemas.microsoft.com/office/powerpoint/2010/main" val="1233321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063768" y="291180"/>
          <a:ext cx="4063487" cy="1110995"/>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87">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275134">
                <a:tc>
                  <a:txBody>
                    <a:bodyPr/>
                    <a:lstStyle/>
                    <a:p>
                      <a:pPr marL="38100">
                        <a:lnSpc>
                          <a:spcPct val="100000"/>
                        </a:lnSpc>
                        <a:spcBef>
                          <a:spcPts val="445"/>
                        </a:spcBef>
                      </a:pPr>
                      <a:r>
                        <a:rPr sz="700" b="1" spc="-5" dirty="0">
                          <a:solidFill>
                            <a:srgbClr val="333333"/>
                          </a:solidFill>
                          <a:latin typeface="Noto Serif"/>
                          <a:cs typeface="Noto Serif"/>
                        </a:rPr>
                        <a:t>401</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Unauthorized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275134">
                <a:tc>
                  <a:txBody>
                    <a:bodyPr/>
                    <a:lstStyle/>
                    <a:p>
                      <a:pPr marL="38100">
                        <a:lnSpc>
                          <a:spcPct val="100000"/>
                        </a:lnSpc>
                        <a:spcBef>
                          <a:spcPts val="445"/>
                        </a:spcBef>
                      </a:pPr>
                      <a:r>
                        <a:rPr sz="700" b="1" spc="-5" dirty="0">
                          <a:solidFill>
                            <a:srgbClr val="333333"/>
                          </a:solidFill>
                          <a:latin typeface="Noto Serif"/>
                          <a:cs typeface="Noto Serif"/>
                        </a:rPr>
                        <a:t>403</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333333"/>
                          </a:solidFill>
                          <a:latin typeface="Noto Serif"/>
                          <a:cs typeface="Noto Serif"/>
                        </a:rPr>
                        <a:t>Forbidden</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275134">
                <a:tc>
                  <a:txBody>
                    <a:bodyPr/>
                    <a:lstStyle/>
                    <a:p>
                      <a:pPr marL="38100">
                        <a:lnSpc>
                          <a:spcPct val="100000"/>
                        </a:lnSpc>
                        <a:spcBef>
                          <a:spcPts val="445"/>
                        </a:spcBef>
                      </a:pPr>
                      <a:r>
                        <a:rPr sz="700" b="1" spc="-5" dirty="0">
                          <a:solidFill>
                            <a:srgbClr val="333333"/>
                          </a:solidFill>
                          <a:latin typeface="Noto Serif"/>
                          <a:cs typeface="Noto Serif"/>
                        </a:rPr>
                        <a:t>404</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Not</a:t>
                      </a:r>
                      <a:r>
                        <a:rPr sz="700" spc="-10" dirty="0">
                          <a:solidFill>
                            <a:srgbClr val="333333"/>
                          </a:solidFill>
                          <a:latin typeface="Noto Serif"/>
                          <a:cs typeface="Noto Serif"/>
                        </a:rPr>
                        <a:t> </a:t>
                      </a:r>
                      <a:r>
                        <a:rPr sz="700" spc="-15" dirty="0">
                          <a:solidFill>
                            <a:srgbClr val="333333"/>
                          </a:solidFill>
                          <a:latin typeface="Noto Serif"/>
                          <a:cs typeface="Noto Serif"/>
                        </a:rPr>
                        <a:t>Found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bl>
          </a:graphicData>
        </a:graphic>
      </p:graphicFrame>
      <p:sp>
        <p:nvSpPr>
          <p:cNvPr id="3" name="object 3"/>
          <p:cNvSpPr txBox="1"/>
          <p:nvPr/>
        </p:nvSpPr>
        <p:spPr>
          <a:xfrm>
            <a:off x="4041369" y="1535996"/>
            <a:ext cx="879648" cy="769010"/>
          </a:xfrm>
          <a:prstGeom prst="rect">
            <a:avLst/>
          </a:prstGeom>
        </p:spPr>
        <p:txBody>
          <a:bodyPr vert="horz" wrap="square" lIns="0" tIns="8145" rIns="0" bIns="0" rtlCol="0">
            <a:spAutoFit/>
          </a:bodyPr>
          <a:lstStyle/>
          <a:p>
            <a:pPr marL="24434">
              <a:spcBef>
                <a:spcPts val="64"/>
              </a:spcBef>
            </a:pPr>
            <a:r>
              <a:rPr sz="834" b="1" spc="-3" dirty="0">
                <a:solidFill>
                  <a:srgbClr val="333333"/>
                </a:solidFill>
                <a:latin typeface="Noto Serif"/>
                <a:cs typeface="Noto Serif"/>
              </a:rPr>
              <a:t>Produces</a:t>
            </a:r>
            <a:endParaRPr sz="834">
              <a:latin typeface="Noto Serif"/>
              <a:cs typeface="Noto Serif"/>
            </a:endParaRPr>
          </a:p>
          <a:p>
            <a:pPr marL="171035" indent="-76558">
              <a:spcBef>
                <a:spcPts val="721"/>
              </a:spcBef>
              <a:buClr>
                <a:srgbClr val="333333"/>
              </a:buClr>
              <a:buFont typeface="Noto Serif"/>
              <a:buChar char="•"/>
              <a:tabLst>
                <a:tab pos="171035" algn="l"/>
              </a:tabLst>
            </a:pPr>
            <a:r>
              <a:rPr sz="673" dirty="0">
                <a:solidFill>
                  <a:srgbClr val="B02045"/>
                </a:solidFill>
                <a:latin typeface="Noto Sans Mono CJK JP Bold"/>
                <a:cs typeface="Noto Sans Mono CJK JP Bold"/>
              </a:rPr>
              <a:t>application/json</a:t>
            </a:r>
            <a:endParaRPr sz="673">
              <a:latin typeface="Noto Sans Mono CJK JP Bold"/>
              <a:cs typeface="Noto Sans Mono CJK JP Bold"/>
            </a:endParaRPr>
          </a:p>
          <a:p>
            <a:pPr>
              <a:spcBef>
                <a:spcPts val="55"/>
              </a:spcBef>
              <a:buClr>
                <a:srgbClr val="333333"/>
              </a:buClr>
              <a:buFont typeface="Noto Serif"/>
              <a:buChar char="•"/>
            </a:pPr>
            <a:endParaRPr sz="513">
              <a:latin typeface="Noto Sans Mono CJK JP Bold"/>
              <a:cs typeface="Noto Sans Mono CJK JP Bold"/>
            </a:endParaRPr>
          </a:p>
          <a:p>
            <a:pPr marL="24434"/>
            <a:r>
              <a:rPr sz="834" b="1" spc="-10" dirty="0">
                <a:solidFill>
                  <a:srgbClr val="333333"/>
                </a:solidFill>
                <a:latin typeface="Noto Serif"/>
                <a:cs typeface="Noto Serif"/>
              </a:rPr>
              <a:t>Tags</a:t>
            </a:r>
            <a:endParaRPr sz="834">
              <a:latin typeface="Noto Serif"/>
              <a:cs typeface="Noto Serif"/>
            </a:endParaRPr>
          </a:p>
          <a:p>
            <a:pPr marL="171035" indent="-76558">
              <a:spcBef>
                <a:spcPts val="863"/>
              </a:spcBef>
              <a:buChar char="•"/>
              <a:tabLst>
                <a:tab pos="171035" algn="l"/>
              </a:tabLst>
            </a:pPr>
            <a:r>
              <a:rPr sz="673" spc="-6" dirty="0">
                <a:solidFill>
                  <a:srgbClr val="333333"/>
                </a:solidFill>
                <a:latin typeface="Noto Serif"/>
                <a:cs typeface="Noto Serif"/>
              </a:rPr>
              <a:t>Withdraw</a:t>
            </a:r>
            <a:endParaRPr sz="673">
              <a:latin typeface="Noto Serif"/>
              <a:cs typeface="Noto Serif"/>
            </a:endParaRPr>
          </a:p>
        </p:txBody>
      </p:sp>
      <p:sp>
        <p:nvSpPr>
          <p:cNvPr id="4" name="object 4"/>
          <p:cNvSpPr txBox="1"/>
          <p:nvPr/>
        </p:nvSpPr>
        <p:spPr>
          <a:xfrm>
            <a:off x="4057659" y="2502633"/>
            <a:ext cx="988790" cy="185837"/>
          </a:xfrm>
          <a:prstGeom prst="rect">
            <a:avLst/>
          </a:prstGeom>
        </p:spPr>
        <p:txBody>
          <a:bodyPr vert="horz" wrap="square" lIns="0" tIns="8145" rIns="0" bIns="0" rtlCol="0">
            <a:spAutoFit/>
          </a:bodyPr>
          <a:lstStyle/>
          <a:p>
            <a:pPr marL="8145">
              <a:spcBef>
                <a:spcPts val="64"/>
              </a:spcBef>
            </a:pPr>
            <a:r>
              <a:rPr sz="1154" b="1" spc="-6" dirty="0">
                <a:solidFill>
                  <a:srgbClr val="333333"/>
                </a:solidFill>
                <a:latin typeface="Noto Serif"/>
                <a:cs typeface="Noto Serif"/>
              </a:rPr>
              <a:t>getWithdraw</a:t>
            </a:r>
            <a:endParaRPr sz="1154">
              <a:latin typeface="Noto Serif"/>
              <a:cs typeface="Noto Serif"/>
            </a:endParaRPr>
          </a:p>
        </p:txBody>
      </p:sp>
      <p:grpSp>
        <p:nvGrpSpPr>
          <p:cNvPr id="5" name="object 5"/>
          <p:cNvGrpSpPr/>
          <p:nvPr/>
        </p:nvGrpSpPr>
        <p:grpSpPr>
          <a:xfrm>
            <a:off x="4062750" y="2785105"/>
            <a:ext cx="4068781" cy="305433"/>
            <a:chOff x="607885" y="4342701"/>
            <a:chExt cx="6344285" cy="476250"/>
          </a:xfrm>
        </p:grpSpPr>
        <p:sp>
          <p:nvSpPr>
            <p:cNvPr id="6" name="object 6"/>
            <p:cNvSpPr/>
            <p:nvPr/>
          </p:nvSpPr>
          <p:spPr>
            <a:xfrm>
              <a:off x="612648" y="4347464"/>
              <a:ext cx="6334760" cy="466725"/>
            </a:xfrm>
            <a:custGeom>
              <a:avLst/>
              <a:gdLst/>
              <a:ahLst/>
              <a:cxnLst/>
              <a:rect l="l" t="t" r="r" b="b"/>
              <a:pathLst>
                <a:path w="6334759" h="466725">
                  <a:moveTo>
                    <a:pt x="6283959" y="0"/>
                  </a:moveTo>
                  <a:lnTo>
                    <a:pt x="50800" y="0"/>
                  </a:lnTo>
                  <a:lnTo>
                    <a:pt x="31026" y="3992"/>
                  </a:lnTo>
                  <a:lnTo>
                    <a:pt x="14879" y="14879"/>
                  </a:lnTo>
                  <a:lnTo>
                    <a:pt x="3992" y="31027"/>
                  </a:lnTo>
                  <a:lnTo>
                    <a:pt x="0" y="50800"/>
                  </a:lnTo>
                  <a:lnTo>
                    <a:pt x="0" y="415798"/>
                  </a:lnTo>
                  <a:lnTo>
                    <a:pt x="3992" y="435570"/>
                  </a:lnTo>
                  <a:lnTo>
                    <a:pt x="14879" y="451718"/>
                  </a:lnTo>
                  <a:lnTo>
                    <a:pt x="31026" y="462605"/>
                  </a:lnTo>
                  <a:lnTo>
                    <a:pt x="50800" y="466598"/>
                  </a:lnTo>
                  <a:lnTo>
                    <a:pt x="6283959" y="466598"/>
                  </a:lnTo>
                  <a:lnTo>
                    <a:pt x="6303732" y="462605"/>
                  </a:lnTo>
                  <a:lnTo>
                    <a:pt x="6319880" y="451718"/>
                  </a:lnTo>
                  <a:lnTo>
                    <a:pt x="6330767" y="435570"/>
                  </a:lnTo>
                  <a:lnTo>
                    <a:pt x="6334759" y="415798"/>
                  </a:lnTo>
                  <a:lnTo>
                    <a:pt x="6334759" y="50800"/>
                  </a:lnTo>
                  <a:lnTo>
                    <a:pt x="6330767" y="31027"/>
                  </a:lnTo>
                  <a:lnTo>
                    <a:pt x="6319880" y="14879"/>
                  </a:lnTo>
                  <a:lnTo>
                    <a:pt x="6303732" y="3992"/>
                  </a:lnTo>
                  <a:lnTo>
                    <a:pt x="6283959" y="0"/>
                  </a:lnTo>
                  <a:close/>
                </a:path>
              </a:pathLst>
            </a:custGeom>
            <a:solidFill>
              <a:srgbClr val="F5F5F5"/>
            </a:solidFill>
          </p:spPr>
          <p:txBody>
            <a:bodyPr wrap="square" lIns="0" tIns="0" rIns="0" bIns="0" rtlCol="0"/>
            <a:lstStyle/>
            <a:p>
              <a:endParaRPr sz="1154"/>
            </a:p>
          </p:txBody>
        </p:sp>
        <p:sp>
          <p:nvSpPr>
            <p:cNvPr id="7" name="object 7"/>
            <p:cNvSpPr/>
            <p:nvPr/>
          </p:nvSpPr>
          <p:spPr>
            <a:xfrm>
              <a:off x="612648" y="4347464"/>
              <a:ext cx="6334760" cy="466725"/>
            </a:xfrm>
            <a:custGeom>
              <a:avLst/>
              <a:gdLst/>
              <a:ahLst/>
              <a:cxnLst/>
              <a:rect l="l" t="t" r="r" b="b"/>
              <a:pathLst>
                <a:path w="6334759" h="466725">
                  <a:moveTo>
                    <a:pt x="50800" y="0"/>
                  </a:moveTo>
                  <a:lnTo>
                    <a:pt x="6283959" y="0"/>
                  </a:lnTo>
                  <a:lnTo>
                    <a:pt x="6303732" y="3992"/>
                  </a:lnTo>
                  <a:lnTo>
                    <a:pt x="6319880" y="14879"/>
                  </a:lnTo>
                  <a:lnTo>
                    <a:pt x="6330767" y="31027"/>
                  </a:lnTo>
                  <a:lnTo>
                    <a:pt x="6334759" y="50800"/>
                  </a:lnTo>
                  <a:lnTo>
                    <a:pt x="6334759" y="415798"/>
                  </a:lnTo>
                  <a:lnTo>
                    <a:pt x="6330767" y="435570"/>
                  </a:lnTo>
                  <a:lnTo>
                    <a:pt x="6319880" y="451718"/>
                  </a:lnTo>
                  <a:lnTo>
                    <a:pt x="6303732" y="462605"/>
                  </a:lnTo>
                  <a:lnTo>
                    <a:pt x="6283959" y="466598"/>
                  </a:lnTo>
                  <a:lnTo>
                    <a:pt x="50800" y="466598"/>
                  </a:lnTo>
                  <a:lnTo>
                    <a:pt x="31026" y="462605"/>
                  </a:lnTo>
                  <a:lnTo>
                    <a:pt x="14879" y="451718"/>
                  </a:lnTo>
                  <a:lnTo>
                    <a:pt x="3992" y="435570"/>
                  </a:lnTo>
                  <a:lnTo>
                    <a:pt x="0" y="415798"/>
                  </a:lnTo>
                  <a:lnTo>
                    <a:pt x="0" y="50800"/>
                  </a:lnTo>
                  <a:lnTo>
                    <a:pt x="3992" y="31027"/>
                  </a:lnTo>
                  <a:lnTo>
                    <a:pt x="14879" y="14879"/>
                  </a:lnTo>
                  <a:lnTo>
                    <a:pt x="31026" y="3992"/>
                  </a:lnTo>
                  <a:lnTo>
                    <a:pt x="50800" y="0"/>
                  </a:lnTo>
                  <a:close/>
                </a:path>
              </a:pathLst>
            </a:custGeom>
            <a:ln w="9525">
              <a:solidFill>
                <a:srgbClr val="CCCCCC"/>
              </a:solidFill>
            </a:ln>
          </p:spPr>
          <p:txBody>
            <a:bodyPr wrap="square" lIns="0" tIns="0" rIns="0" bIns="0" rtlCol="0"/>
            <a:lstStyle/>
            <a:p>
              <a:endParaRPr sz="1154"/>
            </a:p>
          </p:txBody>
        </p:sp>
      </p:grpSp>
      <p:sp>
        <p:nvSpPr>
          <p:cNvPr id="8" name="object 8"/>
          <p:cNvSpPr txBox="1"/>
          <p:nvPr/>
        </p:nvSpPr>
        <p:spPr>
          <a:xfrm>
            <a:off x="4057659" y="2876328"/>
            <a:ext cx="4063080" cy="378326"/>
          </a:xfrm>
          <a:prstGeom prst="rect">
            <a:avLst/>
          </a:prstGeom>
        </p:spPr>
        <p:txBody>
          <a:bodyPr vert="horz" wrap="square" lIns="0" tIns="8145" rIns="0" bIns="0" rtlCol="0">
            <a:spAutoFit/>
          </a:bodyPr>
          <a:lstStyle/>
          <a:p>
            <a:pPr marL="97734">
              <a:spcBef>
                <a:spcPts val="64"/>
              </a:spcBef>
            </a:pPr>
            <a:r>
              <a:rPr sz="705" dirty="0">
                <a:solidFill>
                  <a:srgbClr val="333333"/>
                </a:solidFill>
                <a:latin typeface="Noto Sans Mono CJK JP Bold"/>
                <a:cs typeface="Noto Sans Mono CJK JP Bold"/>
              </a:rPr>
              <a:t>GET</a:t>
            </a:r>
            <a:r>
              <a:rPr sz="705" spc="-3" dirty="0">
                <a:solidFill>
                  <a:srgbClr val="333333"/>
                </a:solidFill>
                <a:latin typeface="Noto Sans Mono CJK JP Bold"/>
                <a:cs typeface="Noto Sans Mono CJK JP Bold"/>
              </a:rPr>
              <a:t> </a:t>
            </a:r>
            <a:r>
              <a:rPr sz="705" dirty="0">
                <a:solidFill>
                  <a:srgbClr val="333333"/>
                </a:solidFill>
                <a:latin typeface="Noto Sans Mono CJK JP Bold"/>
                <a:cs typeface="Noto Sans Mono CJK JP Bold"/>
              </a:rPr>
              <a:t>/v1/withdraws/{transactionId}</a:t>
            </a:r>
            <a:endParaRPr sz="705">
              <a:latin typeface="Noto Sans Mono CJK JP Bold"/>
              <a:cs typeface="Noto Sans Mono CJK JP Bold"/>
            </a:endParaRPr>
          </a:p>
          <a:p>
            <a:pPr>
              <a:spcBef>
                <a:spcPts val="48"/>
              </a:spcBef>
            </a:pPr>
            <a:endParaRPr sz="866">
              <a:latin typeface="Noto Sans Mono CJK JP Bold"/>
              <a:cs typeface="Noto Sans Mono CJK JP Bold"/>
            </a:endParaRPr>
          </a:p>
          <a:p>
            <a:pPr marL="8145"/>
            <a:r>
              <a:rPr sz="834" b="1" spc="-6" dirty="0">
                <a:solidFill>
                  <a:srgbClr val="333333"/>
                </a:solidFill>
                <a:latin typeface="Noto Serif"/>
                <a:cs typeface="Noto Serif"/>
              </a:rPr>
              <a:t>Parameters</a:t>
            </a:r>
            <a:endParaRPr sz="834">
              <a:latin typeface="Noto Serif"/>
              <a:cs typeface="Noto Serif"/>
            </a:endParaRPr>
          </a:p>
        </p:txBody>
      </p:sp>
      <p:graphicFrame>
        <p:nvGraphicFramePr>
          <p:cNvPr id="9" name="object 9"/>
          <p:cNvGraphicFramePr>
            <a:graphicFrameLocks noGrp="1"/>
          </p:cNvGraphicFramePr>
          <p:nvPr/>
        </p:nvGraphicFramePr>
        <p:xfrm>
          <a:off x="4063768" y="3454168"/>
          <a:ext cx="4061451" cy="568839"/>
        </p:xfrm>
        <a:graphic>
          <a:graphicData uri="http://schemas.openxmlformats.org/drawingml/2006/table">
            <a:tbl>
              <a:tblPr firstRow="1" bandRow="1">
                <a:tableStyleId>{2D5ABB26-0587-4C30-8999-92F81FD0307C}</a:tableStyleId>
              </a:tblPr>
              <a:tblGrid>
                <a:gridCol w="451227">
                  <a:extLst>
                    <a:ext uri="{9D8B030D-6E8A-4147-A177-3AD203B41FA5}">
                      <a16:colId xmlns:a16="http://schemas.microsoft.com/office/drawing/2014/main" xmlns="" val="20000"/>
                    </a:ext>
                  </a:extLst>
                </a:gridCol>
                <a:gridCol w="676841">
                  <a:extLst>
                    <a:ext uri="{9D8B030D-6E8A-4147-A177-3AD203B41FA5}">
                      <a16:colId xmlns:a16="http://schemas.microsoft.com/office/drawing/2014/main" xmlns="" val="20001"/>
                    </a:ext>
                  </a:extLst>
                </a:gridCol>
                <a:gridCol w="2030929">
                  <a:extLst>
                    <a:ext uri="{9D8B030D-6E8A-4147-A177-3AD203B41FA5}">
                      <a16:colId xmlns:a16="http://schemas.microsoft.com/office/drawing/2014/main" xmlns="" val="20002"/>
                    </a:ext>
                  </a:extLst>
                </a:gridCol>
                <a:gridCol w="902454">
                  <a:extLst>
                    <a:ext uri="{9D8B030D-6E8A-4147-A177-3AD203B41FA5}">
                      <a16:colId xmlns:a16="http://schemas.microsoft.com/office/drawing/2014/main" xmlns="" val="20003"/>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Type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1">
                <a:tc>
                  <a:txBody>
                    <a:bodyPr/>
                    <a:lstStyle/>
                    <a:p>
                      <a:pPr marL="38100">
                        <a:lnSpc>
                          <a:spcPct val="100000"/>
                        </a:lnSpc>
                        <a:spcBef>
                          <a:spcPts val="1235"/>
                        </a:spcBef>
                      </a:pPr>
                      <a:r>
                        <a:rPr sz="700" b="1" spc="-5" dirty="0">
                          <a:solidFill>
                            <a:srgbClr val="333333"/>
                          </a:solidFill>
                          <a:latin typeface="Noto Serif"/>
                          <a:cs typeface="Noto Serif"/>
                        </a:rPr>
                        <a:t>Path</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b="1" spc="-10" dirty="0">
                          <a:solidFill>
                            <a:srgbClr val="333333"/>
                          </a:solidFill>
                          <a:latin typeface="Noto Serif"/>
                          <a:cs typeface="Noto Serif"/>
                        </a:rPr>
                        <a:t>transactionId</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required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0" dirty="0">
                          <a:solidFill>
                            <a:srgbClr val="333333"/>
                          </a:solidFill>
                          <a:latin typeface="Noto Serif"/>
                          <a:cs typeface="Noto Serif"/>
                        </a:rPr>
                        <a:t>transactionId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bl>
          </a:graphicData>
        </a:graphic>
      </p:graphicFrame>
      <p:sp>
        <p:nvSpPr>
          <p:cNvPr id="10" name="object 10"/>
          <p:cNvSpPr txBox="1"/>
          <p:nvPr/>
        </p:nvSpPr>
        <p:spPr>
          <a:xfrm>
            <a:off x="4057660" y="4160932"/>
            <a:ext cx="570956" cy="136593"/>
          </a:xfrm>
          <a:prstGeom prst="rect">
            <a:avLst/>
          </a:prstGeom>
        </p:spPr>
        <p:txBody>
          <a:bodyPr vert="horz" wrap="square" lIns="0" tIns="8145" rIns="0" bIns="0" rtlCol="0">
            <a:spAutoFit/>
          </a:bodyPr>
          <a:lstStyle/>
          <a:p>
            <a:pPr marL="8145">
              <a:spcBef>
                <a:spcPts val="64"/>
              </a:spcBef>
            </a:pPr>
            <a:r>
              <a:rPr sz="834" b="1" dirty="0">
                <a:solidFill>
                  <a:srgbClr val="333333"/>
                </a:solidFill>
                <a:latin typeface="Noto Serif"/>
                <a:cs typeface="Noto Serif"/>
              </a:rPr>
              <a:t>Responses</a:t>
            </a:r>
            <a:endParaRPr sz="834">
              <a:latin typeface="Noto Serif"/>
              <a:cs typeface="Noto Serif"/>
            </a:endParaRPr>
          </a:p>
        </p:txBody>
      </p:sp>
      <p:graphicFrame>
        <p:nvGraphicFramePr>
          <p:cNvPr id="11" name="object 11"/>
          <p:cNvGraphicFramePr>
            <a:graphicFrameLocks noGrp="1"/>
          </p:cNvGraphicFramePr>
          <p:nvPr/>
        </p:nvGraphicFramePr>
        <p:xfrm>
          <a:off x="4063768" y="4391808"/>
          <a:ext cx="4063487" cy="1386137"/>
        </p:xfrm>
        <a:graphic>
          <a:graphicData uri="http://schemas.openxmlformats.org/drawingml/2006/table">
            <a:tbl>
              <a:tblPr firstRow="1" bandRow="1">
                <a:tableStyleId>{2D5ABB26-0587-4C30-8999-92F81FD0307C}</a:tableStyleId>
              </a:tblPr>
              <a:tblGrid>
                <a:gridCol w="406430">
                  <a:extLst>
                    <a:ext uri="{9D8B030D-6E8A-4147-A177-3AD203B41FA5}">
                      <a16:colId xmlns:a16="http://schemas.microsoft.com/office/drawing/2014/main" xmlns="" val="20000"/>
                    </a:ext>
                  </a:extLst>
                </a:gridCol>
                <a:gridCol w="2844197">
                  <a:extLst>
                    <a:ext uri="{9D8B030D-6E8A-4147-A177-3AD203B41FA5}">
                      <a16:colId xmlns:a16="http://schemas.microsoft.com/office/drawing/2014/main" xmlns="" val="20001"/>
                    </a:ext>
                  </a:extLst>
                </a:gridCol>
                <a:gridCol w="812860">
                  <a:extLst>
                    <a:ext uri="{9D8B030D-6E8A-4147-A177-3AD203B41FA5}">
                      <a16:colId xmlns:a16="http://schemas.microsoft.com/office/drawing/2014/main" xmlns="" val="20002"/>
                    </a:ext>
                  </a:extLst>
                </a:gridCol>
              </a:tblGrid>
              <a:tr h="281488">
                <a:tc>
                  <a:txBody>
                    <a:bodyPr/>
                    <a:lstStyle/>
                    <a:p>
                      <a:pPr marL="38100">
                        <a:lnSpc>
                          <a:spcPct val="100000"/>
                        </a:lnSpc>
                        <a:spcBef>
                          <a:spcPts val="575"/>
                        </a:spcBef>
                      </a:pPr>
                      <a:r>
                        <a:rPr sz="700" b="1" spc="-5" dirty="0">
                          <a:solidFill>
                            <a:srgbClr val="333333"/>
                          </a:solidFill>
                          <a:latin typeface="Noto Serif"/>
                          <a:cs typeface="Noto Serif"/>
                        </a:rPr>
                        <a:t>HTTP</a:t>
                      </a:r>
                      <a:endParaRPr sz="700">
                        <a:latin typeface="Noto Serif"/>
                        <a:cs typeface="Noto Serif"/>
                      </a:endParaRPr>
                    </a:p>
                    <a:p>
                      <a:pPr marL="38100">
                        <a:lnSpc>
                          <a:spcPct val="100000"/>
                        </a:lnSpc>
                        <a:spcBef>
                          <a:spcPts val="165"/>
                        </a:spcBef>
                      </a:pPr>
                      <a:r>
                        <a:rPr sz="700" b="1" spc="-5" dirty="0">
                          <a:solidFill>
                            <a:srgbClr val="333333"/>
                          </a:solidFill>
                          <a:latin typeface="Noto Serif"/>
                          <a:cs typeface="Noto Serif"/>
                        </a:rPr>
                        <a:t>Code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Description</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a:lnSpc>
                          <a:spcPct val="100000"/>
                        </a:lnSpc>
                        <a:spcBef>
                          <a:spcPts val="20"/>
                        </a:spcBef>
                      </a:pPr>
                      <a:endParaRPr sz="700">
                        <a:latin typeface="Times New Roman"/>
                        <a:cs typeface="Times New Roman"/>
                      </a:endParaRPr>
                    </a:p>
                    <a:p>
                      <a:pPr marL="38100">
                        <a:lnSpc>
                          <a:spcPct val="100000"/>
                        </a:lnSpc>
                      </a:pPr>
                      <a:r>
                        <a:rPr sz="700" b="1" spc="-5" dirty="0">
                          <a:solidFill>
                            <a:srgbClr val="333333"/>
                          </a:solidFill>
                          <a:latin typeface="Noto Serif"/>
                          <a:cs typeface="Noto Serif"/>
                        </a:rPr>
                        <a:t>Schema</a:t>
                      </a:r>
                      <a:endParaRPr sz="700">
                        <a:latin typeface="Noto Serif"/>
                        <a:cs typeface="Noto Serif"/>
                      </a:endParaRPr>
                    </a:p>
                  </a:txBody>
                  <a:tcPr marL="0" marR="0" marT="1629"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275142">
                <a:tc>
                  <a:txBody>
                    <a:bodyPr/>
                    <a:lstStyle/>
                    <a:p>
                      <a:pPr marL="38100">
                        <a:lnSpc>
                          <a:spcPct val="100000"/>
                        </a:lnSpc>
                        <a:spcBef>
                          <a:spcPts val="445"/>
                        </a:spcBef>
                      </a:pPr>
                      <a:r>
                        <a:rPr sz="700" b="1" spc="-5" dirty="0">
                          <a:solidFill>
                            <a:srgbClr val="333333"/>
                          </a:solidFill>
                          <a:latin typeface="Noto Serif"/>
                          <a:cs typeface="Noto Serif"/>
                        </a:rPr>
                        <a:t>200</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OK</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418BCA"/>
                          </a:solidFill>
                          <a:latin typeface="Noto Serif"/>
                          <a:cs typeface="Noto Serif"/>
                          <a:hlinkClick r:id="rId2" action="ppaction://hlinksldjump"/>
                        </a:rPr>
                        <a:t>Withdraw</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275134">
                <a:tc>
                  <a:txBody>
                    <a:bodyPr/>
                    <a:lstStyle/>
                    <a:p>
                      <a:pPr marL="38100">
                        <a:lnSpc>
                          <a:spcPct val="100000"/>
                        </a:lnSpc>
                        <a:spcBef>
                          <a:spcPts val="445"/>
                        </a:spcBef>
                      </a:pPr>
                      <a:r>
                        <a:rPr sz="700" b="1" spc="-5" dirty="0">
                          <a:solidFill>
                            <a:srgbClr val="333333"/>
                          </a:solidFill>
                          <a:latin typeface="Noto Serif"/>
                          <a:cs typeface="Noto Serif"/>
                        </a:rPr>
                        <a:t>401</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Unauthorized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275134">
                <a:tc>
                  <a:txBody>
                    <a:bodyPr/>
                    <a:lstStyle/>
                    <a:p>
                      <a:pPr marL="38100">
                        <a:lnSpc>
                          <a:spcPct val="100000"/>
                        </a:lnSpc>
                        <a:spcBef>
                          <a:spcPts val="445"/>
                        </a:spcBef>
                      </a:pPr>
                      <a:r>
                        <a:rPr sz="700" b="1" spc="-5" dirty="0">
                          <a:solidFill>
                            <a:srgbClr val="333333"/>
                          </a:solidFill>
                          <a:latin typeface="Noto Serif"/>
                          <a:cs typeface="Noto Serif"/>
                        </a:rPr>
                        <a:t>403</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10" dirty="0">
                          <a:solidFill>
                            <a:srgbClr val="333333"/>
                          </a:solidFill>
                          <a:latin typeface="Noto Serif"/>
                          <a:cs typeface="Noto Serif"/>
                        </a:rPr>
                        <a:t>Forbidden</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275134">
                <a:tc>
                  <a:txBody>
                    <a:bodyPr/>
                    <a:lstStyle/>
                    <a:p>
                      <a:pPr marL="38100">
                        <a:lnSpc>
                          <a:spcPct val="100000"/>
                        </a:lnSpc>
                        <a:spcBef>
                          <a:spcPts val="445"/>
                        </a:spcBef>
                      </a:pPr>
                      <a:r>
                        <a:rPr sz="700" b="1" spc="-5" dirty="0">
                          <a:solidFill>
                            <a:srgbClr val="333333"/>
                          </a:solidFill>
                          <a:latin typeface="Noto Serif"/>
                          <a:cs typeface="Noto Serif"/>
                        </a:rPr>
                        <a:t>404</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Not</a:t>
                      </a:r>
                      <a:r>
                        <a:rPr sz="700" spc="-10" dirty="0">
                          <a:solidFill>
                            <a:srgbClr val="333333"/>
                          </a:solidFill>
                          <a:latin typeface="Noto Serif"/>
                          <a:cs typeface="Noto Serif"/>
                        </a:rPr>
                        <a:t> </a:t>
                      </a:r>
                      <a:r>
                        <a:rPr sz="700" spc="-15" dirty="0">
                          <a:solidFill>
                            <a:srgbClr val="333333"/>
                          </a:solidFill>
                          <a:latin typeface="Noto Serif"/>
                          <a:cs typeface="Noto Serif"/>
                        </a:rPr>
                        <a:t>Found</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No</a:t>
                      </a:r>
                      <a:r>
                        <a:rPr sz="700" spc="-15" dirty="0">
                          <a:solidFill>
                            <a:srgbClr val="333333"/>
                          </a:solidFill>
                          <a:latin typeface="Noto Serif"/>
                          <a:cs typeface="Noto Serif"/>
                        </a:rPr>
                        <a:t> </a:t>
                      </a:r>
                      <a:r>
                        <a:rPr sz="700" spc="-5" dirty="0">
                          <a:solidFill>
                            <a:srgbClr val="333333"/>
                          </a:solidFill>
                          <a:latin typeface="Noto Serif"/>
                          <a:cs typeface="Noto Serif"/>
                        </a:rPr>
                        <a:t>Content</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12" name="object 12"/>
          <p:cNvSpPr txBox="1"/>
          <p:nvPr/>
        </p:nvSpPr>
        <p:spPr>
          <a:xfrm>
            <a:off x="4041369" y="5911767"/>
            <a:ext cx="879648" cy="329916"/>
          </a:xfrm>
          <a:prstGeom prst="rect">
            <a:avLst/>
          </a:prstGeom>
        </p:spPr>
        <p:txBody>
          <a:bodyPr vert="horz" wrap="square" lIns="0" tIns="8145" rIns="0" bIns="0" rtlCol="0">
            <a:spAutoFit/>
          </a:bodyPr>
          <a:lstStyle/>
          <a:p>
            <a:pPr marL="24434">
              <a:spcBef>
                <a:spcPts val="64"/>
              </a:spcBef>
            </a:pPr>
            <a:r>
              <a:rPr sz="834" b="1" spc="-3" dirty="0">
                <a:solidFill>
                  <a:srgbClr val="333333"/>
                </a:solidFill>
                <a:latin typeface="Noto Serif"/>
                <a:cs typeface="Noto Serif"/>
              </a:rPr>
              <a:t>Produces</a:t>
            </a:r>
            <a:endParaRPr sz="834">
              <a:latin typeface="Noto Serif"/>
              <a:cs typeface="Noto Serif"/>
            </a:endParaRPr>
          </a:p>
          <a:p>
            <a:pPr marL="171035" indent="-76558">
              <a:spcBef>
                <a:spcPts val="721"/>
              </a:spcBef>
              <a:buClr>
                <a:srgbClr val="333333"/>
              </a:buClr>
              <a:buFont typeface="Noto Serif"/>
              <a:buChar char="•"/>
              <a:tabLst>
                <a:tab pos="171035" algn="l"/>
              </a:tabLst>
            </a:pPr>
            <a:r>
              <a:rPr sz="673" dirty="0">
                <a:solidFill>
                  <a:srgbClr val="B02045"/>
                </a:solidFill>
                <a:latin typeface="Noto Sans Mono CJK JP Bold"/>
                <a:cs typeface="Noto Sans Mono CJK JP Bold"/>
              </a:rPr>
              <a:t>application/json</a:t>
            </a:r>
            <a:endParaRPr sz="673">
              <a:latin typeface="Noto Sans Mono CJK JP Bold"/>
              <a:cs typeface="Noto Sans Mono CJK JP Bold"/>
            </a:endParaRPr>
          </a:p>
        </p:txBody>
      </p:sp>
      <p:sp>
        <p:nvSpPr>
          <p:cNvPr id="13" name="object 13"/>
          <p:cNvSpPr/>
          <p:nvPr/>
        </p:nvSpPr>
        <p:spPr>
          <a:xfrm>
            <a:off x="4065804" y="6612757"/>
            <a:ext cx="4062673" cy="0"/>
          </a:xfrm>
          <a:custGeom>
            <a:avLst/>
            <a:gdLst/>
            <a:ahLst/>
            <a:cxnLst/>
            <a:rect l="l" t="t" r="r" b="b"/>
            <a:pathLst>
              <a:path w="6334759">
                <a:moveTo>
                  <a:pt x="0" y="0"/>
                </a:moveTo>
                <a:lnTo>
                  <a:pt x="6334759" y="0"/>
                </a:lnTo>
              </a:path>
            </a:pathLst>
          </a:custGeom>
          <a:ln w="3175">
            <a:solidFill>
              <a:srgbClr val="DDDDDD"/>
            </a:solidFill>
          </a:ln>
        </p:spPr>
        <p:txBody>
          <a:bodyPr wrap="square" lIns="0" tIns="0" rIns="0" bIns="0" rtlCol="0"/>
          <a:lstStyle/>
          <a:p>
            <a:endParaRPr sz="1154"/>
          </a:p>
        </p:txBody>
      </p:sp>
      <p:sp>
        <p:nvSpPr>
          <p:cNvPr id="14" name="object 14"/>
          <p:cNvSpPr txBox="1"/>
          <p:nvPr/>
        </p:nvSpPr>
        <p:spPr>
          <a:xfrm>
            <a:off x="4065805" y="6659485"/>
            <a:ext cx="57421" cy="97031"/>
          </a:xfrm>
          <a:prstGeom prst="rect">
            <a:avLst/>
          </a:prstGeom>
        </p:spPr>
        <p:txBody>
          <a:bodyPr vert="horz" wrap="square" lIns="0" tIns="8145" rIns="0" bIns="0" rtlCol="0">
            <a:spAutoFit/>
          </a:bodyPr>
          <a:lstStyle/>
          <a:p>
            <a:pPr marL="8145">
              <a:spcBef>
                <a:spcPts val="64"/>
              </a:spcBef>
            </a:pPr>
            <a:r>
              <a:rPr sz="577" dirty="0">
                <a:solidFill>
                  <a:srgbClr val="333333"/>
                </a:solidFill>
                <a:latin typeface="Noto Serif"/>
                <a:cs typeface="Noto Serif"/>
              </a:rPr>
              <a:t>8</a:t>
            </a:r>
            <a:endParaRPr sz="577">
              <a:latin typeface="Noto Serif"/>
              <a:cs typeface="Noto Serif"/>
            </a:endParaRPr>
          </a:p>
        </p:txBody>
      </p:sp>
    </p:spTree>
    <p:extLst>
      <p:ext uri="{BB962C8B-B14F-4D97-AF65-F5344CB8AC3E}">
        <p14:creationId xmlns:p14="http://schemas.microsoft.com/office/powerpoint/2010/main" val="1874342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36CF8F-B94A-0F49-8149-AC1E4D946227}"/>
              </a:ext>
            </a:extLst>
          </p:cNvPr>
          <p:cNvSpPr>
            <a:spLocks noGrp="1"/>
          </p:cNvSpPr>
          <p:nvPr>
            <p:ph type="title"/>
          </p:nvPr>
        </p:nvSpPr>
        <p:spPr/>
        <p:txBody>
          <a:bodyPr/>
          <a:lstStyle/>
          <a:p>
            <a:r>
              <a:rPr lang="en-US" dirty="0"/>
              <a:t>Volvo Group – First Proposal for Group IT </a:t>
            </a:r>
            <a:r>
              <a:rPr lang="en-US" dirty="0" err="1"/>
              <a:t>CoE</a:t>
            </a:r>
            <a:r>
              <a:rPr lang="en-US" dirty="0"/>
              <a:t> Blockchain team delivered</a:t>
            </a:r>
          </a:p>
        </p:txBody>
      </p:sp>
      <p:pic>
        <p:nvPicPr>
          <p:cNvPr id="19" name="Picture 18">
            <a:extLst>
              <a:ext uri="{FF2B5EF4-FFF2-40B4-BE49-F238E27FC236}">
                <a16:creationId xmlns:a16="http://schemas.microsoft.com/office/drawing/2014/main" xmlns="" id="{AD3634E6-F459-5440-94CF-F8312716E1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00800" y="1371600"/>
            <a:ext cx="5659409" cy="2562403"/>
          </a:xfrm>
          <a:prstGeom prst="rect">
            <a:avLst/>
          </a:prstGeom>
        </p:spPr>
      </p:pic>
      <p:sp>
        <p:nvSpPr>
          <p:cNvPr id="20" name="TextBox 19">
            <a:extLst>
              <a:ext uri="{FF2B5EF4-FFF2-40B4-BE49-F238E27FC236}">
                <a16:creationId xmlns:a16="http://schemas.microsoft.com/office/drawing/2014/main" xmlns="" id="{91DB1176-2C6D-E24D-BCDE-BA9FBA0A3FDA}"/>
              </a:ext>
            </a:extLst>
          </p:cNvPr>
          <p:cNvSpPr txBox="1"/>
          <p:nvPr/>
        </p:nvSpPr>
        <p:spPr>
          <a:xfrm>
            <a:off x="533400" y="1394460"/>
            <a:ext cx="4686155" cy="5016758"/>
          </a:xfrm>
          <a:prstGeom prst="rect">
            <a:avLst/>
          </a:prstGeom>
          <a:noFill/>
        </p:spPr>
        <p:txBody>
          <a:bodyPr wrap="none" rtlCol="0">
            <a:spAutoFit/>
          </a:bodyPr>
          <a:lstStyle/>
          <a:p>
            <a:pPr marL="285750" indent="-285750">
              <a:buFont typeface="Arial" panose="020B0604020202020204" pitchFamily="34" charset="0"/>
              <a:buChar char="•"/>
            </a:pPr>
            <a:r>
              <a:rPr lang="en-US" sz="2000" b="1" dirty="0"/>
              <a:t>Set up Hyperledger on MS Azure</a:t>
            </a:r>
          </a:p>
          <a:p>
            <a:pPr marL="285750" indent="-285750">
              <a:buFont typeface="Arial" panose="020B0604020202020204" pitchFamily="34" charset="0"/>
              <a:buChar char="•"/>
            </a:pPr>
            <a:r>
              <a:rPr lang="en-US" sz="2000" b="1" dirty="0"/>
              <a:t>Deploy HCL demo application</a:t>
            </a:r>
          </a:p>
          <a:p>
            <a:pPr marL="285750" indent="-285750">
              <a:buFont typeface="Arial" panose="020B0604020202020204" pitchFamily="34" charset="0"/>
              <a:buChar char="•"/>
            </a:pPr>
            <a:r>
              <a:rPr lang="en-US" sz="2000" b="1" dirty="0"/>
              <a:t>Continuous technical support, 6m</a:t>
            </a:r>
          </a:p>
          <a:p>
            <a:endParaRPr lang="en-US" sz="2000" dirty="0"/>
          </a:p>
          <a:p>
            <a:endParaRPr lang="en-US" sz="2000" dirty="0"/>
          </a:p>
          <a:p>
            <a:r>
              <a:rPr lang="en-US" sz="2000" dirty="0"/>
              <a:t>Co-sell towards Volvo Group &amp; partners</a:t>
            </a:r>
          </a:p>
          <a:p>
            <a:endParaRPr lang="en-US" sz="2000" dirty="0"/>
          </a:p>
          <a:p>
            <a:endParaRPr lang="en-US" sz="2000" dirty="0"/>
          </a:p>
          <a:p>
            <a:endParaRPr lang="en-US" sz="2000" dirty="0"/>
          </a:p>
          <a:p>
            <a:r>
              <a:rPr lang="en-US" sz="2000" dirty="0"/>
              <a:t>Use cases:</a:t>
            </a:r>
          </a:p>
          <a:p>
            <a:pPr marL="342900" indent="-342900">
              <a:buFont typeface="Arial" panose="020B0604020202020204" pitchFamily="34" charset="0"/>
              <a:buChar char="•"/>
            </a:pPr>
            <a:r>
              <a:rPr lang="en-US" sz="2000" dirty="0"/>
              <a:t>Vehicle Lifecycle Management</a:t>
            </a:r>
          </a:p>
          <a:p>
            <a:pPr marL="342900" indent="-342900">
              <a:buFont typeface="Arial" panose="020B0604020202020204" pitchFamily="34" charset="0"/>
              <a:buChar char="•"/>
            </a:pPr>
            <a:r>
              <a:rPr lang="en-US" sz="2000" dirty="0"/>
              <a:t>Materials tracking – Cobalt</a:t>
            </a:r>
          </a:p>
          <a:p>
            <a:pPr marL="342900" indent="-342900">
              <a:buFont typeface="Arial" panose="020B0604020202020204" pitchFamily="34" charset="0"/>
              <a:buChar char="•"/>
            </a:pPr>
            <a:r>
              <a:rPr lang="en-US" sz="2000" dirty="0"/>
              <a:t>Supply chain</a:t>
            </a:r>
          </a:p>
          <a:p>
            <a:pPr marL="342900" indent="-342900">
              <a:buFont typeface="Arial" panose="020B0604020202020204" pitchFamily="34" charset="0"/>
              <a:buChar char="•"/>
            </a:pPr>
            <a:r>
              <a:rPr lang="en-US" sz="2000" dirty="0"/>
              <a:t>Spare parts tracking</a:t>
            </a:r>
          </a:p>
          <a:p>
            <a:pPr marL="342900" indent="-342900">
              <a:buFont typeface="Arial" panose="020B0604020202020204" pitchFamily="34" charset="0"/>
              <a:buChar char="•"/>
            </a:pPr>
            <a:r>
              <a:rPr lang="en-US" sz="2000" dirty="0"/>
              <a:t>Finance</a:t>
            </a:r>
          </a:p>
          <a:p>
            <a:endParaRPr lang="en-US" sz="2000" dirty="0"/>
          </a:p>
        </p:txBody>
      </p:sp>
      <p:pic>
        <p:nvPicPr>
          <p:cNvPr id="21" name="Picture 20">
            <a:extLst>
              <a:ext uri="{FF2B5EF4-FFF2-40B4-BE49-F238E27FC236}">
                <a16:creationId xmlns:a16="http://schemas.microsoft.com/office/drawing/2014/main" xmlns="" id="{893126F3-ACE7-1649-8AB0-A244497D5DFA}"/>
              </a:ext>
            </a:extLst>
          </p:cNvPr>
          <p:cNvPicPr/>
          <p:nvPr/>
        </p:nvPicPr>
        <p:blipFill>
          <a:blip r:embed="rId3" cstate="email">
            <a:extLst>
              <a:ext uri="{28A0092B-C50C-407E-A947-70E740481C1C}">
                <a14:useLocalDpi xmlns:a14="http://schemas.microsoft.com/office/drawing/2010/main"/>
              </a:ext>
            </a:extLst>
          </a:blip>
          <a:stretch>
            <a:fillRect/>
          </a:stretch>
        </p:blipFill>
        <p:spPr>
          <a:xfrm>
            <a:off x="6423660" y="4191000"/>
            <a:ext cx="4929471" cy="2236967"/>
          </a:xfrm>
          <a:prstGeom prst="rect">
            <a:avLst/>
          </a:prstGeom>
        </p:spPr>
      </p:pic>
    </p:spTree>
    <p:extLst>
      <p:ext uri="{BB962C8B-B14F-4D97-AF65-F5344CB8AC3E}">
        <p14:creationId xmlns:p14="http://schemas.microsoft.com/office/powerpoint/2010/main" val="367538872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57659" y="292272"/>
            <a:ext cx="576658" cy="355564"/>
          </a:xfrm>
          <a:prstGeom prst="rect">
            <a:avLst/>
          </a:prstGeom>
        </p:spPr>
        <p:txBody>
          <a:bodyPr vert="horz" wrap="square" lIns="0" tIns="8145" rIns="0" bIns="0" rtlCol="0">
            <a:spAutoFit/>
          </a:bodyPr>
          <a:lstStyle/>
          <a:p>
            <a:pPr marL="8145">
              <a:spcBef>
                <a:spcPts val="64"/>
              </a:spcBef>
            </a:pPr>
            <a:r>
              <a:rPr sz="834" b="1" spc="-10" dirty="0">
                <a:solidFill>
                  <a:srgbClr val="333333"/>
                </a:solidFill>
                <a:latin typeface="Noto Serif"/>
                <a:cs typeface="Noto Serif"/>
              </a:rPr>
              <a:t>Tags</a:t>
            </a:r>
            <a:endParaRPr sz="834">
              <a:latin typeface="Noto Serif"/>
              <a:cs typeface="Noto Serif"/>
            </a:endParaRPr>
          </a:p>
          <a:p>
            <a:pPr marL="154746" indent="-76558">
              <a:spcBef>
                <a:spcPts val="863"/>
              </a:spcBef>
              <a:buChar char="•"/>
              <a:tabLst>
                <a:tab pos="154746" algn="l"/>
              </a:tabLst>
            </a:pPr>
            <a:r>
              <a:rPr sz="673" spc="-6" dirty="0">
                <a:solidFill>
                  <a:srgbClr val="333333"/>
                </a:solidFill>
                <a:latin typeface="Noto Serif"/>
                <a:cs typeface="Noto Serif"/>
              </a:rPr>
              <a:t>Withdraw</a:t>
            </a:r>
            <a:endParaRPr sz="673">
              <a:latin typeface="Noto Serif"/>
              <a:cs typeface="Noto Serif"/>
            </a:endParaRPr>
          </a:p>
        </p:txBody>
      </p:sp>
      <p:sp>
        <p:nvSpPr>
          <p:cNvPr id="3" name="object 3"/>
          <p:cNvSpPr txBox="1"/>
          <p:nvPr/>
        </p:nvSpPr>
        <p:spPr>
          <a:xfrm>
            <a:off x="4057659" y="794583"/>
            <a:ext cx="1027071" cy="556836"/>
          </a:xfrm>
          <a:prstGeom prst="rect">
            <a:avLst/>
          </a:prstGeom>
        </p:spPr>
        <p:txBody>
          <a:bodyPr vert="horz" wrap="square" lIns="0" tIns="8145" rIns="0" bIns="0" rtlCol="0">
            <a:spAutoFit/>
          </a:bodyPr>
          <a:lstStyle/>
          <a:p>
            <a:pPr marL="8145">
              <a:spcBef>
                <a:spcPts val="64"/>
              </a:spcBef>
            </a:pPr>
            <a:r>
              <a:rPr sz="1411" b="1" spc="-3" dirty="0">
                <a:solidFill>
                  <a:srgbClr val="333333"/>
                </a:solidFill>
                <a:latin typeface="Noto Serif"/>
                <a:cs typeface="Noto Serif"/>
              </a:rPr>
              <a:t>Definitions</a:t>
            </a:r>
            <a:endParaRPr sz="1411">
              <a:latin typeface="Noto Serif"/>
              <a:cs typeface="Noto Serif"/>
            </a:endParaRPr>
          </a:p>
          <a:p>
            <a:pPr marL="8145">
              <a:spcBef>
                <a:spcPts val="1209"/>
              </a:spcBef>
            </a:pPr>
            <a:r>
              <a:rPr sz="1154" b="1" spc="-6" dirty="0">
                <a:solidFill>
                  <a:srgbClr val="333333"/>
                </a:solidFill>
                <a:latin typeface="Noto Serif"/>
                <a:cs typeface="Noto Serif"/>
              </a:rPr>
              <a:t>Address</a:t>
            </a:r>
            <a:endParaRPr sz="1154">
              <a:latin typeface="Noto Serif"/>
              <a:cs typeface="Noto Serif"/>
            </a:endParaRPr>
          </a:p>
        </p:txBody>
      </p:sp>
      <p:graphicFrame>
        <p:nvGraphicFramePr>
          <p:cNvPr id="4" name="object 4"/>
          <p:cNvGraphicFramePr>
            <a:graphicFrameLocks noGrp="1"/>
          </p:cNvGraphicFramePr>
          <p:nvPr/>
        </p:nvGraphicFramePr>
        <p:xfrm>
          <a:off x="4063768" y="1446614"/>
          <a:ext cx="4063080" cy="1908347"/>
        </p:xfrm>
        <a:graphic>
          <a:graphicData uri="http://schemas.openxmlformats.org/drawingml/2006/table">
            <a:tbl>
              <a:tblPr firstRow="1" bandRow="1">
                <a:tableStyleId>{2D5ABB26-0587-4C30-8999-92F81FD0307C}</a:tableStyleId>
              </a:tblPr>
              <a:tblGrid>
                <a:gridCol w="677248">
                  <a:extLst>
                    <a:ext uri="{9D8B030D-6E8A-4147-A177-3AD203B41FA5}">
                      <a16:colId xmlns:a16="http://schemas.microsoft.com/office/drawing/2014/main" xmlns="" val="20000"/>
                    </a:ext>
                  </a:extLst>
                </a:gridCol>
                <a:gridCol w="2482971">
                  <a:extLst>
                    <a:ext uri="{9D8B030D-6E8A-4147-A177-3AD203B41FA5}">
                      <a16:colId xmlns:a16="http://schemas.microsoft.com/office/drawing/2014/main" xmlns="" val="20001"/>
                    </a:ext>
                  </a:extLst>
                </a:gridCol>
                <a:gridCol w="902861">
                  <a:extLst>
                    <a:ext uri="{9D8B030D-6E8A-4147-A177-3AD203B41FA5}">
                      <a16:colId xmlns:a16="http://schemas.microsoft.com/office/drawing/2014/main" xmlns="" val="20002"/>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0">
                <a:tc>
                  <a:txBody>
                    <a:bodyPr/>
                    <a:lstStyle/>
                    <a:p>
                      <a:pPr marL="38100">
                        <a:lnSpc>
                          <a:spcPct val="100000"/>
                        </a:lnSpc>
                        <a:spcBef>
                          <a:spcPts val="445"/>
                        </a:spcBef>
                      </a:pPr>
                      <a:r>
                        <a:rPr sz="700" b="1" spc="-5" dirty="0">
                          <a:solidFill>
                            <a:srgbClr val="333333"/>
                          </a:solidFill>
                          <a:latin typeface="Noto Serif"/>
                          <a:cs typeface="Noto Serif"/>
                        </a:rPr>
                        <a:t>address</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5" dirty="0">
                          <a:solidFill>
                            <a:srgbClr val="333333"/>
                          </a:solidFill>
                          <a:latin typeface="Noto Serif"/>
                          <a:cs typeface="Noto Serif"/>
                        </a:rPr>
                        <a:t>Wallet</a:t>
                      </a:r>
                      <a:r>
                        <a:rPr sz="700" spc="-10" dirty="0">
                          <a:solidFill>
                            <a:srgbClr val="333333"/>
                          </a:solidFill>
                          <a:latin typeface="Noto Serif"/>
                          <a:cs typeface="Noto Serif"/>
                        </a:rPr>
                        <a:t> </a:t>
                      </a:r>
                      <a:r>
                        <a:rPr sz="700" spc="-5" dirty="0">
                          <a:solidFill>
                            <a:srgbClr val="333333"/>
                          </a:solidFill>
                          <a:latin typeface="Noto Serif"/>
                          <a:cs typeface="Noto Serif"/>
                        </a:rPr>
                        <a:t>address</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532187">
                <a:tc>
                  <a:txBody>
                    <a:bodyPr/>
                    <a:lstStyle/>
                    <a:p>
                      <a:pPr marL="38100" marR="31750">
                        <a:lnSpc>
                          <a:spcPct val="125200"/>
                        </a:lnSpc>
                        <a:spcBef>
                          <a:spcPts val="125"/>
                        </a:spcBef>
                      </a:pPr>
                      <a:r>
                        <a:rPr sz="700" b="1" spc="-5" dirty="0">
                          <a:solidFill>
                            <a:srgbClr val="333333"/>
                          </a:solidFill>
                          <a:latin typeface="Noto Serif"/>
                          <a:cs typeface="Noto Serif"/>
                        </a:rPr>
                        <a:t>available_bala  nce</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10181"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Amount of</a:t>
                      </a:r>
                      <a:r>
                        <a:rPr sz="700" spc="-10" dirty="0">
                          <a:solidFill>
                            <a:srgbClr val="333333"/>
                          </a:solidFill>
                          <a:latin typeface="Noto Serif"/>
                          <a:cs typeface="Noto Serif"/>
                        </a:rPr>
                        <a:t> </a:t>
                      </a:r>
                      <a:r>
                        <a:rPr sz="700" spc="-5" dirty="0">
                          <a:solidFill>
                            <a:srgbClr val="333333"/>
                          </a:solidFill>
                          <a:latin typeface="Noto Serif"/>
                          <a:cs typeface="Noto Serif"/>
                        </a:rPr>
                        <a:t>wallet</a:t>
                      </a:r>
                      <a:endParaRPr sz="700">
                        <a:latin typeface="Noto Serif"/>
                        <a:cs typeface="Noto Serif"/>
                      </a:endParaRPr>
                    </a:p>
                    <a:p>
                      <a:pPr marL="38100">
                        <a:lnSpc>
                          <a:spcPct val="100000"/>
                        </a:lnSpc>
                        <a:spcBef>
                          <a:spcPts val="315"/>
                        </a:spcBef>
                      </a:pPr>
                      <a:r>
                        <a:rPr sz="700" b="1" spc="-5" dirty="0">
                          <a:solidFill>
                            <a:srgbClr val="333333"/>
                          </a:solidFill>
                          <a:latin typeface="Noto Serif"/>
                          <a:cs typeface="Noto Serif"/>
                        </a:rPr>
                        <a:t>Example </a:t>
                      </a:r>
                      <a:r>
                        <a:rPr sz="700" dirty="0">
                          <a:solidFill>
                            <a:srgbClr val="333333"/>
                          </a:solidFill>
                          <a:latin typeface="Noto Serif"/>
                          <a:cs typeface="Noto Serif"/>
                        </a:rPr>
                        <a:t>:</a:t>
                      </a:r>
                      <a:r>
                        <a:rPr sz="700" spc="-5" dirty="0">
                          <a:solidFill>
                            <a:srgbClr val="333333"/>
                          </a:solidFill>
                          <a:latin typeface="Noto Serif"/>
                          <a:cs typeface="Noto Serif"/>
                        </a:rPr>
                        <a:t> </a:t>
                      </a:r>
                      <a:r>
                        <a:rPr sz="700" dirty="0">
                          <a:solidFill>
                            <a:srgbClr val="B02045"/>
                          </a:solidFill>
                          <a:latin typeface="Noto Sans Mono CJK JP Bold"/>
                          <a:cs typeface="Noto Sans Mono CJK JP Bold"/>
                        </a:rPr>
                        <a:t>10.5</a:t>
                      </a:r>
                      <a:endParaRPr sz="700">
                        <a:latin typeface="Noto Sans Mono CJK JP Bold"/>
                        <a:cs typeface="Noto Sans Mono CJK JP Bold"/>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a:lnSpc>
                          <a:spcPct val="100000"/>
                        </a:lnSpc>
                        <a:spcBef>
                          <a:spcPts val="10"/>
                        </a:spcBef>
                      </a:pPr>
                      <a:endParaRPr sz="1100">
                        <a:latin typeface="Times New Roman"/>
                        <a:cs typeface="Times New Roman"/>
                      </a:endParaRPr>
                    </a:p>
                    <a:p>
                      <a:pPr marL="38100">
                        <a:lnSpc>
                          <a:spcPct val="100000"/>
                        </a:lnSpc>
                      </a:pPr>
                      <a:r>
                        <a:rPr sz="700" dirty="0">
                          <a:solidFill>
                            <a:srgbClr val="333333"/>
                          </a:solidFill>
                          <a:latin typeface="Noto Serif"/>
                          <a:cs typeface="Noto Serif"/>
                        </a:rPr>
                        <a:t>number</a:t>
                      </a:r>
                      <a:r>
                        <a:rPr sz="700" spc="-15" dirty="0">
                          <a:solidFill>
                            <a:srgbClr val="333333"/>
                          </a:solidFill>
                          <a:latin typeface="Noto Serif"/>
                          <a:cs typeface="Noto Serif"/>
                        </a:rPr>
                        <a:t> </a:t>
                      </a:r>
                      <a:r>
                        <a:rPr sz="700" spc="-5" dirty="0">
                          <a:solidFill>
                            <a:srgbClr val="333333"/>
                          </a:solidFill>
                          <a:latin typeface="Noto Serif"/>
                          <a:cs typeface="Noto Serif"/>
                        </a:rPr>
                        <a:t>(float)</a:t>
                      </a:r>
                      <a:endParaRPr sz="700">
                        <a:latin typeface="Noto Serif"/>
                        <a:cs typeface="Noto Serif"/>
                      </a:endParaRPr>
                    </a:p>
                  </a:txBody>
                  <a:tcPr marL="0" marR="0" marT="814"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403661">
                <a:tc>
                  <a:txBody>
                    <a:bodyPr/>
                    <a:lstStyle/>
                    <a:p>
                      <a:pPr marL="38100">
                        <a:lnSpc>
                          <a:spcPct val="100000"/>
                        </a:lnSpc>
                        <a:spcBef>
                          <a:spcPts val="445"/>
                        </a:spcBef>
                      </a:pPr>
                      <a:r>
                        <a:rPr sz="700" b="1" spc="-5" dirty="0">
                          <a:solidFill>
                            <a:srgbClr val="333333"/>
                          </a:solidFill>
                          <a:latin typeface="Noto Serif"/>
                          <a:cs typeface="Noto Serif"/>
                        </a:rPr>
                        <a:t>currency</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Currency</a:t>
                      </a:r>
                      <a:endParaRPr sz="700">
                        <a:latin typeface="Noto Serif"/>
                        <a:cs typeface="Noto Serif"/>
                      </a:endParaRPr>
                    </a:p>
                    <a:p>
                      <a:pPr marL="38100">
                        <a:lnSpc>
                          <a:spcPct val="100000"/>
                        </a:lnSpc>
                        <a:spcBef>
                          <a:spcPts val="320"/>
                        </a:spcBef>
                      </a:pPr>
                      <a:r>
                        <a:rPr sz="700" b="1" spc="-5" dirty="0">
                          <a:solidFill>
                            <a:srgbClr val="333333"/>
                          </a:solidFill>
                          <a:latin typeface="Noto Serif"/>
                          <a:cs typeface="Noto Serif"/>
                        </a:rPr>
                        <a:t>Example </a:t>
                      </a:r>
                      <a:r>
                        <a:rPr sz="700" dirty="0">
                          <a:solidFill>
                            <a:srgbClr val="333333"/>
                          </a:solidFill>
                          <a:latin typeface="Noto Serif"/>
                          <a:cs typeface="Noto Serif"/>
                        </a:rPr>
                        <a:t>:</a:t>
                      </a:r>
                      <a:r>
                        <a:rPr sz="700" spc="-5" dirty="0">
                          <a:solidFill>
                            <a:srgbClr val="333333"/>
                          </a:solidFill>
                          <a:latin typeface="Noto Serif"/>
                          <a:cs typeface="Noto Serif"/>
                        </a:rPr>
                        <a:t> </a:t>
                      </a:r>
                      <a:r>
                        <a:rPr sz="700" dirty="0">
                          <a:solidFill>
                            <a:srgbClr val="B02045"/>
                          </a:solidFill>
                          <a:latin typeface="Noto Sans Mono CJK JP Bold"/>
                          <a:cs typeface="Noto Sans Mono CJK JP Bold"/>
                        </a:rPr>
                        <a:t>"USD"</a:t>
                      </a:r>
                      <a:endParaRPr sz="700">
                        <a:latin typeface="Noto Sans Mono CJK JP Bold"/>
                        <a:cs typeface="Noto Sans Mono CJK JP Bold"/>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403661">
                <a:tc>
                  <a:txBody>
                    <a:bodyPr/>
                    <a:lstStyle/>
                    <a:p>
                      <a:pPr marL="38100">
                        <a:lnSpc>
                          <a:spcPct val="100000"/>
                        </a:lnSpc>
                        <a:spcBef>
                          <a:spcPts val="445"/>
                        </a:spcBef>
                      </a:pPr>
                      <a:r>
                        <a:rPr sz="700" b="1" spc="-5" dirty="0">
                          <a:solidFill>
                            <a:srgbClr val="333333"/>
                          </a:solidFill>
                          <a:latin typeface="Noto Serif"/>
                          <a:cs typeface="Noto Serif"/>
                        </a:rPr>
                        <a:t>lock_balance</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Locked amount of</a:t>
                      </a:r>
                      <a:r>
                        <a:rPr sz="700" spc="-10" dirty="0">
                          <a:solidFill>
                            <a:srgbClr val="333333"/>
                          </a:solidFill>
                          <a:latin typeface="Noto Serif"/>
                          <a:cs typeface="Noto Serif"/>
                        </a:rPr>
                        <a:t> </a:t>
                      </a:r>
                      <a:r>
                        <a:rPr sz="700" spc="-5" dirty="0">
                          <a:solidFill>
                            <a:srgbClr val="333333"/>
                          </a:solidFill>
                          <a:latin typeface="Noto Serif"/>
                          <a:cs typeface="Noto Serif"/>
                        </a:rPr>
                        <a:t>wallet</a:t>
                      </a:r>
                      <a:endParaRPr sz="700">
                        <a:latin typeface="Noto Serif"/>
                        <a:cs typeface="Noto Serif"/>
                      </a:endParaRPr>
                    </a:p>
                    <a:p>
                      <a:pPr marL="38100">
                        <a:lnSpc>
                          <a:spcPct val="100000"/>
                        </a:lnSpc>
                        <a:spcBef>
                          <a:spcPts val="320"/>
                        </a:spcBef>
                      </a:pPr>
                      <a:r>
                        <a:rPr sz="700" b="1" spc="-5" dirty="0">
                          <a:solidFill>
                            <a:srgbClr val="333333"/>
                          </a:solidFill>
                          <a:latin typeface="Noto Serif"/>
                          <a:cs typeface="Noto Serif"/>
                        </a:rPr>
                        <a:t>Example </a:t>
                      </a:r>
                      <a:r>
                        <a:rPr sz="700" dirty="0">
                          <a:solidFill>
                            <a:srgbClr val="333333"/>
                          </a:solidFill>
                          <a:latin typeface="Noto Serif"/>
                          <a:cs typeface="Noto Serif"/>
                        </a:rPr>
                        <a:t>:</a:t>
                      </a:r>
                      <a:r>
                        <a:rPr sz="700" spc="-5" dirty="0">
                          <a:solidFill>
                            <a:srgbClr val="333333"/>
                          </a:solidFill>
                          <a:latin typeface="Noto Serif"/>
                          <a:cs typeface="Noto Serif"/>
                        </a:rPr>
                        <a:t> </a:t>
                      </a:r>
                      <a:r>
                        <a:rPr sz="700" dirty="0">
                          <a:solidFill>
                            <a:srgbClr val="B02045"/>
                          </a:solidFill>
                          <a:latin typeface="Noto Sans Mono CJK JP Bold"/>
                          <a:cs typeface="Noto Sans Mono CJK JP Bold"/>
                        </a:rPr>
                        <a:t>10.5</a:t>
                      </a:r>
                      <a:endParaRPr sz="700">
                        <a:latin typeface="Noto Sans Mono CJK JP Bold"/>
                        <a:cs typeface="Noto Sans Mono CJK JP Bold"/>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dirty="0">
                          <a:solidFill>
                            <a:srgbClr val="333333"/>
                          </a:solidFill>
                          <a:latin typeface="Noto Serif"/>
                          <a:cs typeface="Noto Serif"/>
                        </a:rPr>
                        <a:t>number</a:t>
                      </a:r>
                      <a:r>
                        <a:rPr sz="700" spc="-15" dirty="0">
                          <a:solidFill>
                            <a:srgbClr val="333333"/>
                          </a:solidFill>
                          <a:latin typeface="Noto Serif"/>
                          <a:cs typeface="Noto Serif"/>
                        </a:rPr>
                        <a:t> </a:t>
                      </a:r>
                      <a:r>
                        <a:rPr sz="700" spc="-5" dirty="0">
                          <a:solidFill>
                            <a:srgbClr val="333333"/>
                          </a:solidFill>
                          <a:latin typeface="Noto Serif"/>
                          <a:cs typeface="Noto Serif"/>
                        </a:rPr>
                        <a:t>(float)</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5" name="object 5"/>
          <p:cNvSpPr txBox="1"/>
          <p:nvPr/>
        </p:nvSpPr>
        <p:spPr>
          <a:xfrm>
            <a:off x="4057659" y="3495658"/>
            <a:ext cx="579509" cy="185837"/>
          </a:xfrm>
          <a:prstGeom prst="rect">
            <a:avLst/>
          </a:prstGeom>
        </p:spPr>
        <p:txBody>
          <a:bodyPr vert="horz" wrap="square" lIns="0" tIns="8145" rIns="0" bIns="0" rtlCol="0">
            <a:spAutoFit/>
          </a:bodyPr>
          <a:lstStyle/>
          <a:p>
            <a:pPr marL="8145">
              <a:spcBef>
                <a:spcPts val="64"/>
              </a:spcBef>
            </a:pPr>
            <a:r>
              <a:rPr sz="1154" b="1" spc="-3" dirty="0">
                <a:solidFill>
                  <a:srgbClr val="333333"/>
                </a:solidFill>
                <a:latin typeface="Noto Serif"/>
                <a:cs typeface="Noto Serif"/>
              </a:rPr>
              <a:t>Deposit</a:t>
            </a:r>
            <a:endParaRPr sz="1154">
              <a:latin typeface="Noto Serif"/>
              <a:cs typeface="Noto Serif"/>
            </a:endParaRPr>
          </a:p>
        </p:txBody>
      </p:sp>
      <p:graphicFrame>
        <p:nvGraphicFramePr>
          <p:cNvPr id="6" name="object 6"/>
          <p:cNvGraphicFramePr>
            <a:graphicFrameLocks noGrp="1"/>
          </p:cNvGraphicFramePr>
          <p:nvPr/>
        </p:nvGraphicFramePr>
        <p:xfrm>
          <a:off x="4063768" y="3779149"/>
          <a:ext cx="4063080" cy="1908356"/>
        </p:xfrm>
        <a:graphic>
          <a:graphicData uri="http://schemas.openxmlformats.org/drawingml/2006/table">
            <a:tbl>
              <a:tblPr firstRow="1" bandRow="1">
                <a:tableStyleId>{2D5ABB26-0587-4C30-8999-92F81FD0307C}</a:tableStyleId>
              </a:tblPr>
              <a:tblGrid>
                <a:gridCol w="677248">
                  <a:extLst>
                    <a:ext uri="{9D8B030D-6E8A-4147-A177-3AD203B41FA5}">
                      <a16:colId xmlns:a16="http://schemas.microsoft.com/office/drawing/2014/main" xmlns="" val="20000"/>
                    </a:ext>
                  </a:extLst>
                </a:gridCol>
                <a:gridCol w="2482971">
                  <a:extLst>
                    <a:ext uri="{9D8B030D-6E8A-4147-A177-3AD203B41FA5}">
                      <a16:colId xmlns:a16="http://schemas.microsoft.com/office/drawing/2014/main" xmlns="" val="20001"/>
                    </a:ext>
                  </a:extLst>
                </a:gridCol>
                <a:gridCol w="902861">
                  <a:extLst>
                    <a:ext uri="{9D8B030D-6E8A-4147-A177-3AD203B41FA5}">
                      <a16:colId xmlns:a16="http://schemas.microsoft.com/office/drawing/2014/main" xmlns="" val="20002"/>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532195">
                <a:tc>
                  <a:txBody>
                    <a:bodyPr/>
                    <a:lstStyle/>
                    <a:p>
                      <a:pPr marL="38100" marR="71755">
                        <a:lnSpc>
                          <a:spcPct val="125200"/>
                        </a:lnSpc>
                        <a:spcBef>
                          <a:spcPts val="125"/>
                        </a:spcBef>
                      </a:pPr>
                      <a:r>
                        <a:rPr sz="700" b="1" spc="-5" dirty="0">
                          <a:solidFill>
                            <a:srgbClr val="333333"/>
                          </a:solidFill>
                          <a:latin typeface="Noto Serif"/>
                          <a:cs typeface="Noto Serif"/>
                        </a:rPr>
                        <a:t>deposit_amou  nt</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10181"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Amount to</a:t>
                      </a:r>
                      <a:r>
                        <a:rPr sz="700" spc="-10" dirty="0">
                          <a:solidFill>
                            <a:srgbClr val="333333"/>
                          </a:solidFill>
                          <a:latin typeface="Noto Serif"/>
                          <a:cs typeface="Noto Serif"/>
                        </a:rPr>
                        <a:t> </a:t>
                      </a:r>
                      <a:r>
                        <a:rPr sz="700" spc="-5" dirty="0">
                          <a:solidFill>
                            <a:srgbClr val="333333"/>
                          </a:solidFill>
                          <a:latin typeface="Noto Serif"/>
                          <a:cs typeface="Noto Serif"/>
                        </a:rPr>
                        <a:t>deposit</a:t>
                      </a:r>
                      <a:endParaRPr sz="700">
                        <a:latin typeface="Noto Serif"/>
                        <a:cs typeface="Noto Serif"/>
                      </a:endParaRPr>
                    </a:p>
                    <a:p>
                      <a:pPr marL="38100">
                        <a:lnSpc>
                          <a:spcPct val="100000"/>
                        </a:lnSpc>
                        <a:spcBef>
                          <a:spcPts val="315"/>
                        </a:spcBef>
                      </a:pPr>
                      <a:r>
                        <a:rPr sz="700" b="1" spc="-5" dirty="0">
                          <a:solidFill>
                            <a:srgbClr val="333333"/>
                          </a:solidFill>
                          <a:latin typeface="Noto Serif"/>
                          <a:cs typeface="Noto Serif"/>
                        </a:rPr>
                        <a:t>Example </a:t>
                      </a:r>
                      <a:r>
                        <a:rPr sz="700" dirty="0">
                          <a:solidFill>
                            <a:srgbClr val="333333"/>
                          </a:solidFill>
                          <a:latin typeface="Noto Serif"/>
                          <a:cs typeface="Noto Serif"/>
                        </a:rPr>
                        <a:t>:</a:t>
                      </a:r>
                      <a:r>
                        <a:rPr sz="700" spc="-5" dirty="0">
                          <a:solidFill>
                            <a:srgbClr val="333333"/>
                          </a:solidFill>
                          <a:latin typeface="Noto Serif"/>
                          <a:cs typeface="Noto Serif"/>
                        </a:rPr>
                        <a:t> </a:t>
                      </a:r>
                      <a:r>
                        <a:rPr sz="700" dirty="0">
                          <a:solidFill>
                            <a:srgbClr val="B02045"/>
                          </a:solidFill>
                          <a:latin typeface="Noto Sans Mono CJK JP Bold"/>
                          <a:cs typeface="Noto Sans Mono CJK JP Bold"/>
                        </a:rPr>
                        <a:t>10.5</a:t>
                      </a:r>
                      <a:endParaRPr sz="700">
                        <a:latin typeface="Noto Sans Mono CJK JP Bold"/>
                        <a:cs typeface="Noto Sans Mono CJK JP Bold"/>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a:lnSpc>
                          <a:spcPct val="100000"/>
                        </a:lnSpc>
                        <a:spcBef>
                          <a:spcPts val="10"/>
                        </a:spcBef>
                      </a:pPr>
                      <a:endParaRPr sz="1100">
                        <a:latin typeface="Times New Roman"/>
                        <a:cs typeface="Times New Roman"/>
                      </a:endParaRPr>
                    </a:p>
                    <a:p>
                      <a:pPr marL="38100">
                        <a:lnSpc>
                          <a:spcPct val="100000"/>
                        </a:lnSpc>
                      </a:pPr>
                      <a:r>
                        <a:rPr sz="700" dirty="0">
                          <a:solidFill>
                            <a:srgbClr val="333333"/>
                          </a:solidFill>
                          <a:latin typeface="Noto Serif"/>
                          <a:cs typeface="Noto Serif"/>
                        </a:rPr>
                        <a:t>number</a:t>
                      </a:r>
                      <a:r>
                        <a:rPr sz="700" spc="-15" dirty="0">
                          <a:solidFill>
                            <a:srgbClr val="333333"/>
                          </a:solidFill>
                          <a:latin typeface="Noto Serif"/>
                          <a:cs typeface="Noto Serif"/>
                        </a:rPr>
                        <a:t> </a:t>
                      </a:r>
                      <a:r>
                        <a:rPr sz="700" spc="-5" dirty="0">
                          <a:solidFill>
                            <a:srgbClr val="333333"/>
                          </a:solidFill>
                          <a:latin typeface="Noto Serif"/>
                          <a:cs typeface="Noto Serif"/>
                        </a:rPr>
                        <a:t>(float)</a:t>
                      </a:r>
                      <a:endParaRPr sz="700">
                        <a:latin typeface="Noto Serif"/>
                        <a:cs typeface="Noto Serif"/>
                      </a:endParaRPr>
                    </a:p>
                  </a:txBody>
                  <a:tcPr marL="0" marR="0" marT="814"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403661">
                <a:tc>
                  <a:txBody>
                    <a:bodyPr/>
                    <a:lstStyle/>
                    <a:p>
                      <a:pPr marL="38100">
                        <a:lnSpc>
                          <a:spcPct val="100000"/>
                        </a:lnSpc>
                        <a:spcBef>
                          <a:spcPts val="445"/>
                        </a:spcBef>
                      </a:pPr>
                      <a:r>
                        <a:rPr sz="700" b="1" spc="-5" dirty="0">
                          <a:solidFill>
                            <a:srgbClr val="333333"/>
                          </a:solidFill>
                          <a:latin typeface="Noto Serif"/>
                          <a:cs typeface="Noto Serif"/>
                        </a:rPr>
                        <a:t>timestamp</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Timestamp when deposit</a:t>
                      </a:r>
                      <a:r>
                        <a:rPr sz="700" spc="-15" dirty="0">
                          <a:solidFill>
                            <a:srgbClr val="333333"/>
                          </a:solidFill>
                          <a:latin typeface="Noto Serif"/>
                          <a:cs typeface="Noto Serif"/>
                        </a:rPr>
                        <a:t> </a:t>
                      </a:r>
                      <a:r>
                        <a:rPr sz="700" spc="-5" dirty="0">
                          <a:solidFill>
                            <a:srgbClr val="333333"/>
                          </a:solidFill>
                          <a:latin typeface="Noto Serif"/>
                          <a:cs typeface="Noto Serif"/>
                        </a:rPr>
                        <a:t>requested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r>
                        <a:rPr sz="700" spc="-20" dirty="0">
                          <a:solidFill>
                            <a:srgbClr val="333333"/>
                          </a:solidFill>
                          <a:latin typeface="Noto Serif"/>
                          <a:cs typeface="Noto Serif"/>
                        </a:rPr>
                        <a:t> </a:t>
                      </a:r>
                      <a:r>
                        <a:rPr sz="700" spc="-5" dirty="0">
                          <a:solidFill>
                            <a:srgbClr val="333333"/>
                          </a:solidFill>
                          <a:latin typeface="Noto Serif"/>
                          <a:cs typeface="Noto Serif"/>
                        </a:rPr>
                        <a:t>(date-time)</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403661">
                <a:tc>
                  <a:txBody>
                    <a:bodyPr/>
                    <a:lstStyle/>
                    <a:p>
                      <a:pPr marL="38100">
                        <a:lnSpc>
                          <a:spcPct val="100000"/>
                        </a:lnSpc>
                        <a:spcBef>
                          <a:spcPts val="445"/>
                        </a:spcBef>
                      </a:pPr>
                      <a:r>
                        <a:rPr sz="700" b="1" spc="-5" dirty="0">
                          <a:solidFill>
                            <a:srgbClr val="333333"/>
                          </a:solidFill>
                          <a:latin typeface="Noto Serif"/>
                          <a:cs typeface="Noto Serif"/>
                        </a:rPr>
                        <a:t>to_address</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5" dirty="0">
                          <a:solidFill>
                            <a:srgbClr val="333333"/>
                          </a:solidFill>
                          <a:latin typeface="Noto Serif"/>
                          <a:cs typeface="Noto Serif"/>
                        </a:rPr>
                        <a:t>Wallet </a:t>
                      </a:r>
                      <a:r>
                        <a:rPr sz="700" spc="-5" dirty="0">
                          <a:solidFill>
                            <a:srgbClr val="333333"/>
                          </a:solidFill>
                          <a:latin typeface="Noto Serif"/>
                          <a:cs typeface="Noto Serif"/>
                        </a:rPr>
                        <a:t>address to</a:t>
                      </a:r>
                      <a:r>
                        <a:rPr sz="700" dirty="0">
                          <a:solidFill>
                            <a:srgbClr val="333333"/>
                          </a:solidFill>
                          <a:latin typeface="Noto Serif"/>
                          <a:cs typeface="Noto Serif"/>
                        </a:rPr>
                        <a:t> </a:t>
                      </a:r>
                      <a:r>
                        <a:rPr sz="700" spc="-5" dirty="0">
                          <a:solidFill>
                            <a:srgbClr val="333333"/>
                          </a:solidFill>
                          <a:latin typeface="Noto Serif"/>
                          <a:cs typeface="Noto Serif"/>
                        </a:rPr>
                        <a:t>deposit</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403661">
                <a:tc>
                  <a:txBody>
                    <a:bodyPr/>
                    <a:lstStyle/>
                    <a:p>
                      <a:pPr marL="38100">
                        <a:lnSpc>
                          <a:spcPct val="100000"/>
                        </a:lnSpc>
                        <a:spcBef>
                          <a:spcPts val="445"/>
                        </a:spcBef>
                      </a:pPr>
                      <a:r>
                        <a:rPr sz="700" b="1" spc="-10" dirty="0">
                          <a:solidFill>
                            <a:srgbClr val="333333"/>
                          </a:solidFill>
                          <a:latin typeface="Noto Serif"/>
                          <a:cs typeface="Noto Serif"/>
                        </a:rPr>
                        <a:t>transactionId</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0" dirty="0">
                          <a:solidFill>
                            <a:srgbClr val="333333"/>
                          </a:solidFill>
                          <a:latin typeface="Noto Serif"/>
                          <a:cs typeface="Noto Serif"/>
                        </a:rPr>
                        <a:t>Transaction </a:t>
                      </a:r>
                      <a:r>
                        <a:rPr sz="700" spc="-5" dirty="0">
                          <a:solidFill>
                            <a:srgbClr val="333333"/>
                          </a:solidFill>
                          <a:latin typeface="Noto Serif"/>
                          <a:cs typeface="Noto Serif"/>
                        </a:rPr>
                        <a:t>ID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7" name="object 7"/>
          <p:cNvSpPr txBox="1"/>
          <p:nvPr/>
        </p:nvSpPr>
        <p:spPr>
          <a:xfrm>
            <a:off x="4057659" y="5828200"/>
            <a:ext cx="955803" cy="185837"/>
          </a:xfrm>
          <a:prstGeom prst="rect">
            <a:avLst/>
          </a:prstGeom>
        </p:spPr>
        <p:txBody>
          <a:bodyPr vert="horz" wrap="square" lIns="0" tIns="8145" rIns="0" bIns="0" rtlCol="0">
            <a:spAutoFit/>
          </a:bodyPr>
          <a:lstStyle/>
          <a:p>
            <a:pPr marL="8145">
              <a:spcBef>
                <a:spcPts val="64"/>
              </a:spcBef>
            </a:pPr>
            <a:r>
              <a:rPr sz="1154" b="1" spc="-3" dirty="0">
                <a:solidFill>
                  <a:srgbClr val="333333"/>
                </a:solidFill>
                <a:latin typeface="Noto Serif"/>
                <a:cs typeface="Noto Serif"/>
              </a:rPr>
              <a:t>LockBalance</a:t>
            </a:r>
            <a:endParaRPr sz="1154">
              <a:latin typeface="Noto Serif"/>
              <a:cs typeface="Noto Serif"/>
            </a:endParaRPr>
          </a:p>
        </p:txBody>
      </p:sp>
      <p:sp>
        <p:nvSpPr>
          <p:cNvPr id="8" name="object 8"/>
          <p:cNvSpPr/>
          <p:nvPr/>
        </p:nvSpPr>
        <p:spPr>
          <a:xfrm>
            <a:off x="4065804" y="6612757"/>
            <a:ext cx="4062673" cy="0"/>
          </a:xfrm>
          <a:custGeom>
            <a:avLst/>
            <a:gdLst/>
            <a:ahLst/>
            <a:cxnLst/>
            <a:rect l="l" t="t" r="r" b="b"/>
            <a:pathLst>
              <a:path w="6334759">
                <a:moveTo>
                  <a:pt x="0" y="0"/>
                </a:moveTo>
                <a:lnTo>
                  <a:pt x="6334759" y="0"/>
                </a:lnTo>
              </a:path>
            </a:pathLst>
          </a:custGeom>
          <a:ln w="3175">
            <a:solidFill>
              <a:srgbClr val="DDDDDD"/>
            </a:solidFill>
          </a:ln>
        </p:spPr>
        <p:txBody>
          <a:bodyPr wrap="square" lIns="0" tIns="0" rIns="0" bIns="0" rtlCol="0"/>
          <a:lstStyle/>
          <a:p>
            <a:endParaRPr sz="1154"/>
          </a:p>
        </p:txBody>
      </p:sp>
      <p:sp>
        <p:nvSpPr>
          <p:cNvPr id="9" name="object 9"/>
          <p:cNvSpPr txBox="1"/>
          <p:nvPr/>
        </p:nvSpPr>
        <p:spPr>
          <a:xfrm>
            <a:off x="8071210" y="6659485"/>
            <a:ext cx="57421" cy="97031"/>
          </a:xfrm>
          <a:prstGeom prst="rect">
            <a:avLst/>
          </a:prstGeom>
        </p:spPr>
        <p:txBody>
          <a:bodyPr vert="horz" wrap="square" lIns="0" tIns="8145" rIns="0" bIns="0" rtlCol="0">
            <a:spAutoFit/>
          </a:bodyPr>
          <a:lstStyle/>
          <a:p>
            <a:pPr marL="8145">
              <a:spcBef>
                <a:spcPts val="64"/>
              </a:spcBef>
            </a:pPr>
            <a:r>
              <a:rPr sz="577" dirty="0">
                <a:solidFill>
                  <a:srgbClr val="333333"/>
                </a:solidFill>
                <a:latin typeface="Noto Serif"/>
                <a:cs typeface="Noto Serif"/>
              </a:rPr>
              <a:t>9</a:t>
            </a:r>
            <a:endParaRPr sz="577">
              <a:latin typeface="Noto Serif"/>
              <a:cs typeface="Noto Serif"/>
            </a:endParaRPr>
          </a:p>
        </p:txBody>
      </p:sp>
    </p:spTree>
    <p:extLst>
      <p:ext uri="{BB962C8B-B14F-4D97-AF65-F5344CB8AC3E}">
        <p14:creationId xmlns:p14="http://schemas.microsoft.com/office/powerpoint/2010/main" val="3389248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063768" y="291180"/>
          <a:ext cx="4063080" cy="1779820"/>
        </p:xfrm>
        <a:graphic>
          <a:graphicData uri="http://schemas.openxmlformats.org/drawingml/2006/table">
            <a:tbl>
              <a:tblPr firstRow="1" bandRow="1">
                <a:tableStyleId>{2D5ABB26-0587-4C30-8999-92F81FD0307C}</a:tableStyleId>
              </a:tblPr>
              <a:tblGrid>
                <a:gridCol w="677248">
                  <a:extLst>
                    <a:ext uri="{9D8B030D-6E8A-4147-A177-3AD203B41FA5}">
                      <a16:colId xmlns:a16="http://schemas.microsoft.com/office/drawing/2014/main" xmlns="" val="20000"/>
                    </a:ext>
                  </a:extLst>
                </a:gridCol>
                <a:gridCol w="2482971">
                  <a:extLst>
                    <a:ext uri="{9D8B030D-6E8A-4147-A177-3AD203B41FA5}">
                      <a16:colId xmlns:a16="http://schemas.microsoft.com/office/drawing/2014/main" xmlns="" val="20001"/>
                    </a:ext>
                  </a:extLst>
                </a:gridCol>
                <a:gridCol w="902861">
                  <a:extLst>
                    <a:ext uri="{9D8B030D-6E8A-4147-A177-3AD203B41FA5}">
                      <a16:colId xmlns:a16="http://schemas.microsoft.com/office/drawing/2014/main" xmlns="" val="20002"/>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1">
                <a:tc>
                  <a:txBody>
                    <a:bodyPr/>
                    <a:lstStyle/>
                    <a:p>
                      <a:pPr marL="38100">
                        <a:lnSpc>
                          <a:spcPct val="100000"/>
                        </a:lnSpc>
                        <a:spcBef>
                          <a:spcPts val="445"/>
                        </a:spcBef>
                      </a:pPr>
                      <a:r>
                        <a:rPr sz="700" b="1" spc="-5" dirty="0">
                          <a:solidFill>
                            <a:srgbClr val="333333"/>
                          </a:solidFill>
                          <a:latin typeface="Noto Serif"/>
                          <a:cs typeface="Noto Serif"/>
                        </a:rPr>
                        <a:t>address</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5" dirty="0">
                          <a:solidFill>
                            <a:srgbClr val="333333"/>
                          </a:solidFill>
                          <a:latin typeface="Noto Serif"/>
                          <a:cs typeface="Noto Serif"/>
                        </a:rPr>
                        <a:t>Wallet</a:t>
                      </a:r>
                      <a:r>
                        <a:rPr sz="700" spc="-10" dirty="0">
                          <a:solidFill>
                            <a:srgbClr val="333333"/>
                          </a:solidFill>
                          <a:latin typeface="Noto Serif"/>
                          <a:cs typeface="Noto Serif"/>
                        </a:rPr>
                        <a:t> </a:t>
                      </a:r>
                      <a:r>
                        <a:rPr sz="700" spc="-5" dirty="0">
                          <a:solidFill>
                            <a:srgbClr val="333333"/>
                          </a:solidFill>
                          <a:latin typeface="Noto Serif"/>
                          <a:cs typeface="Noto Serif"/>
                        </a:rPr>
                        <a:t>address</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403660">
                <a:tc>
                  <a:txBody>
                    <a:bodyPr/>
                    <a:lstStyle/>
                    <a:p>
                      <a:pPr marL="38100">
                        <a:lnSpc>
                          <a:spcPct val="100000"/>
                        </a:lnSpc>
                        <a:spcBef>
                          <a:spcPts val="445"/>
                        </a:spcBef>
                      </a:pPr>
                      <a:r>
                        <a:rPr sz="700" b="1" spc="-5" dirty="0">
                          <a:solidFill>
                            <a:srgbClr val="333333"/>
                          </a:solidFill>
                          <a:latin typeface="Noto Serif"/>
                          <a:cs typeface="Noto Serif"/>
                        </a:rPr>
                        <a:t>lock_amount</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445"/>
                        </a:spcBef>
                      </a:pPr>
                      <a:r>
                        <a:rPr sz="700" spc="-5" dirty="0">
                          <a:solidFill>
                            <a:srgbClr val="333333"/>
                          </a:solidFill>
                          <a:latin typeface="Noto Serif"/>
                          <a:cs typeface="Noto Serif"/>
                        </a:rPr>
                        <a:t>Amount to</a:t>
                      </a:r>
                      <a:r>
                        <a:rPr sz="700" spc="-95" dirty="0">
                          <a:solidFill>
                            <a:srgbClr val="333333"/>
                          </a:solidFill>
                          <a:latin typeface="Noto Serif"/>
                          <a:cs typeface="Noto Serif"/>
                        </a:rPr>
                        <a:t> </a:t>
                      </a:r>
                      <a:r>
                        <a:rPr sz="700" spc="-5" dirty="0">
                          <a:solidFill>
                            <a:srgbClr val="333333"/>
                          </a:solidFill>
                          <a:latin typeface="Noto Serif"/>
                          <a:cs typeface="Noto Serif"/>
                        </a:rPr>
                        <a:t>lock</a:t>
                      </a:r>
                      <a:endParaRPr sz="700">
                        <a:latin typeface="Noto Serif"/>
                        <a:cs typeface="Noto Serif"/>
                      </a:endParaRPr>
                    </a:p>
                    <a:p>
                      <a:pPr marL="38100">
                        <a:lnSpc>
                          <a:spcPct val="100000"/>
                        </a:lnSpc>
                        <a:spcBef>
                          <a:spcPts val="320"/>
                        </a:spcBef>
                      </a:pPr>
                      <a:r>
                        <a:rPr sz="700" b="1" spc="-5" dirty="0">
                          <a:solidFill>
                            <a:srgbClr val="333333"/>
                          </a:solidFill>
                          <a:latin typeface="Noto Serif"/>
                          <a:cs typeface="Noto Serif"/>
                        </a:rPr>
                        <a:t>Example </a:t>
                      </a:r>
                      <a:r>
                        <a:rPr sz="700" dirty="0">
                          <a:solidFill>
                            <a:srgbClr val="333333"/>
                          </a:solidFill>
                          <a:latin typeface="Noto Serif"/>
                          <a:cs typeface="Noto Serif"/>
                        </a:rPr>
                        <a:t>:</a:t>
                      </a:r>
                      <a:r>
                        <a:rPr sz="700" spc="-95" dirty="0">
                          <a:solidFill>
                            <a:srgbClr val="333333"/>
                          </a:solidFill>
                          <a:latin typeface="Noto Serif"/>
                          <a:cs typeface="Noto Serif"/>
                        </a:rPr>
                        <a:t> </a:t>
                      </a:r>
                      <a:r>
                        <a:rPr sz="700" dirty="0">
                          <a:solidFill>
                            <a:srgbClr val="B02045"/>
                          </a:solidFill>
                          <a:latin typeface="Noto Sans Mono CJK JP Bold"/>
                          <a:cs typeface="Noto Sans Mono CJK JP Bold"/>
                        </a:rPr>
                        <a:t>10.5</a:t>
                      </a:r>
                      <a:endParaRPr sz="700">
                        <a:latin typeface="Noto Sans Mono CJK JP Bold"/>
                        <a:cs typeface="Noto Sans Mono CJK JP Bold"/>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dirty="0">
                          <a:solidFill>
                            <a:srgbClr val="333333"/>
                          </a:solidFill>
                          <a:latin typeface="Noto Serif"/>
                          <a:cs typeface="Noto Serif"/>
                        </a:rPr>
                        <a:t>number</a:t>
                      </a:r>
                      <a:r>
                        <a:rPr sz="700" spc="-15" dirty="0">
                          <a:solidFill>
                            <a:srgbClr val="333333"/>
                          </a:solidFill>
                          <a:latin typeface="Noto Serif"/>
                          <a:cs typeface="Noto Serif"/>
                        </a:rPr>
                        <a:t> </a:t>
                      </a:r>
                      <a:r>
                        <a:rPr sz="700" spc="-5" dirty="0">
                          <a:solidFill>
                            <a:srgbClr val="333333"/>
                          </a:solidFill>
                          <a:latin typeface="Noto Serif"/>
                          <a:cs typeface="Noto Serif"/>
                        </a:rPr>
                        <a:t>(float)</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403661">
                <a:tc>
                  <a:txBody>
                    <a:bodyPr/>
                    <a:lstStyle/>
                    <a:p>
                      <a:pPr marL="38100">
                        <a:lnSpc>
                          <a:spcPct val="100000"/>
                        </a:lnSpc>
                        <a:spcBef>
                          <a:spcPts val="445"/>
                        </a:spcBef>
                      </a:pPr>
                      <a:r>
                        <a:rPr sz="700" b="1" spc="-5" dirty="0">
                          <a:solidFill>
                            <a:srgbClr val="333333"/>
                          </a:solidFill>
                          <a:latin typeface="Noto Serif"/>
                          <a:cs typeface="Noto Serif"/>
                        </a:rPr>
                        <a:t>timestamp</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Timestamp when lock</a:t>
                      </a:r>
                      <a:r>
                        <a:rPr sz="700" spc="-10" dirty="0">
                          <a:solidFill>
                            <a:srgbClr val="333333"/>
                          </a:solidFill>
                          <a:latin typeface="Noto Serif"/>
                          <a:cs typeface="Noto Serif"/>
                        </a:rPr>
                        <a:t> </a:t>
                      </a:r>
                      <a:r>
                        <a:rPr sz="700" spc="-5" dirty="0">
                          <a:solidFill>
                            <a:srgbClr val="333333"/>
                          </a:solidFill>
                          <a:latin typeface="Noto Serif"/>
                          <a:cs typeface="Noto Serif"/>
                        </a:rPr>
                        <a:t>requested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r>
                        <a:rPr sz="700" spc="-20" dirty="0">
                          <a:solidFill>
                            <a:srgbClr val="333333"/>
                          </a:solidFill>
                          <a:latin typeface="Noto Serif"/>
                          <a:cs typeface="Noto Serif"/>
                        </a:rPr>
                        <a:t> </a:t>
                      </a:r>
                      <a:r>
                        <a:rPr sz="700" spc="-5" dirty="0">
                          <a:solidFill>
                            <a:srgbClr val="333333"/>
                          </a:solidFill>
                          <a:latin typeface="Noto Serif"/>
                          <a:cs typeface="Noto Serif"/>
                        </a:rPr>
                        <a:t>(date-time)</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403660">
                <a:tc>
                  <a:txBody>
                    <a:bodyPr/>
                    <a:lstStyle/>
                    <a:p>
                      <a:pPr marL="38100">
                        <a:lnSpc>
                          <a:spcPct val="100000"/>
                        </a:lnSpc>
                        <a:spcBef>
                          <a:spcPts val="445"/>
                        </a:spcBef>
                      </a:pPr>
                      <a:r>
                        <a:rPr sz="700" b="1" spc="-10" dirty="0">
                          <a:solidFill>
                            <a:srgbClr val="333333"/>
                          </a:solidFill>
                          <a:latin typeface="Noto Serif"/>
                          <a:cs typeface="Noto Serif"/>
                        </a:rPr>
                        <a:t>transactionId</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0" dirty="0">
                          <a:solidFill>
                            <a:srgbClr val="333333"/>
                          </a:solidFill>
                          <a:latin typeface="Noto Serif"/>
                          <a:cs typeface="Noto Serif"/>
                        </a:rPr>
                        <a:t>Transaction </a:t>
                      </a:r>
                      <a:r>
                        <a:rPr sz="700" spc="-5" dirty="0">
                          <a:solidFill>
                            <a:srgbClr val="333333"/>
                          </a:solidFill>
                          <a:latin typeface="Noto Serif"/>
                          <a:cs typeface="Noto Serif"/>
                        </a:rPr>
                        <a:t>ID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3" name="object 3"/>
          <p:cNvSpPr txBox="1"/>
          <p:nvPr/>
        </p:nvSpPr>
        <p:spPr>
          <a:xfrm>
            <a:off x="4057659" y="2211697"/>
            <a:ext cx="662586" cy="185837"/>
          </a:xfrm>
          <a:prstGeom prst="rect">
            <a:avLst/>
          </a:prstGeom>
        </p:spPr>
        <p:txBody>
          <a:bodyPr vert="horz" wrap="square" lIns="0" tIns="8145" rIns="0" bIns="0" rtlCol="0">
            <a:spAutoFit/>
          </a:bodyPr>
          <a:lstStyle/>
          <a:p>
            <a:pPr marL="8145">
              <a:spcBef>
                <a:spcPts val="64"/>
              </a:spcBef>
            </a:pPr>
            <a:r>
              <a:rPr sz="1154" b="1" spc="-3" dirty="0">
                <a:solidFill>
                  <a:srgbClr val="333333"/>
                </a:solidFill>
                <a:latin typeface="Noto Serif"/>
                <a:cs typeface="Noto Serif"/>
              </a:rPr>
              <a:t>T</a:t>
            </a:r>
            <a:r>
              <a:rPr sz="1154" b="1" spc="-26" dirty="0">
                <a:solidFill>
                  <a:srgbClr val="333333"/>
                </a:solidFill>
                <a:latin typeface="Noto Serif"/>
                <a:cs typeface="Noto Serif"/>
              </a:rPr>
              <a:t>r</a:t>
            </a:r>
            <a:r>
              <a:rPr sz="1154" b="1" spc="-3" dirty="0">
                <a:solidFill>
                  <a:srgbClr val="333333"/>
                </a:solidFill>
                <a:latin typeface="Noto Serif"/>
                <a:cs typeface="Noto Serif"/>
              </a:rPr>
              <a:t>ansfer</a:t>
            </a:r>
            <a:endParaRPr sz="1154">
              <a:latin typeface="Noto Serif"/>
              <a:cs typeface="Noto Serif"/>
            </a:endParaRPr>
          </a:p>
        </p:txBody>
      </p:sp>
      <p:graphicFrame>
        <p:nvGraphicFramePr>
          <p:cNvPr id="4" name="object 4"/>
          <p:cNvGraphicFramePr>
            <a:graphicFrameLocks noGrp="1"/>
          </p:cNvGraphicFramePr>
          <p:nvPr/>
        </p:nvGraphicFramePr>
        <p:xfrm>
          <a:off x="4063768" y="2495188"/>
          <a:ext cx="4063080" cy="3247864"/>
        </p:xfrm>
        <a:graphic>
          <a:graphicData uri="http://schemas.openxmlformats.org/drawingml/2006/table">
            <a:tbl>
              <a:tblPr firstRow="1" bandRow="1">
                <a:tableStyleId>{2D5ABB26-0587-4C30-8999-92F81FD0307C}</a:tableStyleId>
              </a:tblPr>
              <a:tblGrid>
                <a:gridCol w="677248">
                  <a:extLst>
                    <a:ext uri="{9D8B030D-6E8A-4147-A177-3AD203B41FA5}">
                      <a16:colId xmlns:a16="http://schemas.microsoft.com/office/drawing/2014/main" xmlns="" val="20000"/>
                    </a:ext>
                  </a:extLst>
                </a:gridCol>
                <a:gridCol w="2482971">
                  <a:extLst>
                    <a:ext uri="{9D8B030D-6E8A-4147-A177-3AD203B41FA5}">
                      <a16:colId xmlns:a16="http://schemas.microsoft.com/office/drawing/2014/main" xmlns="" val="20001"/>
                    </a:ext>
                  </a:extLst>
                </a:gridCol>
                <a:gridCol w="902861">
                  <a:extLst>
                    <a:ext uri="{9D8B030D-6E8A-4147-A177-3AD203B41FA5}">
                      <a16:colId xmlns:a16="http://schemas.microsoft.com/office/drawing/2014/main" xmlns="" val="20002"/>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9">
                <a:tc>
                  <a:txBody>
                    <a:bodyPr/>
                    <a:lstStyle/>
                    <a:p>
                      <a:pPr marL="38100">
                        <a:lnSpc>
                          <a:spcPct val="100000"/>
                        </a:lnSpc>
                        <a:spcBef>
                          <a:spcPts val="445"/>
                        </a:spcBef>
                      </a:pPr>
                      <a:r>
                        <a:rPr sz="700" b="1" spc="-5" dirty="0">
                          <a:solidFill>
                            <a:srgbClr val="333333"/>
                          </a:solidFill>
                          <a:latin typeface="Noto Serif"/>
                          <a:cs typeface="Noto Serif"/>
                        </a:rPr>
                        <a:t>from</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Sender wallet</a:t>
                      </a:r>
                      <a:r>
                        <a:rPr sz="700" spc="-10" dirty="0">
                          <a:solidFill>
                            <a:srgbClr val="333333"/>
                          </a:solidFill>
                          <a:latin typeface="Noto Serif"/>
                          <a:cs typeface="Noto Serif"/>
                        </a:rPr>
                        <a:t> </a:t>
                      </a:r>
                      <a:r>
                        <a:rPr sz="700" spc="-5" dirty="0">
                          <a:solidFill>
                            <a:srgbClr val="333333"/>
                          </a:solidFill>
                          <a:latin typeface="Noto Serif"/>
                          <a:cs typeface="Noto Serif"/>
                        </a:rPr>
                        <a:t>address</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532187">
                <a:tc>
                  <a:txBody>
                    <a:bodyPr/>
                    <a:lstStyle/>
                    <a:p>
                      <a:pPr marL="38100" marR="71755">
                        <a:lnSpc>
                          <a:spcPct val="125200"/>
                        </a:lnSpc>
                        <a:spcBef>
                          <a:spcPts val="125"/>
                        </a:spcBef>
                      </a:pPr>
                      <a:r>
                        <a:rPr sz="700" b="1" spc="-5" dirty="0">
                          <a:solidFill>
                            <a:srgbClr val="333333"/>
                          </a:solidFill>
                          <a:latin typeface="Noto Serif"/>
                          <a:cs typeface="Noto Serif"/>
                        </a:rPr>
                        <a:t>receive_amou  nt</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10181"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a:lnSpc>
                          <a:spcPct val="100000"/>
                        </a:lnSpc>
                        <a:spcBef>
                          <a:spcPts val="10"/>
                        </a:spcBef>
                      </a:pPr>
                      <a:endParaRPr sz="1100">
                        <a:latin typeface="Times New Roman"/>
                        <a:cs typeface="Times New Roman"/>
                      </a:endParaRPr>
                    </a:p>
                    <a:p>
                      <a:pPr marL="38100">
                        <a:lnSpc>
                          <a:spcPct val="100000"/>
                        </a:lnSpc>
                      </a:pPr>
                      <a:r>
                        <a:rPr sz="700" spc="-5" dirty="0">
                          <a:solidFill>
                            <a:srgbClr val="333333"/>
                          </a:solidFill>
                          <a:latin typeface="Noto Serif"/>
                          <a:cs typeface="Noto Serif"/>
                        </a:rPr>
                        <a:t>Receive</a:t>
                      </a:r>
                      <a:r>
                        <a:rPr sz="700" spc="-10" dirty="0">
                          <a:solidFill>
                            <a:srgbClr val="333333"/>
                          </a:solidFill>
                          <a:latin typeface="Noto Serif"/>
                          <a:cs typeface="Noto Serif"/>
                        </a:rPr>
                        <a:t> </a:t>
                      </a:r>
                      <a:r>
                        <a:rPr sz="700" spc="-5" dirty="0">
                          <a:solidFill>
                            <a:srgbClr val="333333"/>
                          </a:solidFill>
                          <a:latin typeface="Noto Serif"/>
                          <a:cs typeface="Noto Serif"/>
                        </a:rPr>
                        <a:t>amount</a:t>
                      </a:r>
                      <a:endParaRPr sz="700">
                        <a:latin typeface="Noto Serif"/>
                        <a:cs typeface="Noto Serif"/>
                      </a:endParaRPr>
                    </a:p>
                  </a:txBody>
                  <a:tcPr marL="0" marR="0" marT="814"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a:lnSpc>
                          <a:spcPct val="100000"/>
                        </a:lnSpc>
                        <a:spcBef>
                          <a:spcPts val="10"/>
                        </a:spcBef>
                      </a:pPr>
                      <a:endParaRPr sz="1100">
                        <a:latin typeface="Times New Roman"/>
                        <a:cs typeface="Times New Roman"/>
                      </a:endParaRPr>
                    </a:p>
                    <a:p>
                      <a:pPr marL="38100">
                        <a:lnSpc>
                          <a:spcPct val="100000"/>
                        </a:lnSpc>
                      </a:pPr>
                      <a:r>
                        <a:rPr sz="700" dirty="0">
                          <a:solidFill>
                            <a:srgbClr val="333333"/>
                          </a:solidFill>
                          <a:latin typeface="Noto Serif"/>
                          <a:cs typeface="Noto Serif"/>
                        </a:rPr>
                        <a:t>number</a:t>
                      </a:r>
                      <a:r>
                        <a:rPr sz="700" spc="-15" dirty="0">
                          <a:solidFill>
                            <a:srgbClr val="333333"/>
                          </a:solidFill>
                          <a:latin typeface="Noto Serif"/>
                          <a:cs typeface="Noto Serif"/>
                        </a:rPr>
                        <a:t> </a:t>
                      </a:r>
                      <a:r>
                        <a:rPr sz="700" spc="-5" dirty="0">
                          <a:solidFill>
                            <a:srgbClr val="333333"/>
                          </a:solidFill>
                          <a:latin typeface="Noto Serif"/>
                          <a:cs typeface="Noto Serif"/>
                        </a:rPr>
                        <a:t>(float)</a:t>
                      </a:r>
                      <a:endParaRPr sz="700">
                        <a:latin typeface="Noto Serif"/>
                        <a:cs typeface="Noto Serif"/>
                      </a:endParaRPr>
                    </a:p>
                  </a:txBody>
                  <a:tcPr marL="0" marR="0" marT="814"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403661">
                <a:tc>
                  <a:txBody>
                    <a:bodyPr/>
                    <a:lstStyle/>
                    <a:p>
                      <a:pPr marL="38100">
                        <a:lnSpc>
                          <a:spcPct val="100000"/>
                        </a:lnSpc>
                        <a:spcBef>
                          <a:spcPts val="445"/>
                        </a:spcBef>
                      </a:pPr>
                      <a:r>
                        <a:rPr sz="700" b="1" spc="-5" dirty="0">
                          <a:solidFill>
                            <a:srgbClr val="333333"/>
                          </a:solidFill>
                          <a:latin typeface="Noto Serif"/>
                          <a:cs typeface="Noto Serif"/>
                        </a:rPr>
                        <a:t>send_amount</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Send</a:t>
                      </a:r>
                      <a:r>
                        <a:rPr sz="700" spc="-10" dirty="0">
                          <a:solidFill>
                            <a:srgbClr val="333333"/>
                          </a:solidFill>
                          <a:latin typeface="Noto Serif"/>
                          <a:cs typeface="Noto Serif"/>
                        </a:rPr>
                        <a:t> </a:t>
                      </a:r>
                      <a:r>
                        <a:rPr sz="700" spc="-5" dirty="0">
                          <a:solidFill>
                            <a:srgbClr val="333333"/>
                          </a:solidFill>
                          <a:latin typeface="Noto Serif"/>
                          <a:cs typeface="Noto Serif"/>
                        </a:rPr>
                        <a:t>amount</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dirty="0">
                          <a:solidFill>
                            <a:srgbClr val="333333"/>
                          </a:solidFill>
                          <a:latin typeface="Noto Serif"/>
                          <a:cs typeface="Noto Serif"/>
                        </a:rPr>
                        <a:t>number</a:t>
                      </a:r>
                      <a:r>
                        <a:rPr sz="700" spc="-15" dirty="0">
                          <a:solidFill>
                            <a:srgbClr val="333333"/>
                          </a:solidFill>
                          <a:latin typeface="Noto Serif"/>
                          <a:cs typeface="Noto Serif"/>
                        </a:rPr>
                        <a:t> </a:t>
                      </a:r>
                      <a:r>
                        <a:rPr sz="700" spc="-5" dirty="0">
                          <a:solidFill>
                            <a:srgbClr val="333333"/>
                          </a:solidFill>
                          <a:latin typeface="Noto Serif"/>
                          <a:cs typeface="Noto Serif"/>
                        </a:rPr>
                        <a:t>(float)</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403661">
                <a:tc>
                  <a:txBody>
                    <a:bodyPr/>
                    <a:lstStyle/>
                    <a:p>
                      <a:pPr marL="38100">
                        <a:lnSpc>
                          <a:spcPct val="100000"/>
                        </a:lnSpc>
                        <a:spcBef>
                          <a:spcPts val="445"/>
                        </a:spcBef>
                      </a:pPr>
                      <a:r>
                        <a:rPr sz="700" b="1" spc="-5" dirty="0">
                          <a:solidFill>
                            <a:srgbClr val="333333"/>
                          </a:solidFill>
                          <a:latin typeface="Noto Serif"/>
                          <a:cs typeface="Noto Serif"/>
                        </a:rPr>
                        <a:t>timestamp</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Timestamp when </a:t>
                      </a:r>
                      <a:r>
                        <a:rPr sz="700" spc="-10" dirty="0">
                          <a:solidFill>
                            <a:srgbClr val="333333"/>
                          </a:solidFill>
                          <a:latin typeface="Noto Serif"/>
                          <a:cs typeface="Noto Serif"/>
                        </a:rPr>
                        <a:t>transfer </a:t>
                      </a:r>
                      <a:r>
                        <a:rPr sz="700" spc="-5" dirty="0">
                          <a:solidFill>
                            <a:srgbClr val="333333"/>
                          </a:solidFill>
                          <a:latin typeface="Noto Serif"/>
                          <a:cs typeface="Noto Serif"/>
                        </a:rPr>
                        <a:t>requested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r>
                        <a:rPr sz="700" spc="-20" dirty="0">
                          <a:solidFill>
                            <a:srgbClr val="333333"/>
                          </a:solidFill>
                          <a:latin typeface="Noto Serif"/>
                          <a:cs typeface="Noto Serif"/>
                        </a:rPr>
                        <a:t> </a:t>
                      </a:r>
                      <a:r>
                        <a:rPr sz="700" spc="-5" dirty="0">
                          <a:solidFill>
                            <a:srgbClr val="333333"/>
                          </a:solidFill>
                          <a:latin typeface="Noto Serif"/>
                          <a:cs typeface="Noto Serif"/>
                        </a:rPr>
                        <a:t>(date-time)</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r h="403660">
                <a:tc>
                  <a:txBody>
                    <a:bodyPr/>
                    <a:lstStyle/>
                    <a:p>
                      <a:pPr marL="38100">
                        <a:lnSpc>
                          <a:spcPct val="100000"/>
                        </a:lnSpc>
                        <a:spcBef>
                          <a:spcPts val="445"/>
                        </a:spcBef>
                      </a:pPr>
                      <a:r>
                        <a:rPr sz="700" b="1" spc="-5" dirty="0">
                          <a:solidFill>
                            <a:srgbClr val="333333"/>
                          </a:solidFill>
                          <a:latin typeface="Noto Serif"/>
                          <a:cs typeface="Noto Serif"/>
                        </a:rPr>
                        <a:t>to</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Receiver wallet</a:t>
                      </a:r>
                      <a:r>
                        <a:rPr sz="700" spc="-10" dirty="0">
                          <a:solidFill>
                            <a:srgbClr val="333333"/>
                          </a:solidFill>
                          <a:latin typeface="Noto Serif"/>
                          <a:cs typeface="Noto Serif"/>
                        </a:rPr>
                        <a:t> </a:t>
                      </a:r>
                      <a:r>
                        <a:rPr sz="700" spc="-5" dirty="0">
                          <a:solidFill>
                            <a:srgbClr val="333333"/>
                          </a:solidFill>
                          <a:latin typeface="Noto Serif"/>
                          <a:cs typeface="Noto Serif"/>
                        </a:rPr>
                        <a:t>address</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5"/>
                  </a:ext>
                </a:extLst>
              </a:tr>
              <a:tr h="403661">
                <a:tc>
                  <a:txBody>
                    <a:bodyPr/>
                    <a:lstStyle/>
                    <a:p>
                      <a:pPr marL="38100">
                        <a:lnSpc>
                          <a:spcPct val="100000"/>
                        </a:lnSpc>
                        <a:spcBef>
                          <a:spcPts val="445"/>
                        </a:spcBef>
                      </a:pPr>
                      <a:r>
                        <a:rPr sz="700" b="1" spc="-10" dirty="0">
                          <a:solidFill>
                            <a:srgbClr val="333333"/>
                          </a:solidFill>
                          <a:latin typeface="Noto Serif"/>
                          <a:cs typeface="Noto Serif"/>
                        </a:rPr>
                        <a:t>transactionId</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0" dirty="0">
                          <a:solidFill>
                            <a:srgbClr val="333333"/>
                          </a:solidFill>
                          <a:latin typeface="Noto Serif"/>
                          <a:cs typeface="Noto Serif"/>
                        </a:rPr>
                        <a:t>Transaction </a:t>
                      </a:r>
                      <a:r>
                        <a:rPr sz="700" spc="-5" dirty="0">
                          <a:solidFill>
                            <a:srgbClr val="333333"/>
                          </a:solidFill>
                          <a:latin typeface="Noto Serif"/>
                          <a:cs typeface="Noto Serif"/>
                        </a:rPr>
                        <a:t>ID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6"/>
                  </a:ext>
                </a:extLst>
              </a:tr>
              <a:tr h="532187">
                <a:tc>
                  <a:txBody>
                    <a:bodyPr/>
                    <a:lstStyle/>
                    <a:p>
                      <a:pPr marL="38100" marR="86360">
                        <a:lnSpc>
                          <a:spcPct val="125200"/>
                        </a:lnSpc>
                        <a:spcBef>
                          <a:spcPts val="125"/>
                        </a:spcBef>
                      </a:pPr>
                      <a:r>
                        <a:rPr sz="700" b="1" spc="-5" dirty="0">
                          <a:solidFill>
                            <a:srgbClr val="333333"/>
                          </a:solidFill>
                          <a:latin typeface="Noto Serif"/>
                          <a:cs typeface="Noto Serif"/>
                        </a:rPr>
                        <a:t>withd</a:t>
                      </a:r>
                      <a:r>
                        <a:rPr sz="700" b="1" spc="-25" dirty="0">
                          <a:solidFill>
                            <a:srgbClr val="333333"/>
                          </a:solidFill>
                          <a:latin typeface="Noto Serif"/>
                          <a:cs typeface="Noto Serif"/>
                        </a:rPr>
                        <a:t>r</a:t>
                      </a:r>
                      <a:r>
                        <a:rPr sz="700" b="1" spc="-5" dirty="0">
                          <a:solidFill>
                            <a:srgbClr val="333333"/>
                          </a:solidFill>
                          <a:latin typeface="Noto Serif"/>
                          <a:cs typeface="Noto Serif"/>
                        </a:rPr>
                        <a:t>aw_am  ount</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10181"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a:lnSpc>
                          <a:spcPct val="100000"/>
                        </a:lnSpc>
                        <a:spcBef>
                          <a:spcPts val="10"/>
                        </a:spcBef>
                      </a:pPr>
                      <a:endParaRPr sz="1100">
                        <a:latin typeface="Times New Roman"/>
                        <a:cs typeface="Times New Roman"/>
                      </a:endParaRPr>
                    </a:p>
                    <a:p>
                      <a:pPr marL="38100">
                        <a:lnSpc>
                          <a:spcPct val="100000"/>
                        </a:lnSpc>
                      </a:pPr>
                      <a:r>
                        <a:rPr sz="700" spc="-10" dirty="0">
                          <a:solidFill>
                            <a:srgbClr val="333333"/>
                          </a:solidFill>
                          <a:latin typeface="Noto Serif"/>
                          <a:cs typeface="Noto Serif"/>
                        </a:rPr>
                        <a:t>Withdrawal </a:t>
                      </a:r>
                      <a:r>
                        <a:rPr sz="700" spc="-5" dirty="0">
                          <a:solidFill>
                            <a:srgbClr val="333333"/>
                          </a:solidFill>
                          <a:latin typeface="Noto Serif"/>
                          <a:cs typeface="Noto Serif"/>
                        </a:rPr>
                        <a:t>amount</a:t>
                      </a:r>
                      <a:endParaRPr sz="700">
                        <a:latin typeface="Noto Serif"/>
                        <a:cs typeface="Noto Serif"/>
                      </a:endParaRPr>
                    </a:p>
                  </a:txBody>
                  <a:tcPr marL="0" marR="0" marT="814"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a:lnSpc>
                          <a:spcPct val="100000"/>
                        </a:lnSpc>
                        <a:spcBef>
                          <a:spcPts val="10"/>
                        </a:spcBef>
                      </a:pPr>
                      <a:endParaRPr sz="1100">
                        <a:latin typeface="Times New Roman"/>
                        <a:cs typeface="Times New Roman"/>
                      </a:endParaRPr>
                    </a:p>
                    <a:p>
                      <a:pPr marL="38100">
                        <a:lnSpc>
                          <a:spcPct val="100000"/>
                        </a:lnSpc>
                      </a:pPr>
                      <a:r>
                        <a:rPr sz="700" dirty="0">
                          <a:solidFill>
                            <a:srgbClr val="333333"/>
                          </a:solidFill>
                          <a:latin typeface="Noto Serif"/>
                          <a:cs typeface="Noto Serif"/>
                        </a:rPr>
                        <a:t>number</a:t>
                      </a:r>
                      <a:r>
                        <a:rPr sz="700" spc="-15" dirty="0">
                          <a:solidFill>
                            <a:srgbClr val="333333"/>
                          </a:solidFill>
                          <a:latin typeface="Noto Serif"/>
                          <a:cs typeface="Noto Serif"/>
                        </a:rPr>
                        <a:t> </a:t>
                      </a:r>
                      <a:r>
                        <a:rPr sz="700" spc="-5" dirty="0">
                          <a:solidFill>
                            <a:srgbClr val="333333"/>
                          </a:solidFill>
                          <a:latin typeface="Noto Serif"/>
                          <a:cs typeface="Noto Serif"/>
                        </a:rPr>
                        <a:t>(float)</a:t>
                      </a:r>
                      <a:endParaRPr sz="700">
                        <a:latin typeface="Noto Serif"/>
                        <a:cs typeface="Noto Serif"/>
                      </a:endParaRPr>
                    </a:p>
                  </a:txBody>
                  <a:tcPr marL="0" marR="0" marT="814"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7"/>
                  </a:ext>
                </a:extLst>
              </a:tr>
            </a:tbl>
          </a:graphicData>
        </a:graphic>
      </p:graphicFrame>
      <p:sp>
        <p:nvSpPr>
          <p:cNvPr id="5" name="object 5"/>
          <p:cNvSpPr txBox="1"/>
          <p:nvPr/>
        </p:nvSpPr>
        <p:spPr>
          <a:xfrm>
            <a:off x="4057659" y="5883749"/>
            <a:ext cx="1120330" cy="185837"/>
          </a:xfrm>
          <a:prstGeom prst="rect">
            <a:avLst/>
          </a:prstGeom>
        </p:spPr>
        <p:txBody>
          <a:bodyPr vert="horz" wrap="square" lIns="0" tIns="8145" rIns="0" bIns="0" rtlCol="0">
            <a:spAutoFit/>
          </a:bodyPr>
          <a:lstStyle/>
          <a:p>
            <a:pPr marL="8145">
              <a:spcBef>
                <a:spcPts val="64"/>
              </a:spcBef>
            </a:pPr>
            <a:r>
              <a:rPr sz="1154" b="1" spc="-3" dirty="0">
                <a:solidFill>
                  <a:srgbClr val="333333"/>
                </a:solidFill>
                <a:latin typeface="Noto Serif"/>
                <a:cs typeface="Noto Serif"/>
              </a:rPr>
              <a:t>UnlockBalance</a:t>
            </a:r>
            <a:endParaRPr sz="1154">
              <a:latin typeface="Noto Serif"/>
              <a:cs typeface="Noto Serif"/>
            </a:endParaRPr>
          </a:p>
        </p:txBody>
      </p:sp>
      <p:sp>
        <p:nvSpPr>
          <p:cNvPr id="6" name="object 6"/>
          <p:cNvSpPr/>
          <p:nvPr/>
        </p:nvSpPr>
        <p:spPr>
          <a:xfrm>
            <a:off x="4065804" y="6612757"/>
            <a:ext cx="4062673" cy="0"/>
          </a:xfrm>
          <a:custGeom>
            <a:avLst/>
            <a:gdLst/>
            <a:ahLst/>
            <a:cxnLst/>
            <a:rect l="l" t="t" r="r" b="b"/>
            <a:pathLst>
              <a:path w="6334759">
                <a:moveTo>
                  <a:pt x="0" y="0"/>
                </a:moveTo>
                <a:lnTo>
                  <a:pt x="6334759" y="0"/>
                </a:lnTo>
              </a:path>
            </a:pathLst>
          </a:custGeom>
          <a:ln w="3175">
            <a:solidFill>
              <a:srgbClr val="DDDDDD"/>
            </a:solidFill>
          </a:ln>
        </p:spPr>
        <p:txBody>
          <a:bodyPr wrap="square" lIns="0" tIns="0" rIns="0" bIns="0" rtlCol="0"/>
          <a:lstStyle/>
          <a:p>
            <a:endParaRPr sz="1154"/>
          </a:p>
        </p:txBody>
      </p:sp>
      <p:sp>
        <p:nvSpPr>
          <p:cNvPr id="7" name="object 7"/>
          <p:cNvSpPr txBox="1"/>
          <p:nvPr/>
        </p:nvSpPr>
        <p:spPr>
          <a:xfrm>
            <a:off x="4065804" y="6659485"/>
            <a:ext cx="98553" cy="97031"/>
          </a:xfrm>
          <a:prstGeom prst="rect">
            <a:avLst/>
          </a:prstGeom>
        </p:spPr>
        <p:txBody>
          <a:bodyPr vert="horz" wrap="square" lIns="0" tIns="8145" rIns="0" bIns="0" rtlCol="0">
            <a:spAutoFit/>
          </a:bodyPr>
          <a:lstStyle/>
          <a:p>
            <a:pPr marL="8145">
              <a:spcBef>
                <a:spcPts val="64"/>
              </a:spcBef>
            </a:pPr>
            <a:r>
              <a:rPr sz="577" spc="-3" dirty="0">
                <a:solidFill>
                  <a:srgbClr val="333333"/>
                </a:solidFill>
                <a:latin typeface="Noto Serif"/>
                <a:cs typeface="Noto Serif"/>
              </a:rPr>
              <a:t>10</a:t>
            </a:r>
            <a:endParaRPr sz="577">
              <a:latin typeface="Noto Serif"/>
              <a:cs typeface="Noto Serif"/>
            </a:endParaRPr>
          </a:p>
        </p:txBody>
      </p:sp>
    </p:spTree>
    <p:extLst>
      <p:ext uri="{BB962C8B-B14F-4D97-AF65-F5344CB8AC3E}">
        <p14:creationId xmlns:p14="http://schemas.microsoft.com/office/powerpoint/2010/main" val="4943224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063768" y="291180"/>
          <a:ext cx="4063080" cy="1908347"/>
        </p:xfrm>
        <a:graphic>
          <a:graphicData uri="http://schemas.openxmlformats.org/drawingml/2006/table">
            <a:tbl>
              <a:tblPr firstRow="1" bandRow="1">
                <a:tableStyleId>{2D5ABB26-0587-4C30-8999-92F81FD0307C}</a:tableStyleId>
              </a:tblPr>
              <a:tblGrid>
                <a:gridCol w="677248">
                  <a:extLst>
                    <a:ext uri="{9D8B030D-6E8A-4147-A177-3AD203B41FA5}">
                      <a16:colId xmlns:a16="http://schemas.microsoft.com/office/drawing/2014/main" xmlns="" val="20000"/>
                    </a:ext>
                  </a:extLst>
                </a:gridCol>
                <a:gridCol w="2482971">
                  <a:extLst>
                    <a:ext uri="{9D8B030D-6E8A-4147-A177-3AD203B41FA5}">
                      <a16:colId xmlns:a16="http://schemas.microsoft.com/office/drawing/2014/main" xmlns="" val="20001"/>
                    </a:ext>
                  </a:extLst>
                </a:gridCol>
                <a:gridCol w="902861">
                  <a:extLst>
                    <a:ext uri="{9D8B030D-6E8A-4147-A177-3AD203B41FA5}">
                      <a16:colId xmlns:a16="http://schemas.microsoft.com/office/drawing/2014/main" xmlns="" val="20002"/>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1">
                <a:tc>
                  <a:txBody>
                    <a:bodyPr/>
                    <a:lstStyle/>
                    <a:p>
                      <a:pPr marL="38100">
                        <a:lnSpc>
                          <a:spcPct val="100000"/>
                        </a:lnSpc>
                        <a:spcBef>
                          <a:spcPts val="445"/>
                        </a:spcBef>
                      </a:pPr>
                      <a:r>
                        <a:rPr sz="700" b="1" spc="-5" dirty="0">
                          <a:solidFill>
                            <a:srgbClr val="333333"/>
                          </a:solidFill>
                          <a:latin typeface="Noto Serif"/>
                          <a:cs typeface="Noto Serif"/>
                        </a:rPr>
                        <a:t>address</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5" dirty="0">
                          <a:solidFill>
                            <a:srgbClr val="333333"/>
                          </a:solidFill>
                          <a:latin typeface="Noto Serif"/>
                          <a:cs typeface="Noto Serif"/>
                        </a:rPr>
                        <a:t>Wallet</a:t>
                      </a:r>
                      <a:r>
                        <a:rPr sz="700" spc="-10" dirty="0">
                          <a:solidFill>
                            <a:srgbClr val="333333"/>
                          </a:solidFill>
                          <a:latin typeface="Noto Serif"/>
                          <a:cs typeface="Noto Serif"/>
                        </a:rPr>
                        <a:t> </a:t>
                      </a:r>
                      <a:r>
                        <a:rPr sz="700" spc="-5" dirty="0">
                          <a:solidFill>
                            <a:srgbClr val="333333"/>
                          </a:solidFill>
                          <a:latin typeface="Noto Serif"/>
                          <a:cs typeface="Noto Serif"/>
                        </a:rPr>
                        <a:t>address</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403660">
                <a:tc>
                  <a:txBody>
                    <a:bodyPr/>
                    <a:lstStyle/>
                    <a:p>
                      <a:pPr marL="38100">
                        <a:lnSpc>
                          <a:spcPct val="100000"/>
                        </a:lnSpc>
                        <a:spcBef>
                          <a:spcPts val="445"/>
                        </a:spcBef>
                      </a:pPr>
                      <a:r>
                        <a:rPr sz="700" b="1" spc="-5" dirty="0">
                          <a:solidFill>
                            <a:srgbClr val="333333"/>
                          </a:solidFill>
                          <a:latin typeface="Noto Serif"/>
                          <a:cs typeface="Noto Serif"/>
                        </a:rPr>
                        <a:t>timestamp</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Timestamp when unlock</a:t>
                      </a:r>
                      <a:r>
                        <a:rPr sz="700" spc="-15" dirty="0">
                          <a:solidFill>
                            <a:srgbClr val="333333"/>
                          </a:solidFill>
                          <a:latin typeface="Noto Serif"/>
                          <a:cs typeface="Noto Serif"/>
                        </a:rPr>
                        <a:t> </a:t>
                      </a:r>
                      <a:r>
                        <a:rPr sz="700" spc="-5" dirty="0">
                          <a:solidFill>
                            <a:srgbClr val="333333"/>
                          </a:solidFill>
                          <a:latin typeface="Noto Serif"/>
                          <a:cs typeface="Noto Serif"/>
                        </a:rPr>
                        <a:t>requested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r>
                        <a:rPr sz="700" spc="-20" dirty="0">
                          <a:solidFill>
                            <a:srgbClr val="333333"/>
                          </a:solidFill>
                          <a:latin typeface="Noto Serif"/>
                          <a:cs typeface="Noto Serif"/>
                        </a:rPr>
                        <a:t> </a:t>
                      </a:r>
                      <a:r>
                        <a:rPr sz="700" spc="-5" dirty="0">
                          <a:solidFill>
                            <a:srgbClr val="333333"/>
                          </a:solidFill>
                          <a:latin typeface="Noto Serif"/>
                          <a:cs typeface="Noto Serif"/>
                        </a:rPr>
                        <a:t>(date-time)</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403661">
                <a:tc>
                  <a:txBody>
                    <a:bodyPr/>
                    <a:lstStyle/>
                    <a:p>
                      <a:pPr marL="38100">
                        <a:lnSpc>
                          <a:spcPct val="100000"/>
                        </a:lnSpc>
                        <a:spcBef>
                          <a:spcPts val="445"/>
                        </a:spcBef>
                      </a:pPr>
                      <a:r>
                        <a:rPr sz="700" b="1" spc="-10" dirty="0">
                          <a:solidFill>
                            <a:srgbClr val="333333"/>
                          </a:solidFill>
                          <a:latin typeface="Noto Serif"/>
                          <a:cs typeface="Noto Serif"/>
                        </a:rPr>
                        <a:t>transactionId</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0" dirty="0">
                          <a:solidFill>
                            <a:srgbClr val="333333"/>
                          </a:solidFill>
                          <a:latin typeface="Noto Serif"/>
                          <a:cs typeface="Noto Serif"/>
                        </a:rPr>
                        <a:t>Transaction </a:t>
                      </a:r>
                      <a:r>
                        <a:rPr sz="700" spc="-5" dirty="0">
                          <a:solidFill>
                            <a:srgbClr val="333333"/>
                          </a:solidFill>
                          <a:latin typeface="Noto Serif"/>
                          <a:cs typeface="Noto Serif"/>
                        </a:rPr>
                        <a:t>ID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532187">
                <a:tc>
                  <a:txBody>
                    <a:bodyPr/>
                    <a:lstStyle/>
                    <a:p>
                      <a:pPr marL="38100" marR="106045">
                        <a:lnSpc>
                          <a:spcPct val="125200"/>
                        </a:lnSpc>
                        <a:spcBef>
                          <a:spcPts val="125"/>
                        </a:spcBef>
                      </a:pPr>
                      <a:r>
                        <a:rPr sz="700" b="1" spc="-5" dirty="0">
                          <a:solidFill>
                            <a:srgbClr val="333333"/>
                          </a:solidFill>
                          <a:latin typeface="Noto Serif"/>
                          <a:cs typeface="Noto Serif"/>
                        </a:rPr>
                        <a:t>unlock_amou  nt</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10181"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a:lnSpc>
                          <a:spcPct val="100000"/>
                        </a:lnSpc>
                        <a:spcBef>
                          <a:spcPts val="10"/>
                        </a:spcBef>
                      </a:pPr>
                      <a:endParaRPr sz="1100">
                        <a:latin typeface="Times New Roman"/>
                        <a:cs typeface="Times New Roman"/>
                      </a:endParaRPr>
                    </a:p>
                    <a:p>
                      <a:pPr marL="38100">
                        <a:lnSpc>
                          <a:spcPct val="100000"/>
                        </a:lnSpc>
                      </a:pPr>
                      <a:r>
                        <a:rPr sz="700" spc="-5" dirty="0">
                          <a:solidFill>
                            <a:srgbClr val="333333"/>
                          </a:solidFill>
                          <a:latin typeface="Noto Serif"/>
                          <a:cs typeface="Noto Serif"/>
                        </a:rPr>
                        <a:t>Amount to</a:t>
                      </a:r>
                      <a:r>
                        <a:rPr sz="700" spc="-10" dirty="0">
                          <a:solidFill>
                            <a:srgbClr val="333333"/>
                          </a:solidFill>
                          <a:latin typeface="Noto Serif"/>
                          <a:cs typeface="Noto Serif"/>
                        </a:rPr>
                        <a:t> </a:t>
                      </a:r>
                      <a:r>
                        <a:rPr sz="700" spc="-5" dirty="0">
                          <a:solidFill>
                            <a:srgbClr val="333333"/>
                          </a:solidFill>
                          <a:latin typeface="Noto Serif"/>
                          <a:cs typeface="Noto Serif"/>
                        </a:rPr>
                        <a:t>unlock</a:t>
                      </a:r>
                      <a:endParaRPr sz="700">
                        <a:latin typeface="Noto Serif"/>
                        <a:cs typeface="Noto Serif"/>
                      </a:endParaRPr>
                    </a:p>
                  </a:txBody>
                  <a:tcPr marL="0" marR="0" marT="814"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a:lnSpc>
                          <a:spcPct val="100000"/>
                        </a:lnSpc>
                        <a:spcBef>
                          <a:spcPts val="10"/>
                        </a:spcBef>
                      </a:pPr>
                      <a:endParaRPr sz="1100">
                        <a:latin typeface="Times New Roman"/>
                        <a:cs typeface="Times New Roman"/>
                      </a:endParaRPr>
                    </a:p>
                    <a:p>
                      <a:pPr marL="38100">
                        <a:lnSpc>
                          <a:spcPct val="100000"/>
                        </a:lnSpc>
                      </a:pPr>
                      <a:r>
                        <a:rPr sz="700" dirty="0">
                          <a:solidFill>
                            <a:srgbClr val="333333"/>
                          </a:solidFill>
                          <a:latin typeface="Noto Serif"/>
                          <a:cs typeface="Noto Serif"/>
                        </a:rPr>
                        <a:t>number</a:t>
                      </a:r>
                      <a:r>
                        <a:rPr sz="700" spc="-15" dirty="0">
                          <a:solidFill>
                            <a:srgbClr val="333333"/>
                          </a:solidFill>
                          <a:latin typeface="Noto Serif"/>
                          <a:cs typeface="Noto Serif"/>
                        </a:rPr>
                        <a:t> </a:t>
                      </a:r>
                      <a:r>
                        <a:rPr sz="700" spc="-5" dirty="0">
                          <a:solidFill>
                            <a:srgbClr val="333333"/>
                          </a:solidFill>
                          <a:latin typeface="Noto Serif"/>
                          <a:cs typeface="Noto Serif"/>
                        </a:rPr>
                        <a:t>(float)</a:t>
                      </a:r>
                      <a:endParaRPr sz="700">
                        <a:latin typeface="Noto Serif"/>
                        <a:cs typeface="Noto Serif"/>
                      </a:endParaRPr>
                    </a:p>
                  </a:txBody>
                  <a:tcPr marL="0" marR="0" marT="814"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3" name="object 3"/>
          <p:cNvSpPr txBox="1"/>
          <p:nvPr/>
        </p:nvSpPr>
        <p:spPr>
          <a:xfrm>
            <a:off x="4057659" y="2340224"/>
            <a:ext cx="763176" cy="185837"/>
          </a:xfrm>
          <a:prstGeom prst="rect">
            <a:avLst/>
          </a:prstGeom>
        </p:spPr>
        <p:txBody>
          <a:bodyPr vert="horz" wrap="square" lIns="0" tIns="8145" rIns="0" bIns="0" rtlCol="0">
            <a:spAutoFit/>
          </a:bodyPr>
          <a:lstStyle/>
          <a:p>
            <a:pPr marL="8145">
              <a:spcBef>
                <a:spcPts val="64"/>
              </a:spcBef>
            </a:pPr>
            <a:r>
              <a:rPr sz="1154" b="1" spc="-3" dirty="0">
                <a:solidFill>
                  <a:srgbClr val="333333"/>
                </a:solidFill>
                <a:latin typeface="Noto Serif"/>
                <a:cs typeface="Noto Serif"/>
              </a:rPr>
              <a:t>Withd</a:t>
            </a:r>
            <a:r>
              <a:rPr sz="1154" b="1" spc="-26" dirty="0">
                <a:solidFill>
                  <a:srgbClr val="333333"/>
                </a:solidFill>
                <a:latin typeface="Noto Serif"/>
                <a:cs typeface="Noto Serif"/>
              </a:rPr>
              <a:t>r</a:t>
            </a:r>
            <a:r>
              <a:rPr sz="1154" b="1" spc="-3" dirty="0">
                <a:solidFill>
                  <a:srgbClr val="333333"/>
                </a:solidFill>
                <a:latin typeface="Noto Serif"/>
                <a:cs typeface="Noto Serif"/>
              </a:rPr>
              <a:t>aw</a:t>
            </a:r>
            <a:endParaRPr sz="1154">
              <a:latin typeface="Noto Serif"/>
              <a:cs typeface="Noto Serif"/>
            </a:endParaRPr>
          </a:p>
        </p:txBody>
      </p:sp>
      <p:graphicFrame>
        <p:nvGraphicFramePr>
          <p:cNvPr id="4" name="object 4"/>
          <p:cNvGraphicFramePr>
            <a:graphicFrameLocks noGrp="1"/>
          </p:cNvGraphicFramePr>
          <p:nvPr/>
        </p:nvGraphicFramePr>
        <p:xfrm>
          <a:off x="4063768" y="2623714"/>
          <a:ext cx="4063080" cy="1908356"/>
        </p:xfrm>
        <a:graphic>
          <a:graphicData uri="http://schemas.openxmlformats.org/drawingml/2006/table">
            <a:tbl>
              <a:tblPr firstRow="1" bandRow="1">
                <a:tableStyleId>{2D5ABB26-0587-4C30-8999-92F81FD0307C}</a:tableStyleId>
              </a:tblPr>
              <a:tblGrid>
                <a:gridCol w="677248">
                  <a:extLst>
                    <a:ext uri="{9D8B030D-6E8A-4147-A177-3AD203B41FA5}">
                      <a16:colId xmlns:a16="http://schemas.microsoft.com/office/drawing/2014/main" xmlns="" val="20000"/>
                    </a:ext>
                  </a:extLst>
                </a:gridCol>
                <a:gridCol w="2482971">
                  <a:extLst>
                    <a:ext uri="{9D8B030D-6E8A-4147-A177-3AD203B41FA5}">
                      <a16:colId xmlns:a16="http://schemas.microsoft.com/office/drawing/2014/main" xmlns="" val="20001"/>
                    </a:ext>
                  </a:extLst>
                </a:gridCol>
                <a:gridCol w="902861">
                  <a:extLst>
                    <a:ext uri="{9D8B030D-6E8A-4147-A177-3AD203B41FA5}">
                      <a16:colId xmlns:a16="http://schemas.microsoft.com/office/drawing/2014/main" xmlns="" val="20002"/>
                    </a:ext>
                  </a:extLst>
                </a:gridCol>
              </a:tblGrid>
              <a:tr h="165178">
                <a:tc>
                  <a:txBody>
                    <a:bodyPr/>
                    <a:lstStyle/>
                    <a:p>
                      <a:pPr marL="38100">
                        <a:lnSpc>
                          <a:spcPct val="100000"/>
                        </a:lnSpc>
                        <a:spcBef>
                          <a:spcPts val="575"/>
                        </a:spcBef>
                      </a:pPr>
                      <a:r>
                        <a:rPr sz="700" b="1" spc="-5" dirty="0">
                          <a:solidFill>
                            <a:srgbClr val="333333"/>
                          </a:solidFill>
                          <a:latin typeface="Noto Serif"/>
                          <a:cs typeface="Noto Serif"/>
                        </a:rPr>
                        <a:t>Name</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Description</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tc>
                  <a:txBody>
                    <a:bodyPr/>
                    <a:lstStyle/>
                    <a:p>
                      <a:pPr marL="38100">
                        <a:lnSpc>
                          <a:spcPct val="100000"/>
                        </a:lnSpc>
                        <a:spcBef>
                          <a:spcPts val="575"/>
                        </a:spcBef>
                      </a:pPr>
                      <a:r>
                        <a:rPr sz="700" b="1" spc="-5" dirty="0">
                          <a:solidFill>
                            <a:srgbClr val="333333"/>
                          </a:solidFill>
                          <a:latin typeface="Noto Serif"/>
                          <a:cs typeface="Noto Serif"/>
                        </a:rPr>
                        <a:t>Schema</a:t>
                      </a:r>
                      <a:endParaRPr sz="700">
                        <a:latin typeface="Noto Serif"/>
                        <a:cs typeface="Noto Serif"/>
                      </a:endParaRPr>
                    </a:p>
                  </a:txBody>
                  <a:tcPr marL="0" marR="0" marT="46833" marB="0">
                    <a:lnL w="6350">
                      <a:solidFill>
                        <a:srgbClr val="DDDDDD"/>
                      </a:solidFill>
                      <a:prstDash val="solid"/>
                    </a:lnL>
                    <a:lnR w="6350">
                      <a:solidFill>
                        <a:srgbClr val="DDDDDD"/>
                      </a:solidFill>
                      <a:prstDash val="solid"/>
                    </a:lnR>
                    <a:lnT w="6350">
                      <a:solidFill>
                        <a:srgbClr val="DDDDDD"/>
                      </a:solidFill>
                      <a:prstDash val="solid"/>
                    </a:lnT>
                    <a:lnB w="19050">
                      <a:solidFill>
                        <a:srgbClr val="DDDDDD"/>
                      </a:solidFill>
                      <a:prstDash val="solid"/>
                    </a:lnB>
                  </a:tcPr>
                </a:tc>
                <a:extLst>
                  <a:ext uri="{0D108BD9-81ED-4DB2-BD59-A6C34878D82A}">
                    <a16:rowId xmlns:a16="http://schemas.microsoft.com/office/drawing/2014/main" xmlns="" val="10000"/>
                  </a:ext>
                </a:extLst>
              </a:tr>
              <a:tr h="403669">
                <a:tc>
                  <a:txBody>
                    <a:bodyPr/>
                    <a:lstStyle/>
                    <a:p>
                      <a:pPr marL="38100">
                        <a:lnSpc>
                          <a:spcPct val="100000"/>
                        </a:lnSpc>
                        <a:spcBef>
                          <a:spcPts val="445"/>
                        </a:spcBef>
                      </a:pPr>
                      <a:r>
                        <a:rPr sz="700" b="1" spc="-5" dirty="0">
                          <a:solidFill>
                            <a:srgbClr val="333333"/>
                          </a:solidFill>
                          <a:latin typeface="Noto Serif"/>
                          <a:cs typeface="Noto Serif"/>
                        </a:rPr>
                        <a:t>from_address</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5" dirty="0">
                          <a:solidFill>
                            <a:srgbClr val="333333"/>
                          </a:solidFill>
                          <a:latin typeface="Noto Serif"/>
                          <a:cs typeface="Noto Serif"/>
                        </a:rPr>
                        <a:t>Wallet</a:t>
                      </a:r>
                      <a:r>
                        <a:rPr sz="700" spc="-10" dirty="0">
                          <a:solidFill>
                            <a:srgbClr val="333333"/>
                          </a:solidFill>
                          <a:latin typeface="Noto Serif"/>
                          <a:cs typeface="Noto Serif"/>
                        </a:rPr>
                        <a:t> </a:t>
                      </a:r>
                      <a:r>
                        <a:rPr sz="700" spc="-5" dirty="0">
                          <a:solidFill>
                            <a:srgbClr val="333333"/>
                          </a:solidFill>
                          <a:latin typeface="Noto Serif"/>
                          <a:cs typeface="Noto Serif"/>
                        </a:rPr>
                        <a:t>address</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19050">
                      <a:solidFill>
                        <a:srgbClr val="DDDDDD"/>
                      </a:solidFill>
                      <a:prstDash val="solid"/>
                    </a:lnT>
                    <a:lnB w="6350">
                      <a:solidFill>
                        <a:srgbClr val="DDDDDD"/>
                      </a:solidFill>
                      <a:prstDash val="solid"/>
                    </a:lnB>
                  </a:tcPr>
                </a:tc>
                <a:extLst>
                  <a:ext uri="{0D108BD9-81ED-4DB2-BD59-A6C34878D82A}">
                    <a16:rowId xmlns:a16="http://schemas.microsoft.com/office/drawing/2014/main" xmlns="" val="10001"/>
                  </a:ext>
                </a:extLst>
              </a:tr>
              <a:tr h="403661">
                <a:tc>
                  <a:txBody>
                    <a:bodyPr/>
                    <a:lstStyle/>
                    <a:p>
                      <a:pPr marL="38100">
                        <a:lnSpc>
                          <a:spcPct val="100000"/>
                        </a:lnSpc>
                        <a:spcBef>
                          <a:spcPts val="445"/>
                        </a:spcBef>
                      </a:pPr>
                      <a:r>
                        <a:rPr sz="700" b="1" spc="-5" dirty="0">
                          <a:solidFill>
                            <a:srgbClr val="333333"/>
                          </a:solidFill>
                          <a:latin typeface="Noto Serif"/>
                          <a:cs typeface="Noto Serif"/>
                        </a:rPr>
                        <a:t>timestamp</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Timestamp when </a:t>
                      </a:r>
                      <a:r>
                        <a:rPr sz="700" spc="-10" dirty="0">
                          <a:solidFill>
                            <a:srgbClr val="333333"/>
                          </a:solidFill>
                          <a:latin typeface="Noto Serif"/>
                          <a:cs typeface="Noto Serif"/>
                        </a:rPr>
                        <a:t>withdraw </a:t>
                      </a:r>
                      <a:r>
                        <a:rPr sz="700" spc="-5" dirty="0">
                          <a:solidFill>
                            <a:srgbClr val="333333"/>
                          </a:solidFill>
                          <a:latin typeface="Noto Serif"/>
                          <a:cs typeface="Noto Serif"/>
                        </a:rPr>
                        <a:t>requested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r>
                        <a:rPr sz="700" spc="-20" dirty="0">
                          <a:solidFill>
                            <a:srgbClr val="333333"/>
                          </a:solidFill>
                          <a:latin typeface="Noto Serif"/>
                          <a:cs typeface="Noto Serif"/>
                        </a:rPr>
                        <a:t> </a:t>
                      </a:r>
                      <a:r>
                        <a:rPr sz="700" spc="-5" dirty="0">
                          <a:solidFill>
                            <a:srgbClr val="333333"/>
                          </a:solidFill>
                          <a:latin typeface="Noto Serif"/>
                          <a:cs typeface="Noto Serif"/>
                        </a:rPr>
                        <a:t>(date-time)</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2"/>
                  </a:ext>
                </a:extLst>
              </a:tr>
              <a:tr h="403661">
                <a:tc>
                  <a:txBody>
                    <a:bodyPr/>
                    <a:lstStyle/>
                    <a:p>
                      <a:pPr marL="38100">
                        <a:lnSpc>
                          <a:spcPct val="100000"/>
                        </a:lnSpc>
                        <a:spcBef>
                          <a:spcPts val="445"/>
                        </a:spcBef>
                      </a:pPr>
                      <a:r>
                        <a:rPr sz="700" b="1" spc="-10" dirty="0">
                          <a:solidFill>
                            <a:srgbClr val="333333"/>
                          </a:solidFill>
                          <a:latin typeface="Noto Serif"/>
                          <a:cs typeface="Noto Serif"/>
                        </a:rPr>
                        <a:t>transactionId</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36245"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10" dirty="0">
                          <a:solidFill>
                            <a:srgbClr val="333333"/>
                          </a:solidFill>
                          <a:latin typeface="Noto Serif"/>
                          <a:cs typeface="Noto Serif"/>
                        </a:rPr>
                        <a:t>Transaction </a:t>
                      </a:r>
                      <a:r>
                        <a:rPr sz="700" spc="-5" dirty="0">
                          <a:solidFill>
                            <a:srgbClr val="333333"/>
                          </a:solidFill>
                          <a:latin typeface="Noto Serif"/>
                          <a:cs typeface="Noto Serif"/>
                        </a:rPr>
                        <a:t>ID</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marL="38100">
                        <a:lnSpc>
                          <a:spcPct val="100000"/>
                        </a:lnSpc>
                        <a:spcBef>
                          <a:spcPts val="1235"/>
                        </a:spcBef>
                      </a:pPr>
                      <a:r>
                        <a:rPr sz="700" spc="-5" dirty="0">
                          <a:solidFill>
                            <a:srgbClr val="333333"/>
                          </a:solidFill>
                          <a:latin typeface="Noto Serif"/>
                          <a:cs typeface="Noto Serif"/>
                        </a:rPr>
                        <a:t>string</a:t>
                      </a:r>
                      <a:endParaRPr sz="700">
                        <a:latin typeface="Noto Serif"/>
                        <a:cs typeface="Noto Serif"/>
                      </a:endParaRPr>
                    </a:p>
                  </a:txBody>
                  <a:tcPr marL="0" marR="0" marT="100589"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3"/>
                  </a:ext>
                </a:extLst>
              </a:tr>
              <a:tr h="532187">
                <a:tc>
                  <a:txBody>
                    <a:bodyPr/>
                    <a:lstStyle/>
                    <a:p>
                      <a:pPr marL="38100" marR="86360">
                        <a:lnSpc>
                          <a:spcPct val="125200"/>
                        </a:lnSpc>
                        <a:spcBef>
                          <a:spcPts val="125"/>
                        </a:spcBef>
                      </a:pPr>
                      <a:r>
                        <a:rPr sz="700" b="1" spc="-5" dirty="0">
                          <a:solidFill>
                            <a:srgbClr val="333333"/>
                          </a:solidFill>
                          <a:latin typeface="Noto Serif"/>
                          <a:cs typeface="Noto Serif"/>
                        </a:rPr>
                        <a:t>withd</a:t>
                      </a:r>
                      <a:r>
                        <a:rPr sz="700" b="1" spc="-25" dirty="0">
                          <a:solidFill>
                            <a:srgbClr val="333333"/>
                          </a:solidFill>
                          <a:latin typeface="Noto Serif"/>
                          <a:cs typeface="Noto Serif"/>
                        </a:rPr>
                        <a:t>r</a:t>
                      </a:r>
                      <a:r>
                        <a:rPr sz="700" b="1" spc="-5" dirty="0">
                          <a:solidFill>
                            <a:srgbClr val="333333"/>
                          </a:solidFill>
                          <a:latin typeface="Noto Serif"/>
                          <a:cs typeface="Noto Serif"/>
                        </a:rPr>
                        <a:t>aw_am  ount</a:t>
                      </a:r>
                      <a:endParaRPr sz="700">
                        <a:latin typeface="Noto Serif"/>
                        <a:cs typeface="Noto Serif"/>
                      </a:endParaRPr>
                    </a:p>
                    <a:p>
                      <a:pPr marL="38100">
                        <a:lnSpc>
                          <a:spcPct val="100000"/>
                        </a:lnSpc>
                        <a:spcBef>
                          <a:spcPts val="320"/>
                        </a:spcBef>
                      </a:pPr>
                      <a:r>
                        <a:rPr sz="700" i="1" spc="-5" dirty="0">
                          <a:solidFill>
                            <a:srgbClr val="333333"/>
                          </a:solidFill>
                          <a:latin typeface="Noto Serif"/>
                          <a:cs typeface="Noto Serif"/>
                        </a:rPr>
                        <a:t>optional</a:t>
                      </a:r>
                      <a:endParaRPr sz="700">
                        <a:latin typeface="Noto Serif"/>
                        <a:cs typeface="Noto Serif"/>
                      </a:endParaRPr>
                    </a:p>
                  </a:txBody>
                  <a:tcPr marL="0" marR="0" marT="10181"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a:lnSpc>
                          <a:spcPct val="100000"/>
                        </a:lnSpc>
                        <a:spcBef>
                          <a:spcPts val="10"/>
                        </a:spcBef>
                      </a:pPr>
                      <a:endParaRPr sz="1100">
                        <a:latin typeface="Times New Roman"/>
                        <a:cs typeface="Times New Roman"/>
                      </a:endParaRPr>
                    </a:p>
                    <a:p>
                      <a:pPr marL="38100">
                        <a:lnSpc>
                          <a:spcPct val="100000"/>
                        </a:lnSpc>
                      </a:pPr>
                      <a:r>
                        <a:rPr sz="700" spc="-5" dirty="0">
                          <a:solidFill>
                            <a:srgbClr val="333333"/>
                          </a:solidFill>
                          <a:latin typeface="Noto Serif"/>
                          <a:cs typeface="Noto Serif"/>
                        </a:rPr>
                        <a:t>Amount to</a:t>
                      </a:r>
                      <a:r>
                        <a:rPr sz="700" spc="-10" dirty="0">
                          <a:solidFill>
                            <a:srgbClr val="333333"/>
                          </a:solidFill>
                          <a:latin typeface="Noto Serif"/>
                          <a:cs typeface="Noto Serif"/>
                        </a:rPr>
                        <a:t> withdraw</a:t>
                      </a:r>
                      <a:endParaRPr sz="700">
                        <a:latin typeface="Noto Serif"/>
                        <a:cs typeface="Noto Serif"/>
                      </a:endParaRPr>
                    </a:p>
                  </a:txBody>
                  <a:tcPr marL="0" marR="0" marT="814"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tc>
                  <a:txBody>
                    <a:bodyPr/>
                    <a:lstStyle/>
                    <a:p>
                      <a:pPr>
                        <a:lnSpc>
                          <a:spcPct val="100000"/>
                        </a:lnSpc>
                        <a:spcBef>
                          <a:spcPts val="10"/>
                        </a:spcBef>
                      </a:pPr>
                      <a:endParaRPr sz="1100">
                        <a:latin typeface="Times New Roman"/>
                        <a:cs typeface="Times New Roman"/>
                      </a:endParaRPr>
                    </a:p>
                    <a:p>
                      <a:pPr marL="38100">
                        <a:lnSpc>
                          <a:spcPct val="100000"/>
                        </a:lnSpc>
                      </a:pPr>
                      <a:r>
                        <a:rPr sz="700" dirty="0">
                          <a:solidFill>
                            <a:srgbClr val="333333"/>
                          </a:solidFill>
                          <a:latin typeface="Noto Serif"/>
                          <a:cs typeface="Noto Serif"/>
                        </a:rPr>
                        <a:t>number</a:t>
                      </a:r>
                      <a:r>
                        <a:rPr sz="700" spc="-15" dirty="0">
                          <a:solidFill>
                            <a:srgbClr val="333333"/>
                          </a:solidFill>
                          <a:latin typeface="Noto Serif"/>
                          <a:cs typeface="Noto Serif"/>
                        </a:rPr>
                        <a:t> </a:t>
                      </a:r>
                      <a:r>
                        <a:rPr sz="700" spc="-5" dirty="0">
                          <a:solidFill>
                            <a:srgbClr val="333333"/>
                          </a:solidFill>
                          <a:latin typeface="Noto Serif"/>
                          <a:cs typeface="Noto Serif"/>
                        </a:rPr>
                        <a:t>(float)</a:t>
                      </a:r>
                      <a:endParaRPr sz="700">
                        <a:latin typeface="Noto Serif"/>
                        <a:cs typeface="Noto Serif"/>
                      </a:endParaRPr>
                    </a:p>
                  </a:txBody>
                  <a:tcPr marL="0" marR="0" marT="814" marB="0">
                    <a:lnL w="6350">
                      <a:solidFill>
                        <a:srgbClr val="DDDDDD"/>
                      </a:solidFill>
                      <a:prstDash val="solid"/>
                    </a:lnL>
                    <a:lnR w="6350">
                      <a:solidFill>
                        <a:srgbClr val="DDDDDD"/>
                      </a:solidFill>
                      <a:prstDash val="solid"/>
                    </a:lnR>
                    <a:lnT w="6350">
                      <a:solidFill>
                        <a:srgbClr val="DDDDDD"/>
                      </a:solidFill>
                      <a:prstDash val="solid"/>
                    </a:lnT>
                    <a:lnB w="6350">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5" name="object 5"/>
          <p:cNvSpPr/>
          <p:nvPr/>
        </p:nvSpPr>
        <p:spPr>
          <a:xfrm>
            <a:off x="4065804" y="6612757"/>
            <a:ext cx="4062673" cy="0"/>
          </a:xfrm>
          <a:custGeom>
            <a:avLst/>
            <a:gdLst/>
            <a:ahLst/>
            <a:cxnLst/>
            <a:rect l="l" t="t" r="r" b="b"/>
            <a:pathLst>
              <a:path w="6334759">
                <a:moveTo>
                  <a:pt x="0" y="0"/>
                </a:moveTo>
                <a:lnTo>
                  <a:pt x="6334759" y="0"/>
                </a:lnTo>
              </a:path>
            </a:pathLst>
          </a:custGeom>
          <a:ln w="3175">
            <a:solidFill>
              <a:srgbClr val="DDDDDD"/>
            </a:solidFill>
          </a:ln>
        </p:spPr>
        <p:txBody>
          <a:bodyPr wrap="square" lIns="0" tIns="0" rIns="0" bIns="0" rtlCol="0"/>
          <a:lstStyle/>
          <a:p>
            <a:endParaRPr sz="1154"/>
          </a:p>
        </p:txBody>
      </p:sp>
      <p:sp>
        <p:nvSpPr>
          <p:cNvPr id="6" name="object 6"/>
          <p:cNvSpPr txBox="1"/>
          <p:nvPr/>
        </p:nvSpPr>
        <p:spPr>
          <a:xfrm>
            <a:off x="8030233" y="6659485"/>
            <a:ext cx="98553" cy="97031"/>
          </a:xfrm>
          <a:prstGeom prst="rect">
            <a:avLst/>
          </a:prstGeom>
        </p:spPr>
        <p:txBody>
          <a:bodyPr vert="horz" wrap="square" lIns="0" tIns="8145" rIns="0" bIns="0" rtlCol="0">
            <a:spAutoFit/>
          </a:bodyPr>
          <a:lstStyle/>
          <a:p>
            <a:pPr marL="8145">
              <a:spcBef>
                <a:spcPts val="64"/>
              </a:spcBef>
            </a:pPr>
            <a:r>
              <a:rPr sz="577" spc="-3" dirty="0">
                <a:solidFill>
                  <a:srgbClr val="333333"/>
                </a:solidFill>
                <a:latin typeface="Noto Serif"/>
                <a:cs typeface="Noto Serif"/>
              </a:rPr>
              <a:t>11</a:t>
            </a:r>
            <a:endParaRPr sz="577">
              <a:latin typeface="Noto Serif"/>
              <a:cs typeface="Noto Serif"/>
            </a:endParaRPr>
          </a:p>
        </p:txBody>
      </p:sp>
    </p:spTree>
    <p:extLst>
      <p:ext uri="{BB962C8B-B14F-4D97-AF65-F5344CB8AC3E}">
        <p14:creationId xmlns:p14="http://schemas.microsoft.com/office/powerpoint/2010/main" val="280126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1466656" y="1288473"/>
            <a:ext cx="10194522" cy="707886"/>
          </a:xfrm>
          <a:prstGeom prst="rect">
            <a:avLst/>
          </a:prstGeom>
          <a:noFill/>
        </p:spPr>
        <p:txBody>
          <a:bodyPr wrap="none" rtlCol="0">
            <a:spAutoFit/>
          </a:bodyPr>
          <a:lstStyle/>
          <a:p>
            <a:r>
              <a:rPr lang="en-US" sz="4000" dirty="0"/>
              <a:t>BlueBarricade Blockchain API and Configuration </a:t>
            </a:r>
          </a:p>
        </p:txBody>
      </p:sp>
      <p:sp>
        <p:nvSpPr>
          <p:cNvPr id="5" name="TextBox 4"/>
          <p:cNvSpPr txBox="1"/>
          <p:nvPr/>
        </p:nvSpPr>
        <p:spPr>
          <a:xfrm>
            <a:off x="4488692" y="1916485"/>
            <a:ext cx="2976456" cy="400110"/>
          </a:xfrm>
          <a:prstGeom prst="rect">
            <a:avLst/>
          </a:prstGeom>
          <a:noFill/>
        </p:spPr>
        <p:txBody>
          <a:bodyPr wrap="none" rtlCol="0">
            <a:spAutoFit/>
          </a:bodyPr>
          <a:lstStyle/>
          <a:p>
            <a:r>
              <a:rPr lang="en-US" sz="2000" dirty="0"/>
              <a:t>(</a:t>
            </a:r>
            <a:r>
              <a:rPr lang="en-US" sz="2000" dirty="0" err="1"/>
              <a:t>Greenbay&amp;Bluebarricade</a:t>
            </a:r>
            <a:r>
              <a:rPr lang="en-US" sz="2000" dirty="0"/>
              <a:t>)</a:t>
            </a:r>
          </a:p>
        </p:txBody>
      </p:sp>
    </p:spTree>
    <p:extLst>
      <p:ext uri="{BB962C8B-B14F-4D97-AF65-F5344CB8AC3E}">
        <p14:creationId xmlns:p14="http://schemas.microsoft.com/office/powerpoint/2010/main" val="4193119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3786905" y="3796923"/>
            <a:ext cx="4285673" cy="1717186"/>
          </a:xfrm>
          <a:prstGeom prst="rect">
            <a:avLst/>
          </a:prstGeom>
          <a:solidFill>
            <a:schemeClr val="accent6"/>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AU" sz="1400" dirty="0" err="1" smtClean="0">
                <a:solidFill>
                  <a:schemeClr val="bg1"/>
                </a:solidFill>
                <a:latin typeface="Arial" panose="020B0604020202020204" pitchFamily="34" charset="0"/>
                <a:cs typeface="Arial" panose="020B0604020202020204" pitchFamily="34" charset="0"/>
              </a:rPr>
              <a:t>Bluebarricade</a:t>
            </a:r>
            <a:r>
              <a:rPr lang="en-AU" sz="1400" dirty="0" smtClean="0">
                <a:solidFill>
                  <a:schemeClr val="bg1"/>
                </a:solidFill>
                <a:latin typeface="Arial" panose="020B0604020202020204" pitchFamily="34" charset="0"/>
                <a:cs typeface="Arial" panose="020B0604020202020204" pitchFamily="34" charset="0"/>
              </a:rPr>
              <a:t> </a:t>
            </a:r>
            <a:r>
              <a:rPr lang="en-AU" sz="1400" dirty="0" err="1" smtClean="0">
                <a:solidFill>
                  <a:schemeClr val="bg1"/>
                </a:solidFill>
                <a:latin typeface="Arial" panose="020B0604020202020204" pitchFamily="34" charset="0"/>
                <a:cs typeface="Arial" panose="020B0604020202020204" pitchFamily="34" charset="0"/>
              </a:rPr>
              <a:t>Blockchain</a:t>
            </a:r>
            <a:endParaRPr lang="en-US" sz="1400" dirty="0">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a:off x="3344796" y="229624"/>
            <a:ext cx="5923029" cy="369332"/>
          </a:xfrm>
          <a:prstGeom prst="rect">
            <a:avLst/>
          </a:prstGeom>
          <a:noFill/>
        </p:spPr>
        <p:txBody>
          <a:bodyPr wrap="square" rtlCol="0">
            <a:spAutoFit/>
          </a:bodyPr>
          <a:lstStyle/>
          <a:p>
            <a:r>
              <a:rPr lang="en-AU" dirty="0"/>
              <a:t> </a:t>
            </a:r>
            <a:r>
              <a:rPr lang="en-AU" dirty="0" smtClean="0"/>
              <a:t>Methods For connection with </a:t>
            </a:r>
            <a:r>
              <a:rPr lang="en-AU" dirty="0" err="1" smtClean="0"/>
              <a:t>Bluebarricade</a:t>
            </a:r>
            <a:r>
              <a:rPr lang="en-AU" dirty="0" smtClean="0"/>
              <a:t> </a:t>
            </a:r>
            <a:r>
              <a:rPr lang="en-AU" dirty="0" err="1" smtClean="0"/>
              <a:t>Poc</a:t>
            </a:r>
            <a:r>
              <a:rPr lang="en-AU" dirty="0" smtClean="0"/>
              <a:t> </a:t>
            </a:r>
            <a:r>
              <a:rPr lang="en-AU" dirty="0" err="1" smtClean="0"/>
              <a:t>blockchain</a:t>
            </a:r>
            <a:endParaRPr lang="en-US" dirty="0"/>
          </a:p>
        </p:txBody>
      </p:sp>
      <p:sp>
        <p:nvSpPr>
          <p:cNvPr id="6" name="Rectangle 5"/>
          <p:cNvSpPr/>
          <p:nvPr/>
        </p:nvSpPr>
        <p:spPr>
          <a:xfrm>
            <a:off x="888464" y="1726903"/>
            <a:ext cx="1411392" cy="313038"/>
          </a:xfrm>
          <a:prstGeom prst="rect">
            <a:avLst/>
          </a:prstGeom>
          <a:solidFill>
            <a:schemeClr val="tx1">
              <a:lumMod val="65000"/>
              <a:lumOff val="3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BBB/</a:t>
            </a:r>
            <a:r>
              <a:rPr lang="en-US" sz="1200" dirty="0" err="1">
                <a:solidFill>
                  <a:schemeClr val="bg1"/>
                </a:solidFill>
              </a:rPr>
              <a:t>javaclientsdk</a:t>
            </a:r>
            <a:endParaRPr lang="en-US" sz="1200" dirty="0">
              <a:solidFill>
                <a:schemeClr val="bg1"/>
              </a:solidFill>
            </a:endParaRPr>
          </a:p>
        </p:txBody>
      </p:sp>
      <p:sp>
        <p:nvSpPr>
          <p:cNvPr id="8" name="Rectangle 7"/>
          <p:cNvSpPr/>
          <p:nvPr/>
        </p:nvSpPr>
        <p:spPr>
          <a:xfrm>
            <a:off x="2771026" y="1726903"/>
            <a:ext cx="1634719" cy="313038"/>
          </a:xfrm>
          <a:prstGeom prst="rect">
            <a:avLst/>
          </a:prstGeom>
          <a:solidFill>
            <a:schemeClr val="tx1">
              <a:lumMod val="65000"/>
              <a:lumOff val="3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BBB /</a:t>
            </a:r>
            <a:r>
              <a:rPr lang="en-US" sz="1200" dirty="0" err="1">
                <a:solidFill>
                  <a:schemeClr val="bg1"/>
                </a:solidFill>
              </a:rPr>
              <a:t>nodejsclientsdk</a:t>
            </a:r>
            <a:endParaRPr lang="en-US" sz="1200" dirty="0">
              <a:solidFill>
                <a:schemeClr val="bg1"/>
              </a:solidFill>
            </a:endParaRPr>
          </a:p>
        </p:txBody>
      </p:sp>
      <p:sp>
        <p:nvSpPr>
          <p:cNvPr id="9" name="Rectangle 8"/>
          <p:cNvSpPr/>
          <p:nvPr/>
        </p:nvSpPr>
        <p:spPr>
          <a:xfrm>
            <a:off x="4955046" y="1726903"/>
            <a:ext cx="1722846" cy="313038"/>
          </a:xfrm>
          <a:prstGeom prst="rect">
            <a:avLst/>
          </a:prstGeom>
          <a:solidFill>
            <a:schemeClr val="tx1">
              <a:lumMod val="65000"/>
              <a:lumOff val="3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BBB /</a:t>
            </a:r>
            <a:r>
              <a:rPr lang="en-US" sz="1200" dirty="0" err="1">
                <a:solidFill>
                  <a:schemeClr val="bg1"/>
                </a:solidFill>
              </a:rPr>
              <a:t>golangclientsdk</a:t>
            </a:r>
            <a:endParaRPr lang="en-US" sz="1200" dirty="0">
              <a:solidFill>
                <a:schemeClr val="bg1"/>
              </a:solidFill>
            </a:endParaRPr>
          </a:p>
        </p:txBody>
      </p:sp>
      <p:sp>
        <p:nvSpPr>
          <p:cNvPr id="10" name="Rectangle 9"/>
          <p:cNvSpPr/>
          <p:nvPr/>
        </p:nvSpPr>
        <p:spPr>
          <a:xfrm>
            <a:off x="7298500" y="1726903"/>
            <a:ext cx="1771609" cy="313038"/>
          </a:xfrm>
          <a:prstGeom prst="rect">
            <a:avLst/>
          </a:prstGeom>
          <a:solidFill>
            <a:schemeClr val="tx1">
              <a:lumMod val="65000"/>
              <a:lumOff val="3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BBB/</a:t>
            </a:r>
            <a:r>
              <a:rPr lang="en-US" sz="1200" dirty="0" err="1">
                <a:solidFill>
                  <a:schemeClr val="bg1"/>
                </a:solidFill>
              </a:rPr>
              <a:t>erlangclientsdk</a:t>
            </a:r>
            <a:endParaRPr lang="en-US" sz="1200" dirty="0">
              <a:solidFill>
                <a:schemeClr val="bg1"/>
              </a:solidFill>
            </a:endParaRPr>
          </a:p>
        </p:txBody>
      </p:sp>
      <p:sp>
        <p:nvSpPr>
          <p:cNvPr id="11" name="Rectangle 10"/>
          <p:cNvSpPr/>
          <p:nvPr/>
        </p:nvSpPr>
        <p:spPr>
          <a:xfrm>
            <a:off x="9843118" y="1726903"/>
            <a:ext cx="1771609" cy="313038"/>
          </a:xfrm>
          <a:prstGeom prst="rect">
            <a:avLst/>
          </a:prstGeom>
          <a:solidFill>
            <a:schemeClr val="tx1">
              <a:lumMod val="65000"/>
              <a:lumOff val="3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BBB/Rest APIS</a:t>
            </a:r>
            <a:endParaRPr lang="en-US" sz="1200" dirty="0">
              <a:solidFill>
                <a:schemeClr val="bg1"/>
              </a:solidFill>
            </a:endParaRPr>
          </a:p>
        </p:txBody>
      </p:sp>
      <p:cxnSp>
        <p:nvCxnSpPr>
          <p:cNvPr id="17" name="Straight Arrow Connector 16"/>
          <p:cNvCxnSpPr/>
          <p:nvPr/>
        </p:nvCxnSpPr>
        <p:spPr>
          <a:xfrm>
            <a:off x="1710010" y="2105632"/>
            <a:ext cx="3439658" cy="14407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588385" y="2105632"/>
            <a:ext cx="1907251" cy="14412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816469" y="2137830"/>
            <a:ext cx="0" cy="14090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207452" y="2105632"/>
            <a:ext cx="1976852" cy="14688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553420" y="2105632"/>
            <a:ext cx="3958667" cy="14412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981758" y="4897346"/>
            <a:ext cx="3915333" cy="434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smtClean="0"/>
              <a:t>Hyperledger</a:t>
            </a:r>
            <a:r>
              <a:rPr lang="en-AU" dirty="0"/>
              <a:t> </a:t>
            </a:r>
            <a:r>
              <a:rPr lang="en-AU" dirty="0" smtClean="0"/>
              <a:t>Fabric 1.4.3</a:t>
            </a:r>
            <a:endParaRPr lang="en-US" dirty="0"/>
          </a:p>
        </p:txBody>
      </p:sp>
      <p:sp>
        <p:nvSpPr>
          <p:cNvPr id="32" name="Rectangle 31"/>
          <p:cNvSpPr/>
          <p:nvPr/>
        </p:nvSpPr>
        <p:spPr>
          <a:xfrm>
            <a:off x="3981758" y="3925843"/>
            <a:ext cx="3915333" cy="434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smtClean="0"/>
              <a:t>Hyperledger</a:t>
            </a:r>
            <a:r>
              <a:rPr lang="en-AU" dirty="0" smtClean="0"/>
              <a:t> Composer Rest Server</a:t>
            </a:r>
            <a:endParaRPr lang="en-US" dirty="0"/>
          </a:p>
        </p:txBody>
      </p:sp>
      <p:sp>
        <p:nvSpPr>
          <p:cNvPr id="3" name="Rectangular Callout 2"/>
          <p:cNvSpPr/>
          <p:nvPr/>
        </p:nvSpPr>
        <p:spPr>
          <a:xfrm>
            <a:off x="138008" y="6031345"/>
            <a:ext cx="2706792" cy="743527"/>
          </a:xfrm>
          <a:prstGeom prst="wedgeRectCallou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We are upgrading </a:t>
            </a:r>
            <a:r>
              <a:rPr lang="en-US" sz="1200" dirty="0" err="1" smtClean="0"/>
              <a:t>blockchain</a:t>
            </a:r>
            <a:r>
              <a:rPr lang="en-US" sz="1200" dirty="0" smtClean="0"/>
              <a:t> without </a:t>
            </a:r>
            <a:r>
              <a:rPr lang="en-US" sz="1200" dirty="0" err="1" smtClean="0"/>
              <a:t>hyperledger</a:t>
            </a:r>
            <a:r>
              <a:rPr lang="en-US" sz="1200" dirty="0" smtClean="0"/>
              <a:t> composer</a:t>
            </a:r>
          </a:p>
          <a:p>
            <a:pPr algn="ctr"/>
            <a:r>
              <a:rPr lang="en-US" sz="1200" dirty="0" smtClean="0"/>
              <a:t>Because </a:t>
            </a:r>
            <a:r>
              <a:rPr lang="en-US" sz="1200" dirty="0" err="1" smtClean="0"/>
              <a:t>Hyperledger</a:t>
            </a:r>
            <a:r>
              <a:rPr lang="en-US" sz="1200" dirty="0" smtClean="0"/>
              <a:t> composer is  deprecated.</a:t>
            </a:r>
            <a:endParaRPr lang="en-US" sz="1200" dirty="0"/>
          </a:p>
        </p:txBody>
      </p:sp>
    </p:spTree>
    <p:extLst>
      <p:ext uri="{BB962C8B-B14F-4D97-AF65-F5344CB8AC3E}">
        <p14:creationId xmlns:p14="http://schemas.microsoft.com/office/powerpoint/2010/main" val="658970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p:cNvSpPr/>
          <p:nvPr/>
        </p:nvSpPr>
        <p:spPr>
          <a:xfrm>
            <a:off x="295369" y="2832416"/>
            <a:ext cx="7324631" cy="35776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2" name="Picture 11"/>
          <p:cNvPicPr>
            <a:picLocks noChangeAspect="1"/>
          </p:cNvPicPr>
          <p:nvPr/>
        </p:nvPicPr>
        <p:blipFill>
          <a:blip r:embed="rId2"/>
          <a:stretch>
            <a:fillRect/>
          </a:stretch>
        </p:blipFill>
        <p:spPr>
          <a:xfrm>
            <a:off x="288059" y="1200871"/>
            <a:ext cx="1714500" cy="1057275"/>
          </a:xfrm>
          <a:prstGeom prst="rect">
            <a:avLst/>
          </a:prstGeom>
        </p:spPr>
      </p:pic>
      <p:sp>
        <p:nvSpPr>
          <p:cNvPr id="29" name="Rectangle 28"/>
          <p:cNvSpPr/>
          <p:nvPr/>
        </p:nvSpPr>
        <p:spPr>
          <a:xfrm>
            <a:off x="295371" y="2795409"/>
            <a:ext cx="1554400" cy="369332"/>
          </a:xfrm>
          <a:prstGeom prst="rect">
            <a:avLst/>
          </a:prstGeom>
        </p:spPr>
        <p:txBody>
          <a:bodyPr wrap="none">
            <a:spAutoFit/>
          </a:bodyPr>
          <a:lstStyle/>
          <a:p>
            <a:pPr algn="ctr"/>
            <a:r>
              <a:rPr lang="en-AU" dirty="0">
                <a:solidFill>
                  <a:schemeClr val="accent6"/>
                </a:solidFill>
              </a:rPr>
              <a:t>Org-</a:t>
            </a:r>
            <a:r>
              <a:rPr lang="en-AU" dirty="0" err="1">
                <a:solidFill>
                  <a:schemeClr val="accent6"/>
                </a:solidFill>
              </a:rPr>
              <a:t>Greenbay</a:t>
            </a:r>
            <a:r>
              <a:rPr lang="en-AU" dirty="0">
                <a:solidFill>
                  <a:schemeClr val="accent6"/>
                </a:solidFill>
              </a:rPr>
              <a:t> </a:t>
            </a:r>
            <a:endParaRPr lang="en-US" dirty="0">
              <a:solidFill>
                <a:schemeClr val="accent6"/>
              </a:solidFill>
            </a:endParaRPr>
          </a:p>
        </p:txBody>
      </p:sp>
      <p:sp>
        <p:nvSpPr>
          <p:cNvPr id="71" name="Rectangle 70"/>
          <p:cNvSpPr/>
          <p:nvPr/>
        </p:nvSpPr>
        <p:spPr>
          <a:xfrm>
            <a:off x="674829" y="3201748"/>
            <a:ext cx="6565710" cy="2986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p:cNvPicPr>
            <a:picLocks noChangeAspect="1"/>
          </p:cNvPicPr>
          <p:nvPr/>
        </p:nvPicPr>
        <p:blipFill>
          <a:blip r:embed="rId3"/>
          <a:stretch>
            <a:fillRect/>
          </a:stretch>
        </p:blipFill>
        <p:spPr>
          <a:xfrm>
            <a:off x="4197495" y="4709245"/>
            <a:ext cx="638175" cy="295275"/>
          </a:xfrm>
          <a:prstGeom prst="rect">
            <a:avLst/>
          </a:prstGeom>
        </p:spPr>
      </p:pic>
      <p:pic>
        <p:nvPicPr>
          <p:cNvPr id="74" name="Picture 73"/>
          <p:cNvPicPr>
            <a:picLocks noChangeAspect="1"/>
          </p:cNvPicPr>
          <p:nvPr/>
        </p:nvPicPr>
        <p:blipFill>
          <a:blip r:embed="rId4"/>
          <a:stretch>
            <a:fillRect/>
          </a:stretch>
        </p:blipFill>
        <p:spPr>
          <a:xfrm>
            <a:off x="3118427" y="4726417"/>
            <a:ext cx="647700" cy="304800"/>
          </a:xfrm>
          <a:prstGeom prst="rect">
            <a:avLst/>
          </a:prstGeom>
        </p:spPr>
      </p:pic>
      <p:pic>
        <p:nvPicPr>
          <p:cNvPr id="75" name="Picture 74"/>
          <p:cNvPicPr>
            <a:picLocks noChangeAspect="1"/>
          </p:cNvPicPr>
          <p:nvPr/>
        </p:nvPicPr>
        <p:blipFill>
          <a:blip r:embed="rId5"/>
          <a:stretch>
            <a:fillRect/>
          </a:stretch>
        </p:blipFill>
        <p:spPr>
          <a:xfrm>
            <a:off x="1688234" y="5309351"/>
            <a:ext cx="628650" cy="285750"/>
          </a:xfrm>
          <a:prstGeom prst="rect">
            <a:avLst/>
          </a:prstGeom>
        </p:spPr>
      </p:pic>
      <p:pic>
        <p:nvPicPr>
          <p:cNvPr id="76" name="Picture 75"/>
          <p:cNvPicPr>
            <a:picLocks noChangeAspect="1"/>
          </p:cNvPicPr>
          <p:nvPr/>
        </p:nvPicPr>
        <p:blipFill>
          <a:blip r:embed="rId5"/>
          <a:stretch>
            <a:fillRect/>
          </a:stretch>
        </p:blipFill>
        <p:spPr>
          <a:xfrm>
            <a:off x="1597457" y="4077740"/>
            <a:ext cx="628650" cy="285750"/>
          </a:xfrm>
          <a:prstGeom prst="rect">
            <a:avLst/>
          </a:prstGeom>
        </p:spPr>
      </p:pic>
      <p:pic>
        <p:nvPicPr>
          <p:cNvPr id="77" name="Picture 76"/>
          <p:cNvPicPr>
            <a:picLocks noChangeAspect="1"/>
          </p:cNvPicPr>
          <p:nvPr/>
        </p:nvPicPr>
        <p:blipFill>
          <a:blip r:embed="rId6"/>
          <a:stretch>
            <a:fillRect/>
          </a:stretch>
        </p:blipFill>
        <p:spPr>
          <a:xfrm>
            <a:off x="3243742" y="3715790"/>
            <a:ext cx="1495425" cy="361950"/>
          </a:xfrm>
          <a:prstGeom prst="rect">
            <a:avLst/>
          </a:prstGeom>
        </p:spPr>
      </p:pic>
      <p:cxnSp>
        <p:nvCxnSpPr>
          <p:cNvPr id="78" name="Straight Arrow Connector 77"/>
          <p:cNvCxnSpPr/>
          <p:nvPr/>
        </p:nvCxnSpPr>
        <p:spPr>
          <a:xfrm>
            <a:off x="3442277" y="4095293"/>
            <a:ext cx="0" cy="540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2437055" y="4363490"/>
            <a:ext cx="610945" cy="40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2437055" y="5012700"/>
            <a:ext cx="610945" cy="40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5553219" y="3342871"/>
            <a:ext cx="1469784" cy="24427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err="1">
                <a:solidFill>
                  <a:schemeClr val="tx1"/>
                </a:solidFill>
              </a:rPr>
              <a:t>chaincode</a:t>
            </a:r>
            <a:endParaRPr lang="en-US" sz="1400" dirty="0">
              <a:solidFill>
                <a:schemeClr val="tx1"/>
              </a:solidFill>
            </a:endParaRPr>
          </a:p>
        </p:txBody>
      </p:sp>
      <p:cxnSp>
        <p:nvCxnSpPr>
          <p:cNvPr id="83" name="Straight Arrow Connector 82"/>
          <p:cNvCxnSpPr/>
          <p:nvPr/>
        </p:nvCxnSpPr>
        <p:spPr>
          <a:xfrm flipH="1">
            <a:off x="4835670" y="3896765"/>
            <a:ext cx="621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4870089" y="4903937"/>
            <a:ext cx="58662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4870089" y="4764983"/>
            <a:ext cx="586627" cy="796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74829" y="3242422"/>
            <a:ext cx="2783712" cy="369332"/>
          </a:xfrm>
          <a:prstGeom prst="rect">
            <a:avLst/>
          </a:prstGeom>
        </p:spPr>
        <p:txBody>
          <a:bodyPr wrap="none">
            <a:spAutoFit/>
          </a:bodyPr>
          <a:lstStyle/>
          <a:p>
            <a:pPr algn="ctr"/>
            <a:r>
              <a:rPr lang="en-AU" dirty="0">
                <a:solidFill>
                  <a:schemeClr val="accent6"/>
                </a:solidFill>
              </a:rPr>
              <a:t>Channel-</a:t>
            </a:r>
            <a:r>
              <a:rPr lang="en-AU" dirty="0" err="1">
                <a:solidFill>
                  <a:schemeClr val="accent6"/>
                </a:solidFill>
              </a:rPr>
              <a:t>Greenbay</a:t>
            </a:r>
            <a:r>
              <a:rPr lang="en-AU" dirty="0">
                <a:solidFill>
                  <a:schemeClr val="accent6"/>
                </a:solidFill>
              </a:rPr>
              <a:t>-network</a:t>
            </a:r>
            <a:endParaRPr lang="en-US" dirty="0">
              <a:solidFill>
                <a:schemeClr val="accent6"/>
              </a:solidFill>
            </a:endParaRPr>
          </a:p>
        </p:txBody>
      </p:sp>
      <p:sp>
        <p:nvSpPr>
          <p:cNvPr id="87" name="Rectangle 86"/>
          <p:cNvSpPr/>
          <p:nvPr/>
        </p:nvSpPr>
        <p:spPr>
          <a:xfrm>
            <a:off x="8020767" y="2832416"/>
            <a:ext cx="3933063" cy="35776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88" name="Rectangle 87"/>
          <p:cNvSpPr/>
          <p:nvPr/>
        </p:nvSpPr>
        <p:spPr>
          <a:xfrm>
            <a:off x="8090867" y="2924210"/>
            <a:ext cx="1152944" cy="369332"/>
          </a:xfrm>
          <a:prstGeom prst="rect">
            <a:avLst/>
          </a:prstGeom>
        </p:spPr>
        <p:txBody>
          <a:bodyPr wrap="none">
            <a:spAutoFit/>
          </a:bodyPr>
          <a:lstStyle/>
          <a:p>
            <a:pPr algn="ctr"/>
            <a:r>
              <a:rPr lang="en-AU" dirty="0">
                <a:solidFill>
                  <a:schemeClr val="accent6"/>
                </a:solidFill>
              </a:rPr>
              <a:t>Org-Music</a:t>
            </a:r>
            <a:endParaRPr lang="en-US" dirty="0">
              <a:solidFill>
                <a:schemeClr val="accent6"/>
              </a:solidFill>
            </a:endParaRPr>
          </a:p>
        </p:txBody>
      </p:sp>
      <p:sp>
        <p:nvSpPr>
          <p:cNvPr id="89" name="Rectangle 88"/>
          <p:cNvSpPr/>
          <p:nvPr/>
        </p:nvSpPr>
        <p:spPr>
          <a:xfrm>
            <a:off x="8090480" y="3342871"/>
            <a:ext cx="3777382" cy="2986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0" name="Rectangle 89"/>
          <p:cNvSpPr/>
          <p:nvPr/>
        </p:nvSpPr>
        <p:spPr>
          <a:xfrm>
            <a:off x="8241192" y="3385336"/>
            <a:ext cx="2435154" cy="369332"/>
          </a:xfrm>
          <a:prstGeom prst="rect">
            <a:avLst/>
          </a:prstGeom>
        </p:spPr>
        <p:txBody>
          <a:bodyPr wrap="none">
            <a:spAutoFit/>
          </a:bodyPr>
          <a:lstStyle/>
          <a:p>
            <a:pPr algn="ctr"/>
            <a:r>
              <a:rPr lang="en-AU" dirty="0">
                <a:solidFill>
                  <a:schemeClr val="accent6"/>
                </a:solidFill>
              </a:rPr>
              <a:t>Channel-Music-network</a:t>
            </a:r>
            <a:endParaRPr lang="en-US" dirty="0">
              <a:solidFill>
                <a:schemeClr val="accent6"/>
              </a:solidFill>
            </a:endParaRPr>
          </a:p>
        </p:txBody>
      </p:sp>
      <p:sp>
        <p:nvSpPr>
          <p:cNvPr id="91" name="Rectangle 90"/>
          <p:cNvSpPr/>
          <p:nvPr/>
        </p:nvSpPr>
        <p:spPr>
          <a:xfrm>
            <a:off x="9743934" y="4355302"/>
            <a:ext cx="538930" cy="707886"/>
          </a:xfrm>
          <a:prstGeom prst="rect">
            <a:avLst/>
          </a:prstGeom>
        </p:spPr>
        <p:txBody>
          <a:bodyPr wrap="none">
            <a:spAutoFit/>
          </a:bodyPr>
          <a:lstStyle/>
          <a:p>
            <a:pPr algn="ctr"/>
            <a:r>
              <a:rPr lang="en-AU" sz="4000" dirty="0">
                <a:solidFill>
                  <a:schemeClr val="accent6"/>
                </a:solidFill>
              </a:rPr>
              <a:t>…</a:t>
            </a:r>
            <a:endParaRPr lang="en-US" sz="4000" dirty="0">
              <a:solidFill>
                <a:schemeClr val="accent6"/>
              </a:solidFill>
            </a:endParaRPr>
          </a:p>
        </p:txBody>
      </p:sp>
      <p:sp>
        <p:nvSpPr>
          <p:cNvPr id="27" name="TextBox 26"/>
          <p:cNvSpPr txBox="1"/>
          <p:nvPr/>
        </p:nvSpPr>
        <p:spPr>
          <a:xfrm>
            <a:off x="3243742" y="225027"/>
            <a:ext cx="5860699" cy="400110"/>
          </a:xfrm>
          <a:prstGeom prst="rect">
            <a:avLst/>
          </a:prstGeom>
          <a:noFill/>
        </p:spPr>
        <p:txBody>
          <a:bodyPr wrap="square" rtlCol="0">
            <a:spAutoFit/>
          </a:bodyPr>
          <a:lstStyle/>
          <a:p>
            <a:r>
              <a:rPr lang="en-AU" sz="2000" dirty="0"/>
              <a:t> </a:t>
            </a:r>
            <a:r>
              <a:rPr lang="en-AU" sz="2000" dirty="0" err="1"/>
              <a:t>Bluebarricade</a:t>
            </a:r>
            <a:r>
              <a:rPr lang="en-AU" sz="2000" dirty="0"/>
              <a:t> </a:t>
            </a:r>
            <a:r>
              <a:rPr lang="en-AU" sz="2000" dirty="0" err="1"/>
              <a:t>Blockchain</a:t>
            </a:r>
            <a:r>
              <a:rPr lang="en-AU" sz="2000" dirty="0"/>
              <a:t> </a:t>
            </a:r>
            <a:r>
              <a:rPr lang="en-AU" sz="2000" dirty="0" err="1" smtClean="0"/>
              <a:t>Poc</a:t>
            </a:r>
            <a:r>
              <a:rPr lang="en-AU" sz="2000" dirty="0" smtClean="0"/>
              <a:t> Configuration overview</a:t>
            </a:r>
            <a:endParaRPr lang="en-US" sz="2000" dirty="0"/>
          </a:p>
        </p:txBody>
      </p:sp>
    </p:spTree>
    <p:extLst>
      <p:ext uri="{BB962C8B-B14F-4D97-AF65-F5344CB8AC3E}">
        <p14:creationId xmlns:p14="http://schemas.microsoft.com/office/powerpoint/2010/main" val="9574894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3826496" y="288292"/>
            <a:ext cx="4946029" cy="400110"/>
          </a:xfrm>
          <a:prstGeom prst="rect">
            <a:avLst/>
          </a:prstGeom>
          <a:noFill/>
        </p:spPr>
        <p:txBody>
          <a:bodyPr wrap="square" rtlCol="0">
            <a:spAutoFit/>
          </a:bodyPr>
          <a:lstStyle/>
          <a:p>
            <a:r>
              <a:rPr lang="en-AU" sz="2000" dirty="0"/>
              <a:t> </a:t>
            </a:r>
            <a:r>
              <a:rPr lang="en-AU" sz="2000" dirty="0" err="1"/>
              <a:t>Bluebarricade</a:t>
            </a:r>
            <a:r>
              <a:rPr lang="en-AU" sz="2000" dirty="0"/>
              <a:t> </a:t>
            </a:r>
            <a:r>
              <a:rPr lang="en-AU" sz="2000" dirty="0" err="1"/>
              <a:t>Blockchain</a:t>
            </a:r>
            <a:r>
              <a:rPr lang="en-AU" sz="2000" dirty="0"/>
              <a:t> </a:t>
            </a:r>
            <a:r>
              <a:rPr lang="en-AU" sz="2000" dirty="0" smtClean="0"/>
              <a:t>POC Configuration</a:t>
            </a:r>
            <a:endParaRPr lang="en-US" sz="2000" dirty="0"/>
          </a:p>
        </p:txBody>
      </p:sp>
      <p:sp>
        <p:nvSpPr>
          <p:cNvPr id="23" name="Rectangle 22"/>
          <p:cNvSpPr/>
          <p:nvPr/>
        </p:nvSpPr>
        <p:spPr>
          <a:xfrm>
            <a:off x="487005" y="1072634"/>
            <a:ext cx="3405099" cy="307777"/>
          </a:xfrm>
          <a:prstGeom prst="rect">
            <a:avLst/>
          </a:prstGeom>
        </p:spPr>
        <p:txBody>
          <a:bodyPr wrap="none">
            <a:spAutoFit/>
          </a:bodyPr>
          <a:lstStyle/>
          <a:p>
            <a:pPr marL="285750" indent="-285750">
              <a:buFont typeface="Wingdings" panose="05000000000000000000" pitchFamily="2" charset="2"/>
              <a:buChar char="Ø"/>
            </a:pPr>
            <a:r>
              <a:rPr lang="en-US" sz="1400" b="1" dirty="0" err="1" smtClean="0">
                <a:solidFill>
                  <a:srgbClr val="010101"/>
                </a:solidFill>
                <a:latin typeface="Lato"/>
              </a:rPr>
              <a:t>Blockchain</a:t>
            </a:r>
            <a:r>
              <a:rPr lang="en-US" sz="1400" b="1" dirty="0" smtClean="0">
                <a:solidFill>
                  <a:srgbClr val="010101"/>
                </a:solidFill>
                <a:latin typeface="Lato"/>
              </a:rPr>
              <a:t> Network Configuration</a:t>
            </a:r>
            <a:endParaRPr lang="en-US" sz="1400" dirty="0"/>
          </a:p>
        </p:txBody>
      </p:sp>
      <p:sp>
        <p:nvSpPr>
          <p:cNvPr id="24" name="Rectangle 23"/>
          <p:cNvSpPr/>
          <p:nvPr/>
        </p:nvSpPr>
        <p:spPr>
          <a:xfrm>
            <a:off x="6405949" y="1061264"/>
            <a:ext cx="2440092" cy="307777"/>
          </a:xfrm>
          <a:prstGeom prst="rect">
            <a:avLst/>
          </a:prstGeom>
        </p:spPr>
        <p:txBody>
          <a:bodyPr wrap="none">
            <a:spAutoFit/>
          </a:bodyPr>
          <a:lstStyle/>
          <a:p>
            <a:pPr marL="285750" indent="-285750">
              <a:buFont typeface="Wingdings" panose="05000000000000000000" pitchFamily="2" charset="2"/>
              <a:buChar char="Ø"/>
            </a:pPr>
            <a:r>
              <a:rPr lang="en-US" sz="1400" b="1" dirty="0" err="1" smtClean="0">
                <a:solidFill>
                  <a:srgbClr val="010101"/>
                </a:solidFill>
                <a:latin typeface="Lato"/>
              </a:rPr>
              <a:t>Blockchain</a:t>
            </a:r>
            <a:r>
              <a:rPr lang="en-US" sz="1400" b="1" dirty="0" smtClean="0">
                <a:solidFill>
                  <a:srgbClr val="010101"/>
                </a:solidFill>
                <a:latin typeface="Lato"/>
              </a:rPr>
              <a:t> </a:t>
            </a:r>
            <a:r>
              <a:rPr lang="en-US" sz="1400" b="1" dirty="0" err="1" smtClean="0">
                <a:solidFill>
                  <a:srgbClr val="010101"/>
                </a:solidFill>
                <a:latin typeface="Lato"/>
              </a:rPr>
              <a:t>Chaincode</a:t>
            </a:r>
            <a:r>
              <a:rPr lang="en-US" sz="1400" b="1" dirty="0" smtClean="0">
                <a:solidFill>
                  <a:srgbClr val="010101"/>
                </a:solidFill>
                <a:latin typeface="Lato"/>
              </a:rPr>
              <a:t> </a:t>
            </a:r>
            <a:endParaRPr lang="en-US" sz="1400" dirty="0"/>
          </a:p>
        </p:txBody>
      </p:sp>
      <p:sp>
        <p:nvSpPr>
          <p:cNvPr id="25" name="Rectangle 24"/>
          <p:cNvSpPr/>
          <p:nvPr/>
        </p:nvSpPr>
        <p:spPr>
          <a:xfrm>
            <a:off x="6393604" y="2282113"/>
            <a:ext cx="2378921" cy="307777"/>
          </a:xfrm>
          <a:prstGeom prst="rect">
            <a:avLst/>
          </a:prstGeom>
        </p:spPr>
        <p:txBody>
          <a:bodyPr wrap="none">
            <a:spAutoFit/>
          </a:bodyPr>
          <a:lstStyle/>
          <a:p>
            <a:pPr marL="285750" indent="-285750">
              <a:buFont typeface="Wingdings" panose="05000000000000000000" pitchFamily="2" charset="2"/>
              <a:buChar char="Ø"/>
            </a:pPr>
            <a:r>
              <a:rPr lang="en-US" sz="1400" b="1" dirty="0" err="1" smtClean="0">
                <a:solidFill>
                  <a:srgbClr val="010101"/>
                </a:solidFill>
                <a:latin typeface="Lato"/>
              </a:rPr>
              <a:t>Blockchain</a:t>
            </a:r>
            <a:r>
              <a:rPr lang="en-US" sz="1400" b="1" dirty="0" smtClean="0">
                <a:solidFill>
                  <a:srgbClr val="010101"/>
                </a:solidFill>
                <a:latin typeface="Lato"/>
              </a:rPr>
              <a:t> API Server</a:t>
            </a:r>
            <a:endParaRPr lang="en-US" sz="1400" dirty="0"/>
          </a:p>
        </p:txBody>
      </p:sp>
      <p:sp>
        <p:nvSpPr>
          <p:cNvPr id="26" name="Rectangle 25"/>
          <p:cNvSpPr/>
          <p:nvPr/>
        </p:nvSpPr>
        <p:spPr>
          <a:xfrm>
            <a:off x="784923" y="1961260"/>
            <a:ext cx="3032048" cy="307777"/>
          </a:xfrm>
          <a:prstGeom prst="rect">
            <a:avLst/>
          </a:prstGeom>
        </p:spPr>
        <p:txBody>
          <a:bodyPr wrap="none">
            <a:spAutoFit/>
          </a:bodyPr>
          <a:lstStyle/>
          <a:p>
            <a:pPr marL="285750" indent="-285750">
              <a:buFont typeface="Arial" panose="020B0604020202020204" pitchFamily="34" charset="0"/>
              <a:buChar char="•"/>
            </a:pPr>
            <a:r>
              <a:rPr lang="en-US" sz="1400" b="1" dirty="0"/>
              <a:t>Certificate Authority configuration</a:t>
            </a:r>
            <a:endParaRPr lang="en-US" sz="1400" dirty="0"/>
          </a:p>
        </p:txBody>
      </p:sp>
      <p:sp>
        <p:nvSpPr>
          <p:cNvPr id="27" name="Rectangle 26"/>
          <p:cNvSpPr/>
          <p:nvPr/>
        </p:nvSpPr>
        <p:spPr>
          <a:xfrm>
            <a:off x="1077555" y="2388113"/>
            <a:ext cx="3527184" cy="307777"/>
          </a:xfrm>
          <a:prstGeom prst="rect">
            <a:avLst/>
          </a:prstGeom>
        </p:spPr>
        <p:txBody>
          <a:bodyPr wrap="none">
            <a:spAutoFit/>
          </a:bodyPr>
          <a:lstStyle/>
          <a:p>
            <a:r>
              <a:rPr lang="en-US" sz="1400" dirty="0" smtClean="0"/>
              <a:t>We are using </a:t>
            </a:r>
            <a:r>
              <a:rPr lang="en-US" sz="1400" b="1" dirty="0" smtClean="0"/>
              <a:t>a single CA</a:t>
            </a:r>
            <a:r>
              <a:rPr lang="en-US" sz="1400" dirty="0" smtClean="0"/>
              <a:t> for </a:t>
            </a:r>
            <a:r>
              <a:rPr lang="en-US" sz="1400" dirty="0" err="1" smtClean="0"/>
              <a:t>poc</a:t>
            </a:r>
            <a:r>
              <a:rPr lang="en-US" sz="1400" dirty="0" smtClean="0"/>
              <a:t> configuration</a:t>
            </a:r>
            <a:endParaRPr lang="en-US" sz="1400" dirty="0"/>
          </a:p>
        </p:txBody>
      </p:sp>
      <p:sp>
        <p:nvSpPr>
          <p:cNvPr id="28" name="Rectangle 27"/>
          <p:cNvSpPr/>
          <p:nvPr/>
        </p:nvSpPr>
        <p:spPr>
          <a:xfrm>
            <a:off x="784923" y="2778578"/>
            <a:ext cx="1563377" cy="307777"/>
          </a:xfrm>
          <a:prstGeom prst="rect">
            <a:avLst/>
          </a:prstGeom>
        </p:spPr>
        <p:txBody>
          <a:bodyPr wrap="none">
            <a:spAutoFit/>
          </a:bodyPr>
          <a:lstStyle/>
          <a:p>
            <a:pPr marL="285750" indent="-285750">
              <a:buFont typeface="Arial" panose="020B0604020202020204" pitchFamily="34" charset="0"/>
              <a:buChar char="•"/>
            </a:pPr>
            <a:r>
              <a:rPr lang="en-US" sz="1400" b="1" dirty="0" err="1" smtClean="0"/>
              <a:t>Datebase</a:t>
            </a:r>
            <a:r>
              <a:rPr lang="en-US" sz="1400" b="1" dirty="0"/>
              <a:t> </a:t>
            </a:r>
            <a:r>
              <a:rPr lang="en-US" sz="1400" b="1" dirty="0" smtClean="0"/>
              <a:t>Type</a:t>
            </a:r>
            <a:endParaRPr lang="en-US" sz="1400" dirty="0"/>
          </a:p>
        </p:txBody>
      </p:sp>
      <p:sp>
        <p:nvSpPr>
          <p:cNvPr id="29" name="Rectangle 28"/>
          <p:cNvSpPr/>
          <p:nvPr/>
        </p:nvSpPr>
        <p:spPr>
          <a:xfrm>
            <a:off x="1096605" y="3175196"/>
            <a:ext cx="3837269" cy="307777"/>
          </a:xfrm>
          <a:prstGeom prst="rect">
            <a:avLst/>
          </a:prstGeom>
        </p:spPr>
        <p:txBody>
          <a:bodyPr wrap="none">
            <a:spAutoFit/>
          </a:bodyPr>
          <a:lstStyle/>
          <a:p>
            <a:r>
              <a:rPr lang="en-US" sz="1400" dirty="0" smtClean="0"/>
              <a:t>We are using </a:t>
            </a:r>
            <a:r>
              <a:rPr lang="en-US" sz="1400" b="1" dirty="0" err="1" smtClean="0"/>
              <a:t>couchDB</a:t>
            </a:r>
            <a:r>
              <a:rPr lang="en-US" sz="1400" b="1" dirty="0" smtClean="0"/>
              <a:t> 0.18</a:t>
            </a:r>
            <a:r>
              <a:rPr lang="en-US" sz="1400" dirty="0" smtClean="0"/>
              <a:t>  for </a:t>
            </a:r>
            <a:r>
              <a:rPr lang="en-US" sz="1400" dirty="0" err="1" smtClean="0"/>
              <a:t>poc</a:t>
            </a:r>
            <a:r>
              <a:rPr lang="en-US" sz="1400" dirty="0" smtClean="0"/>
              <a:t> configuration.</a:t>
            </a:r>
            <a:endParaRPr lang="en-US" sz="1400" dirty="0"/>
          </a:p>
        </p:txBody>
      </p:sp>
      <p:sp>
        <p:nvSpPr>
          <p:cNvPr id="31" name="Rectangle 30"/>
          <p:cNvSpPr/>
          <p:nvPr/>
        </p:nvSpPr>
        <p:spPr>
          <a:xfrm>
            <a:off x="784923" y="3594236"/>
            <a:ext cx="1852880" cy="307777"/>
          </a:xfrm>
          <a:prstGeom prst="rect">
            <a:avLst/>
          </a:prstGeom>
        </p:spPr>
        <p:txBody>
          <a:bodyPr wrap="none">
            <a:spAutoFit/>
          </a:bodyPr>
          <a:lstStyle/>
          <a:p>
            <a:pPr marL="285750" indent="-285750">
              <a:buFont typeface="Arial" panose="020B0604020202020204" pitchFamily="34" charset="0"/>
              <a:buChar char="•"/>
            </a:pPr>
            <a:r>
              <a:rPr lang="en-US" sz="1400" b="1" dirty="0" smtClean="0"/>
              <a:t>Orgs and Channels</a:t>
            </a:r>
            <a:endParaRPr lang="en-US" sz="1400" dirty="0"/>
          </a:p>
        </p:txBody>
      </p:sp>
      <p:sp>
        <p:nvSpPr>
          <p:cNvPr id="35" name="Rectangle 34"/>
          <p:cNvSpPr/>
          <p:nvPr/>
        </p:nvSpPr>
        <p:spPr>
          <a:xfrm>
            <a:off x="784923" y="1477274"/>
            <a:ext cx="2954463" cy="307777"/>
          </a:xfrm>
          <a:prstGeom prst="rect">
            <a:avLst/>
          </a:prstGeom>
        </p:spPr>
        <p:txBody>
          <a:bodyPr wrap="none">
            <a:spAutoFit/>
          </a:bodyPr>
          <a:lstStyle/>
          <a:p>
            <a:pPr marL="285750" indent="-285750">
              <a:buFont typeface="Arial" panose="020B0604020202020204" pitchFamily="34" charset="0"/>
              <a:buChar char="•"/>
            </a:pPr>
            <a:r>
              <a:rPr lang="en-US" sz="1400" b="1" dirty="0" smtClean="0"/>
              <a:t>Version - </a:t>
            </a:r>
            <a:r>
              <a:rPr lang="en-US" sz="1400" b="1" dirty="0" err="1" smtClean="0"/>
              <a:t>Hyperledger</a:t>
            </a:r>
            <a:r>
              <a:rPr lang="en-US" sz="1400" b="1" dirty="0" smtClean="0"/>
              <a:t> fabric 1.4.3</a:t>
            </a:r>
            <a:endParaRPr lang="en-US" sz="1400" dirty="0"/>
          </a:p>
        </p:txBody>
      </p:sp>
      <p:sp>
        <p:nvSpPr>
          <p:cNvPr id="36" name="Rectangle 35"/>
          <p:cNvSpPr/>
          <p:nvPr/>
        </p:nvSpPr>
        <p:spPr>
          <a:xfrm>
            <a:off x="794448" y="4460462"/>
            <a:ext cx="1695721" cy="307777"/>
          </a:xfrm>
          <a:prstGeom prst="rect">
            <a:avLst/>
          </a:prstGeom>
        </p:spPr>
        <p:txBody>
          <a:bodyPr wrap="none">
            <a:spAutoFit/>
          </a:bodyPr>
          <a:lstStyle/>
          <a:p>
            <a:pPr marL="285750" indent="-285750">
              <a:buFont typeface="Arial" panose="020B0604020202020204" pitchFamily="34" charset="0"/>
              <a:buChar char="•"/>
            </a:pPr>
            <a:r>
              <a:rPr lang="en-US" sz="1400" b="1" dirty="0" smtClean="0"/>
              <a:t>Ordering service</a:t>
            </a:r>
            <a:endParaRPr lang="en-US" sz="1400" dirty="0"/>
          </a:p>
        </p:txBody>
      </p:sp>
      <p:sp>
        <p:nvSpPr>
          <p:cNvPr id="37" name="Rectangle 36"/>
          <p:cNvSpPr/>
          <p:nvPr/>
        </p:nvSpPr>
        <p:spPr>
          <a:xfrm>
            <a:off x="1125180" y="3978021"/>
            <a:ext cx="8092408" cy="307777"/>
          </a:xfrm>
          <a:prstGeom prst="rect">
            <a:avLst/>
          </a:prstGeom>
        </p:spPr>
        <p:txBody>
          <a:bodyPr wrap="none">
            <a:spAutoFit/>
          </a:bodyPr>
          <a:lstStyle/>
          <a:p>
            <a:r>
              <a:rPr lang="en-US" sz="1400" dirty="0" smtClean="0"/>
              <a:t>We are using only one org and one channel called </a:t>
            </a:r>
            <a:r>
              <a:rPr lang="en-US" sz="1400" dirty="0" err="1" smtClean="0"/>
              <a:t>greenbay</a:t>
            </a:r>
            <a:r>
              <a:rPr lang="en-US" sz="1400" dirty="0" smtClean="0"/>
              <a:t>-org and </a:t>
            </a:r>
            <a:r>
              <a:rPr lang="en-US" sz="1400" dirty="0" err="1" smtClean="0"/>
              <a:t>greenbay</a:t>
            </a:r>
            <a:r>
              <a:rPr lang="en-US" sz="1400" dirty="0" smtClean="0"/>
              <a:t>-channel for </a:t>
            </a:r>
            <a:r>
              <a:rPr lang="en-US" sz="1400" dirty="0" err="1" smtClean="0"/>
              <a:t>poc</a:t>
            </a:r>
            <a:r>
              <a:rPr lang="en-US" sz="1400" dirty="0" smtClean="0"/>
              <a:t> configuration.</a:t>
            </a:r>
            <a:endParaRPr lang="en-US" sz="1400" dirty="0"/>
          </a:p>
        </p:txBody>
      </p:sp>
      <p:sp>
        <p:nvSpPr>
          <p:cNvPr id="38" name="Rectangle 37"/>
          <p:cNvSpPr/>
          <p:nvPr/>
        </p:nvSpPr>
        <p:spPr>
          <a:xfrm>
            <a:off x="1125180" y="4855019"/>
            <a:ext cx="2854692" cy="307777"/>
          </a:xfrm>
          <a:prstGeom prst="rect">
            <a:avLst/>
          </a:prstGeom>
        </p:spPr>
        <p:txBody>
          <a:bodyPr wrap="none">
            <a:spAutoFit/>
          </a:bodyPr>
          <a:lstStyle/>
          <a:p>
            <a:r>
              <a:rPr lang="en-US" sz="1400" dirty="0" smtClean="0"/>
              <a:t>Currently we are using </a:t>
            </a:r>
            <a:r>
              <a:rPr lang="en-US" sz="1400" b="1" dirty="0" smtClean="0"/>
              <a:t>Solo</a:t>
            </a:r>
            <a:r>
              <a:rPr lang="en-US" sz="1400" dirty="0" smtClean="0"/>
              <a:t> for </a:t>
            </a:r>
            <a:r>
              <a:rPr lang="en-US" sz="1400" dirty="0" err="1" smtClean="0"/>
              <a:t>poc</a:t>
            </a:r>
            <a:r>
              <a:rPr lang="en-US" sz="1400" dirty="0" smtClean="0"/>
              <a:t>. </a:t>
            </a:r>
            <a:endParaRPr lang="en-US" sz="1400" dirty="0"/>
          </a:p>
        </p:txBody>
      </p:sp>
      <p:sp>
        <p:nvSpPr>
          <p:cNvPr id="40" name="Rectangle 39"/>
          <p:cNvSpPr/>
          <p:nvPr/>
        </p:nvSpPr>
        <p:spPr>
          <a:xfrm>
            <a:off x="6767855" y="2757172"/>
            <a:ext cx="3063467" cy="307777"/>
          </a:xfrm>
          <a:prstGeom prst="rect">
            <a:avLst/>
          </a:prstGeom>
        </p:spPr>
        <p:txBody>
          <a:bodyPr wrap="none">
            <a:spAutoFit/>
          </a:bodyPr>
          <a:lstStyle/>
          <a:p>
            <a:pPr marL="285750" indent="-285750">
              <a:buFont typeface="Arial" panose="020B0604020202020204" pitchFamily="34" charset="0"/>
              <a:buChar char="•"/>
            </a:pPr>
            <a:r>
              <a:rPr lang="en-US" sz="1400" b="1" dirty="0" err="1" smtClean="0"/>
              <a:t>Hyperledger</a:t>
            </a:r>
            <a:r>
              <a:rPr lang="en-US" sz="1400" b="1" dirty="0" smtClean="0"/>
              <a:t> Composer Rest Server</a:t>
            </a:r>
            <a:endParaRPr lang="en-US" sz="1400" dirty="0"/>
          </a:p>
        </p:txBody>
      </p:sp>
      <p:sp>
        <p:nvSpPr>
          <p:cNvPr id="41" name="Rectangular Callout 40"/>
          <p:cNvSpPr/>
          <p:nvPr/>
        </p:nvSpPr>
        <p:spPr>
          <a:xfrm>
            <a:off x="9217588" y="6004460"/>
            <a:ext cx="2706792" cy="743527"/>
          </a:xfrm>
          <a:prstGeom prst="wedgeRectCallou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We are upgrading </a:t>
            </a:r>
            <a:r>
              <a:rPr lang="en-US" sz="1200" dirty="0" err="1" smtClean="0"/>
              <a:t>blockchain</a:t>
            </a:r>
            <a:r>
              <a:rPr lang="en-US" sz="1200" dirty="0" smtClean="0"/>
              <a:t> without </a:t>
            </a:r>
            <a:r>
              <a:rPr lang="en-US" sz="1200" dirty="0" err="1" smtClean="0"/>
              <a:t>hyperledger</a:t>
            </a:r>
            <a:r>
              <a:rPr lang="en-US" sz="1200" dirty="0" smtClean="0"/>
              <a:t> composer</a:t>
            </a:r>
          </a:p>
          <a:p>
            <a:pPr algn="ctr"/>
            <a:r>
              <a:rPr lang="en-US" sz="1200" dirty="0" smtClean="0"/>
              <a:t>Because </a:t>
            </a:r>
            <a:r>
              <a:rPr lang="en-US" sz="1200" dirty="0" err="1" smtClean="0"/>
              <a:t>Hyperledger</a:t>
            </a:r>
            <a:r>
              <a:rPr lang="en-US" sz="1200" dirty="0" smtClean="0"/>
              <a:t> composer is  deprecated.</a:t>
            </a:r>
            <a:endParaRPr lang="en-US" sz="1200" dirty="0"/>
          </a:p>
        </p:txBody>
      </p:sp>
      <p:sp>
        <p:nvSpPr>
          <p:cNvPr id="42" name="Rectangle 41"/>
          <p:cNvSpPr/>
          <p:nvPr/>
        </p:nvSpPr>
        <p:spPr>
          <a:xfrm>
            <a:off x="6684552" y="1521339"/>
            <a:ext cx="4533485" cy="307777"/>
          </a:xfrm>
          <a:prstGeom prst="rect">
            <a:avLst/>
          </a:prstGeom>
        </p:spPr>
        <p:txBody>
          <a:bodyPr wrap="none">
            <a:spAutoFit/>
          </a:bodyPr>
          <a:lstStyle/>
          <a:p>
            <a:pPr marL="285750" indent="-285750">
              <a:buFont typeface="Arial" panose="020B0604020202020204" pitchFamily="34" charset="0"/>
              <a:buChar char="•"/>
            </a:pPr>
            <a:r>
              <a:rPr lang="en-US" sz="1400" b="1" dirty="0" err="1" smtClean="0"/>
              <a:t>Hyperledger</a:t>
            </a:r>
            <a:r>
              <a:rPr lang="en-US" sz="1400" b="1" dirty="0" smtClean="0"/>
              <a:t> Composer Modeling language / </a:t>
            </a:r>
            <a:r>
              <a:rPr lang="en-US" sz="1400" b="1" dirty="0" err="1" smtClean="0"/>
              <a:t>Javascript</a:t>
            </a:r>
            <a:endParaRPr lang="en-US" sz="1400" dirty="0"/>
          </a:p>
        </p:txBody>
      </p:sp>
      <p:sp>
        <p:nvSpPr>
          <p:cNvPr id="43" name="Rectangle 42"/>
          <p:cNvSpPr/>
          <p:nvPr/>
        </p:nvSpPr>
        <p:spPr>
          <a:xfrm>
            <a:off x="794448" y="5304993"/>
            <a:ext cx="880113" cy="307777"/>
          </a:xfrm>
          <a:prstGeom prst="rect">
            <a:avLst/>
          </a:prstGeom>
        </p:spPr>
        <p:txBody>
          <a:bodyPr wrap="none">
            <a:spAutoFit/>
          </a:bodyPr>
          <a:lstStyle/>
          <a:p>
            <a:pPr marL="285750" indent="-285750">
              <a:buFont typeface="Arial" panose="020B0604020202020204" pitchFamily="34" charset="0"/>
              <a:buChar char="•"/>
            </a:pPr>
            <a:r>
              <a:rPr lang="en-US" sz="1400" b="1" dirty="0" smtClean="0"/>
              <a:t>Peers</a:t>
            </a:r>
            <a:endParaRPr lang="en-US" sz="1400" dirty="0"/>
          </a:p>
        </p:txBody>
      </p:sp>
      <p:sp>
        <p:nvSpPr>
          <p:cNvPr id="44" name="Rectangle 43"/>
          <p:cNvSpPr/>
          <p:nvPr/>
        </p:nvSpPr>
        <p:spPr>
          <a:xfrm>
            <a:off x="1125180" y="5730774"/>
            <a:ext cx="3771866" cy="307777"/>
          </a:xfrm>
          <a:prstGeom prst="rect">
            <a:avLst/>
          </a:prstGeom>
        </p:spPr>
        <p:txBody>
          <a:bodyPr wrap="none">
            <a:spAutoFit/>
          </a:bodyPr>
          <a:lstStyle/>
          <a:p>
            <a:r>
              <a:rPr lang="en-US" sz="1400" dirty="0" smtClean="0"/>
              <a:t>2 general peers,  1 endorse peer,  1 ordering peer</a:t>
            </a:r>
            <a:endParaRPr lang="en-US" sz="1400" dirty="0"/>
          </a:p>
        </p:txBody>
      </p:sp>
    </p:spTree>
    <p:extLst>
      <p:ext uri="{BB962C8B-B14F-4D97-AF65-F5344CB8AC3E}">
        <p14:creationId xmlns:p14="http://schemas.microsoft.com/office/powerpoint/2010/main" val="982560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3836021" y="193042"/>
            <a:ext cx="5041279" cy="400110"/>
          </a:xfrm>
          <a:prstGeom prst="rect">
            <a:avLst/>
          </a:prstGeom>
          <a:noFill/>
        </p:spPr>
        <p:txBody>
          <a:bodyPr wrap="square" rtlCol="0">
            <a:spAutoFit/>
          </a:bodyPr>
          <a:lstStyle/>
          <a:p>
            <a:r>
              <a:rPr lang="en-AU" sz="2000" dirty="0" smtClean="0"/>
              <a:t>Analysis Experiences from </a:t>
            </a:r>
            <a:r>
              <a:rPr lang="en-AU" sz="2000" dirty="0" err="1" smtClean="0"/>
              <a:t>Poc</a:t>
            </a:r>
            <a:r>
              <a:rPr lang="en-AU" sz="2000" dirty="0" smtClean="0"/>
              <a:t> Development</a:t>
            </a:r>
            <a:endParaRPr lang="en-US" sz="2000" dirty="0"/>
          </a:p>
        </p:txBody>
      </p:sp>
    </p:spTree>
    <p:extLst>
      <p:ext uri="{BB962C8B-B14F-4D97-AF65-F5344CB8AC3E}">
        <p14:creationId xmlns:p14="http://schemas.microsoft.com/office/powerpoint/2010/main" val="22039615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306744" y="256689"/>
            <a:ext cx="4560820" cy="461665"/>
          </a:xfrm>
          <a:prstGeom prst="rect">
            <a:avLst/>
          </a:prstGeom>
          <a:noFill/>
        </p:spPr>
        <p:txBody>
          <a:bodyPr wrap="square" rtlCol="0">
            <a:spAutoFit/>
          </a:bodyPr>
          <a:lstStyle/>
          <a:p>
            <a:r>
              <a:rPr lang="en-US" sz="2400" dirty="0"/>
              <a:t>GREENBAY CHAINCODE DESIGN</a:t>
            </a:r>
          </a:p>
        </p:txBody>
      </p:sp>
      <p:sp>
        <p:nvSpPr>
          <p:cNvPr id="57" name="TextBox 56"/>
          <p:cNvSpPr txBox="1"/>
          <p:nvPr/>
        </p:nvSpPr>
        <p:spPr>
          <a:xfrm>
            <a:off x="576910" y="815490"/>
            <a:ext cx="3256183"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t>Assets</a:t>
            </a:r>
          </a:p>
          <a:p>
            <a:pPr marL="457200" indent="-457200">
              <a:buFont typeface="Arial" panose="020B0604020202020204" pitchFamily="34" charset="0"/>
              <a:buChar char="•"/>
            </a:pPr>
            <a:endParaRPr lang="en-US" sz="2400" dirty="0"/>
          </a:p>
          <a:p>
            <a:endParaRPr lang="en-US" sz="2400" dirty="0"/>
          </a:p>
          <a:p>
            <a:endParaRPr lang="en-US" sz="2400" dirty="0"/>
          </a:p>
          <a:p>
            <a:pPr marL="457200" indent="-457200">
              <a:buFont typeface="+mj-lt"/>
              <a:buAutoNum type="arabicPeriod"/>
            </a:pPr>
            <a:endParaRPr lang="en-US" sz="2400" dirty="0"/>
          </a:p>
        </p:txBody>
      </p:sp>
      <p:sp>
        <p:nvSpPr>
          <p:cNvPr id="2" name="Rectangle 1"/>
          <p:cNvSpPr/>
          <p:nvPr/>
        </p:nvSpPr>
        <p:spPr>
          <a:xfrm>
            <a:off x="1339273" y="1425001"/>
            <a:ext cx="6096000" cy="2031325"/>
          </a:xfrm>
          <a:prstGeom prst="rect">
            <a:avLst/>
          </a:prstGeom>
        </p:spPr>
        <p:txBody>
          <a:bodyPr>
            <a:spAutoFit/>
          </a:bodyPr>
          <a:lstStyle/>
          <a:p>
            <a:r>
              <a:rPr lang="en-US" dirty="0"/>
              <a:t>asset Address identified by address {</a:t>
            </a:r>
          </a:p>
          <a:p>
            <a:r>
              <a:rPr lang="en-US" dirty="0"/>
              <a:t>  o String address</a:t>
            </a:r>
          </a:p>
          <a:p>
            <a:r>
              <a:rPr lang="en-US" dirty="0"/>
              <a:t>  o String currency</a:t>
            </a:r>
          </a:p>
          <a:p>
            <a:r>
              <a:rPr lang="en-US" dirty="0"/>
              <a:t>  o Double </a:t>
            </a:r>
            <a:r>
              <a:rPr lang="en-US" dirty="0" err="1"/>
              <a:t>available_balance</a:t>
            </a:r>
            <a:endParaRPr lang="en-US" dirty="0"/>
          </a:p>
          <a:p>
            <a:r>
              <a:rPr lang="en-US" dirty="0"/>
              <a:t>  o Double </a:t>
            </a:r>
            <a:r>
              <a:rPr lang="en-US" dirty="0" err="1"/>
              <a:t>lock_balance</a:t>
            </a:r>
            <a:endParaRPr lang="en-US" dirty="0"/>
          </a:p>
          <a:p>
            <a:r>
              <a:rPr lang="en-US" dirty="0"/>
              <a:t>}</a:t>
            </a:r>
          </a:p>
          <a:p>
            <a:r>
              <a:rPr lang="en-AU" dirty="0"/>
              <a:t>…</a:t>
            </a:r>
            <a:endParaRPr lang="en-US" dirty="0"/>
          </a:p>
        </p:txBody>
      </p:sp>
      <p:sp>
        <p:nvSpPr>
          <p:cNvPr id="8" name="TextBox 7"/>
          <p:cNvSpPr txBox="1"/>
          <p:nvPr/>
        </p:nvSpPr>
        <p:spPr>
          <a:xfrm>
            <a:off x="576909" y="3449780"/>
            <a:ext cx="3256183"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t>Events</a:t>
            </a:r>
          </a:p>
          <a:p>
            <a:pPr marL="457200" indent="-457200">
              <a:buFont typeface="Arial" panose="020B0604020202020204" pitchFamily="34" charset="0"/>
              <a:buChar char="•"/>
            </a:pPr>
            <a:endParaRPr lang="en-US" sz="2400" dirty="0"/>
          </a:p>
          <a:p>
            <a:endParaRPr lang="en-US" sz="2400" dirty="0"/>
          </a:p>
          <a:p>
            <a:endParaRPr lang="en-US" sz="2400" dirty="0"/>
          </a:p>
          <a:p>
            <a:pPr marL="457200" indent="-457200">
              <a:buFont typeface="+mj-lt"/>
              <a:buAutoNum type="arabicPeriod"/>
            </a:pPr>
            <a:endParaRPr lang="en-US" sz="2400" dirty="0"/>
          </a:p>
        </p:txBody>
      </p:sp>
      <p:sp>
        <p:nvSpPr>
          <p:cNvPr id="3" name="Rectangle 2"/>
          <p:cNvSpPr/>
          <p:nvPr/>
        </p:nvSpPr>
        <p:spPr>
          <a:xfrm>
            <a:off x="1339273" y="3937430"/>
            <a:ext cx="6096000" cy="2585323"/>
          </a:xfrm>
          <a:prstGeom prst="rect">
            <a:avLst/>
          </a:prstGeom>
        </p:spPr>
        <p:txBody>
          <a:bodyPr>
            <a:spAutoFit/>
          </a:bodyPr>
          <a:lstStyle/>
          <a:p>
            <a:r>
              <a:rPr lang="en-US" dirty="0"/>
              <a:t>event </a:t>
            </a:r>
            <a:r>
              <a:rPr lang="en-US" dirty="0" err="1"/>
              <a:t>depositEvent</a:t>
            </a:r>
            <a:r>
              <a:rPr lang="en-US" dirty="0"/>
              <a:t> {</a:t>
            </a:r>
          </a:p>
          <a:p>
            <a:r>
              <a:rPr lang="en-US" dirty="0"/>
              <a:t>  --&gt; Address </a:t>
            </a:r>
            <a:r>
              <a:rPr lang="en-US" dirty="0" err="1"/>
              <a:t>to_address</a:t>
            </a:r>
            <a:endParaRPr lang="en-US" dirty="0"/>
          </a:p>
          <a:p>
            <a:r>
              <a:rPr lang="en-US" dirty="0"/>
              <a:t>  o Double </a:t>
            </a:r>
            <a:r>
              <a:rPr lang="en-US" dirty="0" err="1"/>
              <a:t>deposit_amount</a:t>
            </a:r>
            <a:endParaRPr lang="en-US" dirty="0"/>
          </a:p>
          <a:p>
            <a:r>
              <a:rPr lang="en-US" dirty="0"/>
              <a:t>}</a:t>
            </a:r>
          </a:p>
          <a:p>
            <a:endParaRPr lang="en-US" dirty="0"/>
          </a:p>
          <a:p>
            <a:r>
              <a:rPr lang="en-US" dirty="0"/>
              <a:t>event </a:t>
            </a:r>
            <a:r>
              <a:rPr lang="en-US" dirty="0" err="1"/>
              <a:t>withdrawEvent</a:t>
            </a:r>
            <a:r>
              <a:rPr lang="en-US" dirty="0"/>
              <a:t> {</a:t>
            </a:r>
          </a:p>
          <a:p>
            <a:r>
              <a:rPr lang="en-US" dirty="0"/>
              <a:t>  --&gt; Address </a:t>
            </a:r>
            <a:r>
              <a:rPr lang="en-US" dirty="0" err="1"/>
              <a:t>from_address</a:t>
            </a:r>
            <a:endParaRPr lang="en-US" dirty="0"/>
          </a:p>
          <a:p>
            <a:r>
              <a:rPr lang="en-US" dirty="0"/>
              <a:t>  o Double </a:t>
            </a:r>
            <a:r>
              <a:rPr lang="en-US" dirty="0" err="1"/>
              <a:t>withdraw_amount</a:t>
            </a:r>
            <a:endParaRPr lang="en-US" dirty="0"/>
          </a:p>
          <a:p>
            <a:r>
              <a:rPr lang="en-US" dirty="0"/>
              <a:t>}</a:t>
            </a:r>
          </a:p>
        </p:txBody>
      </p:sp>
    </p:spTree>
    <p:extLst>
      <p:ext uri="{BB962C8B-B14F-4D97-AF65-F5344CB8AC3E}">
        <p14:creationId xmlns:p14="http://schemas.microsoft.com/office/powerpoint/2010/main" val="2343350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306744" y="256689"/>
            <a:ext cx="4560820" cy="461665"/>
          </a:xfrm>
          <a:prstGeom prst="rect">
            <a:avLst/>
          </a:prstGeom>
          <a:noFill/>
        </p:spPr>
        <p:txBody>
          <a:bodyPr wrap="square" rtlCol="0">
            <a:spAutoFit/>
          </a:bodyPr>
          <a:lstStyle/>
          <a:p>
            <a:r>
              <a:rPr lang="en-US" sz="2400" dirty="0"/>
              <a:t>GREENBAY CHAINCODE DESIGN</a:t>
            </a:r>
          </a:p>
        </p:txBody>
      </p:sp>
      <p:sp>
        <p:nvSpPr>
          <p:cNvPr id="57" name="TextBox 56"/>
          <p:cNvSpPr txBox="1"/>
          <p:nvPr/>
        </p:nvSpPr>
        <p:spPr>
          <a:xfrm>
            <a:off x="576910" y="757001"/>
            <a:ext cx="3256183"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t>Events</a:t>
            </a:r>
          </a:p>
          <a:p>
            <a:pPr marL="457200" indent="-457200">
              <a:buFont typeface="Arial" panose="020B0604020202020204" pitchFamily="34" charset="0"/>
              <a:buChar char="•"/>
            </a:pPr>
            <a:endParaRPr lang="en-US" sz="2400" dirty="0"/>
          </a:p>
          <a:p>
            <a:endParaRPr lang="en-US" sz="2400" dirty="0"/>
          </a:p>
          <a:p>
            <a:endParaRPr lang="en-US" sz="2400" dirty="0"/>
          </a:p>
          <a:p>
            <a:pPr marL="457200" indent="-457200">
              <a:buFont typeface="+mj-lt"/>
              <a:buAutoNum type="arabicPeriod"/>
            </a:pPr>
            <a:endParaRPr lang="en-US" sz="2400" dirty="0"/>
          </a:p>
        </p:txBody>
      </p:sp>
      <p:sp>
        <p:nvSpPr>
          <p:cNvPr id="7" name="Rectangle 6"/>
          <p:cNvSpPr/>
          <p:nvPr/>
        </p:nvSpPr>
        <p:spPr>
          <a:xfrm>
            <a:off x="1275592" y="1354040"/>
            <a:ext cx="8173208" cy="5078313"/>
          </a:xfrm>
          <a:prstGeom prst="rect">
            <a:avLst/>
          </a:prstGeom>
        </p:spPr>
        <p:txBody>
          <a:bodyPr wrap="square">
            <a:spAutoFit/>
          </a:bodyPr>
          <a:lstStyle/>
          <a:p>
            <a:endParaRPr lang="en-US" dirty="0"/>
          </a:p>
          <a:p>
            <a:r>
              <a:rPr lang="en-US" dirty="0"/>
              <a:t>event </a:t>
            </a:r>
            <a:r>
              <a:rPr lang="en-US" dirty="0" err="1"/>
              <a:t>transferMoneyEvent</a:t>
            </a:r>
            <a:r>
              <a:rPr lang="en-US" dirty="0"/>
              <a:t> {</a:t>
            </a:r>
          </a:p>
          <a:p>
            <a:r>
              <a:rPr lang="en-US" dirty="0"/>
              <a:t>  --&gt; Address from</a:t>
            </a:r>
          </a:p>
          <a:p>
            <a:r>
              <a:rPr lang="en-US" dirty="0"/>
              <a:t>  --&gt; Address to</a:t>
            </a:r>
          </a:p>
          <a:p>
            <a:r>
              <a:rPr lang="en-US" dirty="0"/>
              <a:t>  o Double </a:t>
            </a:r>
            <a:r>
              <a:rPr lang="en-US" dirty="0" err="1"/>
              <a:t>send_amount</a:t>
            </a:r>
            <a:endParaRPr lang="en-US" dirty="0"/>
          </a:p>
          <a:p>
            <a:r>
              <a:rPr lang="en-US" dirty="0"/>
              <a:t>  o Double </a:t>
            </a:r>
            <a:r>
              <a:rPr lang="en-US" dirty="0" err="1"/>
              <a:t>receive_amount</a:t>
            </a:r>
            <a:endParaRPr lang="en-US" dirty="0"/>
          </a:p>
          <a:p>
            <a:r>
              <a:rPr lang="en-US" dirty="0"/>
              <a:t>}</a:t>
            </a:r>
          </a:p>
          <a:p>
            <a:endParaRPr lang="en-US" dirty="0"/>
          </a:p>
          <a:p>
            <a:r>
              <a:rPr lang="en-US" dirty="0"/>
              <a:t>event </a:t>
            </a:r>
            <a:r>
              <a:rPr lang="en-US" dirty="0" err="1"/>
              <a:t>lockBalanceEvent</a:t>
            </a:r>
            <a:r>
              <a:rPr lang="en-US" dirty="0"/>
              <a:t> {</a:t>
            </a:r>
          </a:p>
          <a:p>
            <a:r>
              <a:rPr lang="en-US" dirty="0"/>
              <a:t>  --&gt; Address </a:t>
            </a:r>
            <a:r>
              <a:rPr lang="en-US" dirty="0" err="1"/>
              <a:t>address</a:t>
            </a:r>
            <a:endParaRPr lang="en-US" dirty="0"/>
          </a:p>
          <a:p>
            <a:r>
              <a:rPr lang="en-US" dirty="0"/>
              <a:t>  o Double </a:t>
            </a:r>
            <a:r>
              <a:rPr lang="en-US" dirty="0" err="1"/>
              <a:t>lock_amount</a:t>
            </a:r>
            <a:endParaRPr lang="en-US" dirty="0"/>
          </a:p>
          <a:p>
            <a:r>
              <a:rPr lang="en-US" dirty="0"/>
              <a:t>}</a:t>
            </a:r>
          </a:p>
          <a:p>
            <a:endParaRPr lang="en-US" dirty="0"/>
          </a:p>
          <a:p>
            <a:r>
              <a:rPr lang="en-US" dirty="0"/>
              <a:t>event </a:t>
            </a:r>
            <a:r>
              <a:rPr lang="en-US" dirty="0" err="1"/>
              <a:t>unlockBalanceEvent</a:t>
            </a:r>
            <a:r>
              <a:rPr lang="en-US" dirty="0"/>
              <a:t> {</a:t>
            </a:r>
          </a:p>
          <a:p>
            <a:r>
              <a:rPr lang="en-US" dirty="0"/>
              <a:t>  --&gt; Address </a:t>
            </a:r>
            <a:r>
              <a:rPr lang="en-US" dirty="0" err="1"/>
              <a:t>address</a:t>
            </a:r>
            <a:endParaRPr lang="en-US" dirty="0"/>
          </a:p>
          <a:p>
            <a:r>
              <a:rPr lang="en-US" dirty="0"/>
              <a:t>  o Double </a:t>
            </a:r>
            <a:r>
              <a:rPr lang="en-US" dirty="0" err="1"/>
              <a:t>unlock_amount</a:t>
            </a:r>
            <a:endParaRPr lang="en-US" dirty="0"/>
          </a:p>
          <a:p>
            <a:r>
              <a:rPr lang="en-US" dirty="0"/>
              <a:t>}</a:t>
            </a:r>
          </a:p>
          <a:p>
            <a:r>
              <a:rPr lang="en-AU" dirty="0"/>
              <a:t>….</a:t>
            </a:r>
            <a:endParaRPr lang="en-US" dirty="0"/>
          </a:p>
        </p:txBody>
      </p:sp>
    </p:spTree>
    <p:extLst>
      <p:ext uri="{BB962C8B-B14F-4D97-AF65-F5344CB8AC3E}">
        <p14:creationId xmlns:p14="http://schemas.microsoft.com/office/powerpoint/2010/main" val="3065943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CC234C-1E37-B145-BC65-5C5CEF3E65A1}"/>
              </a:ext>
            </a:extLst>
          </p:cNvPr>
          <p:cNvSpPr>
            <a:spLocks noGrp="1"/>
          </p:cNvSpPr>
          <p:nvPr>
            <p:ph type="title"/>
          </p:nvPr>
        </p:nvSpPr>
        <p:spPr/>
        <p:txBody>
          <a:bodyPr/>
          <a:lstStyle/>
          <a:p>
            <a:r>
              <a:rPr lang="en-US" dirty="0"/>
              <a:t>Volvo external communication (</a:t>
            </a:r>
            <a:r>
              <a:rPr lang="en-US" dirty="0" err="1"/>
              <a:t>www.volvogroup.com</a:t>
            </a:r>
            <a:r>
              <a:rPr lang="en-US" dirty="0"/>
              <a:t> web site)</a:t>
            </a:r>
          </a:p>
        </p:txBody>
      </p:sp>
      <p:pic>
        <p:nvPicPr>
          <p:cNvPr id="3" name="Picture 2">
            <a:extLst>
              <a:ext uri="{FF2B5EF4-FFF2-40B4-BE49-F238E27FC236}">
                <a16:creationId xmlns:a16="http://schemas.microsoft.com/office/drawing/2014/main" xmlns="" id="{FD99CA8C-1214-7F41-9A75-58A0F0343B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539" y="1202546"/>
            <a:ext cx="4427727" cy="1808088"/>
          </a:xfrm>
          <a:prstGeom prst="rect">
            <a:avLst/>
          </a:prstGeom>
        </p:spPr>
      </p:pic>
      <p:pic>
        <p:nvPicPr>
          <p:cNvPr id="5" name="Picture 4">
            <a:extLst>
              <a:ext uri="{FF2B5EF4-FFF2-40B4-BE49-F238E27FC236}">
                <a16:creationId xmlns:a16="http://schemas.microsoft.com/office/drawing/2014/main" xmlns="" id="{EAD24DE0-5E5B-6243-94FA-9B521038A9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400" y="2743200"/>
            <a:ext cx="5867400" cy="3674053"/>
          </a:xfrm>
          <a:prstGeom prst="rect">
            <a:avLst/>
          </a:prstGeom>
        </p:spPr>
      </p:pic>
      <p:pic>
        <p:nvPicPr>
          <p:cNvPr id="7" name="Picture 6">
            <a:extLst>
              <a:ext uri="{FF2B5EF4-FFF2-40B4-BE49-F238E27FC236}">
                <a16:creationId xmlns:a16="http://schemas.microsoft.com/office/drawing/2014/main" xmlns="" id="{FA0EE204-2CA5-9D47-9EEB-2DAE998672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72200" y="2743200"/>
            <a:ext cx="5924550" cy="3685854"/>
          </a:xfrm>
          <a:prstGeom prst="rect">
            <a:avLst/>
          </a:prstGeom>
        </p:spPr>
      </p:pic>
      <p:sp>
        <p:nvSpPr>
          <p:cNvPr id="6" name="Rektangel 5">
            <a:extLst>
              <a:ext uri="{FF2B5EF4-FFF2-40B4-BE49-F238E27FC236}">
                <a16:creationId xmlns:a16="http://schemas.microsoft.com/office/drawing/2014/main" xmlns="" id="{144C20AD-D710-49BA-8012-17F79250A910}"/>
              </a:ext>
            </a:extLst>
          </p:cNvPr>
          <p:cNvSpPr/>
          <p:nvPr/>
        </p:nvSpPr>
        <p:spPr>
          <a:xfrm>
            <a:off x="4321540" y="242723"/>
            <a:ext cx="3154518" cy="369332"/>
          </a:xfrm>
          <a:prstGeom prst="rect">
            <a:avLst/>
          </a:prstGeom>
        </p:spPr>
        <p:txBody>
          <a:bodyPr wrap="none">
            <a:spAutoFit/>
          </a:bodyPr>
          <a:lstStyle/>
          <a:p>
            <a:r>
              <a:rPr lang="en-US" dirty="0"/>
              <a:t>Blockchain in General Use Case </a:t>
            </a:r>
            <a:endParaRPr lang="sv-SE" dirty="0"/>
          </a:p>
        </p:txBody>
      </p:sp>
    </p:spTree>
    <p:extLst>
      <p:ext uri="{BB962C8B-B14F-4D97-AF65-F5344CB8AC3E}">
        <p14:creationId xmlns:p14="http://schemas.microsoft.com/office/powerpoint/2010/main" val="222224574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4114396" cy="461665"/>
          </a:xfrm>
          <a:prstGeom prst="rect">
            <a:avLst/>
          </a:prstGeom>
        </p:spPr>
        <p:txBody>
          <a:bodyPr wrap="none">
            <a:spAutoFit/>
          </a:bodyPr>
          <a:lstStyle/>
          <a:p>
            <a:r>
              <a:rPr lang="en-US" sz="2400" dirty="0"/>
              <a:t>GREENBAY CHAINCODE DESIGN</a:t>
            </a:r>
          </a:p>
        </p:txBody>
      </p:sp>
      <p:sp>
        <p:nvSpPr>
          <p:cNvPr id="5" name="TextBox 4"/>
          <p:cNvSpPr txBox="1"/>
          <p:nvPr/>
        </p:nvSpPr>
        <p:spPr>
          <a:xfrm>
            <a:off x="576910" y="757001"/>
            <a:ext cx="3256183" cy="1938992"/>
          </a:xfrm>
          <a:prstGeom prst="rect">
            <a:avLst/>
          </a:prstGeom>
          <a:noFill/>
        </p:spPr>
        <p:txBody>
          <a:bodyPr wrap="square" rtlCol="0">
            <a:spAutoFit/>
          </a:bodyPr>
          <a:lstStyle/>
          <a:p>
            <a:r>
              <a:rPr lang="en-US" sz="2400" dirty="0"/>
              <a:t>Transactions</a:t>
            </a:r>
          </a:p>
          <a:p>
            <a:pPr marL="457200" indent="-457200">
              <a:buFont typeface="Arial" panose="020B0604020202020204" pitchFamily="34" charset="0"/>
              <a:buChar char="•"/>
            </a:pPr>
            <a:endParaRPr lang="en-US" sz="2400" dirty="0"/>
          </a:p>
          <a:p>
            <a:endParaRPr lang="en-US" sz="2400" dirty="0"/>
          </a:p>
          <a:p>
            <a:endParaRPr lang="en-US" sz="2400" dirty="0"/>
          </a:p>
          <a:p>
            <a:pPr marL="457200" indent="-457200">
              <a:buFont typeface="+mj-lt"/>
              <a:buAutoNum type="arabicPeriod"/>
            </a:pPr>
            <a:endParaRPr lang="en-US" sz="2400" dirty="0"/>
          </a:p>
        </p:txBody>
      </p:sp>
      <p:sp>
        <p:nvSpPr>
          <p:cNvPr id="6" name="Rectangle 5"/>
          <p:cNvSpPr/>
          <p:nvPr/>
        </p:nvSpPr>
        <p:spPr>
          <a:xfrm>
            <a:off x="1209963" y="1259161"/>
            <a:ext cx="6096000" cy="5078313"/>
          </a:xfrm>
          <a:prstGeom prst="rect">
            <a:avLst/>
          </a:prstGeom>
        </p:spPr>
        <p:txBody>
          <a:bodyPr>
            <a:spAutoFit/>
          </a:bodyPr>
          <a:lstStyle/>
          <a:p>
            <a:r>
              <a:rPr lang="en-US" sz="1200" dirty="0"/>
              <a:t>transaction </a:t>
            </a:r>
            <a:r>
              <a:rPr lang="en-US" sz="1200" dirty="0" err="1"/>
              <a:t>depositMoneyFromExternal</a:t>
            </a:r>
            <a:r>
              <a:rPr lang="en-US" sz="1200" dirty="0"/>
              <a:t> {</a:t>
            </a:r>
          </a:p>
          <a:p>
            <a:r>
              <a:rPr lang="en-US" sz="1200" dirty="0"/>
              <a:t>  --&gt; Address </a:t>
            </a:r>
            <a:r>
              <a:rPr lang="en-US" sz="1200" dirty="0" err="1"/>
              <a:t>to_address</a:t>
            </a:r>
            <a:endParaRPr lang="en-US" sz="1200" dirty="0"/>
          </a:p>
          <a:p>
            <a:r>
              <a:rPr lang="en-US" sz="1200" dirty="0"/>
              <a:t>  o Double </a:t>
            </a:r>
            <a:r>
              <a:rPr lang="en-US" sz="1200" dirty="0" err="1"/>
              <a:t>deposit_amount</a:t>
            </a:r>
            <a:endParaRPr lang="en-US" sz="1200" dirty="0"/>
          </a:p>
          <a:p>
            <a:r>
              <a:rPr lang="en-US" sz="1200" dirty="0"/>
              <a:t>}</a:t>
            </a:r>
          </a:p>
          <a:p>
            <a:endParaRPr lang="en-US" sz="1200" dirty="0"/>
          </a:p>
          <a:p>
            <a:r>
              <a:rPr lang="en-US" sz="1200" dirty="0"/>
              <a:t>transaction </a:t>
            </a:r>
            <a:r>
              <a:rPr lang="en-US" sz="1200" dirty="0" err="1"/>
              <a:t>withdrawMoneyToExternal</a:t>
            </a:r>
            <a:r>
              <a:rPr lang="en-US" sz="1200" dirty="0"/>
              <a:t> {</a:t>
            </a:r>
          </a:p>
          <a:p>
            <a:r>
              <a:rPr lang="en-US" sz="1200" dirty="0"/>
              <a:t>  --&gt; Address </a:t>
            </a:r>
            <a:r>
              <a:rPr lang="en-US" sz="1200" dirty="0" err="1"/>
              <a:t>from_address</a:t>
            </a:r>
            <a:endParaRPr lang="en-US" sz="1200" dirty="0"/>
          </a:p>
          <a:p>
            <a:r>
              <a:rPr lang="en-US" sz="1200" dirty="0"/>
              <a:t>  o Double </a:t>
            </a:r>
            <a:r>
              <a:rPr lang="en-US" sz="1200" dirty="0" err="1"/>
              <a:t>withdraw_amount</a:t>
            </a:r>
            <a:endParaRPr lang="en-US" sz="1200" dirty="0"/>
          </a:p>
          <a:p>
            <a:r>
              <a:rPr lang="en-US" sz="1200" dirty="0"/>
              <a:t>}</a:t>
            </a:r>
          </a:p>
          <a:p>
            <a:endParaRPr lang="en-US" sz="1200" dirty="0"/>
          </a:p>
          <a:p>
            <a:r>
              <a:rPr lang="en-US" sz="1200" dirty="0"/>
              <a:t>transaction </a:t>
            </a:r>
            <a:r>
              <a:rPr lang="en-US" sz="1200" dirty="0" err="1"/>
              <a:t>transferMoney</a:t>
            </a:r>
            <a:r>
              <a:rPr lang="en-US" sz="1200" dirty="0"/>
              <a:t> {</a:t>
            </a:r>
          </a:p>
          <a:p>
            <a:r>
              <a:rPr lang="en-US" sz="1200" dirty="0"/>
              <a:t>  --&gt; Address from</a:t>
            </a:r>
          </a:p>
          <a:p>
            <a:r>
              <a:rPr lang="en-US" sz="1200" dirty="0"/>
              <a:t>  --&gt; Address to</a:t>
            </a:r>
          </a:p>
          <a:p>
            <a:r>
              <a:rPr lang="en-US" sz="1200" dirty="0"/>
              <a:t>  o Double </a:t>
            </a:r>
            <a:r>
              <a:rPr lang="en-US" sz="1200" dirty="0" err="1"/>
              <a:t>send_amount</a:t>
            </a:r>
            <a:endParaRPr lang="en-US" sz="1200" dirty="0"/>
          </a:p>
          <a:p>
            <a:r>
              <a:rPr lang="en-US" sz="1200" dirty="0"/>
              <a:t>  o Double </a:t>
            </a:r>
            <a:r>
              <a:rPr lang="en-US" sz="1200" dirty="0" err="1"/>
              <a:t>receive_amount</a:t>
            </a:r>
            <a:endParaRPr lang="en-US" sz="1200" dirty="0"/>
          </a:p>
          <a:p>
            <a:r>
              <a:rPr lang="en-US" sz="1200" dirty="0"/>
              <a:t>}</a:t>
            </a:r>
          </a:p>
          <a:p>
            <a:endParaRPr lang="en-US" sz="1200" dirty="0"/>
          </a:p>
          <a:p>
            <a:r>
              <a:rPr lang="en-US" sz="1200" dirty="0"/>
              <a:t>transaction </a:t>
            </a:r>
            <a:r>
              <a:rPr lang="en-US" sz="1200" dirty="0" err="1"/>
              <a:t>lockBalance</a:t>
            </a:r>
            <a:r>
              <a:rPr lang="en-US" sz="1200" dirty="0"/>
              <a:t> {</a:t>
            </a:r>
          </a:p>
          <a:p>
            <a:r>
              <a:rPr lang="en-US" sz="1200" dirty="0"/>
              <a:t>  --&gt; Address </a:t>
            </a:r>
            <a:r>
              <a:rPr lang="en-US" sz="1200" dirty="0" err="1"/>
              <a:t>address</a:t>
            </a:r>
            <a:endParaRPr lang="en-US" sz="1200" dirty="0"/>
          </a:p>
          <a:p>
            <a:r>
              <a:rPr lang="en-US" sz="1200" dirty="0"/>
              <a:t>  o Double </a:t>
            </a:r>
            <a:r>
              <a:rPr lang="en-US" sz="1200" dirty="0" err="1"/>
              <a:t>lock_amount</a:t>
            </a:r>
            <a:endParaRPr lang="en-US" sz="1200" dirty="0"/>
          </a:p>
          <a:p>
            <a:r>
              <a:rPr lang="en-US" sz="1200" dirty="0"/>
              <a:t>}</a:t>
            </a:r>
          </a:p>
          <a:p>
            <a:endParaRPr lang="en-US" sz="1200" dirty="0"/>
          </a:p>
          <a:p>
            <a:r>
              <a:rPr lang="en-US" sz="1200" dirty="0"/>
              <a:t>transaction </a:t>
            </a:r>
            <a:r>
              <a:rPr lang="en-US" sz="1200" dirty="0" err="1"/>
              <a:t>unlockBalance</a:t>
            </a:r>
            <a:r>
              <a:rPr lang="en-US" sz="1200" dirty="0"/>
              <a:t> {</a:t>
            </a:r>
          </a:p>
          <a:p>
            <a:r>
              <a:rPr lang="en-US" sz="1200" dirty="0"/>
              <a:t>  --&gt; Address </a:t>
            </a:r>
            <a:r>
              <a:rPr lang="en-US" sz="1200" dirty="0" err="1"/>
              <a:t>address</a:t>
            </a:r>
            <a:endParaRPr lang="en-US" sz="1200" dirty="0"/>
          </a:p>
          <a:p>
            <a:r>
              <a:rPr lang="en-US" sz="1200" dirty="0"/>
              <a:t>  o Double </a:t>
            </a:r>
            <a:r>
              <a:rPr lang="en-US" sz="1200" dirty="0" err="1"/>
              <a:t>unlock_amount</a:t>
            </a:r>
            <a:endParaRPr lang="en-US" sz="1200" dirty="0"/>
          </a:p>
          <a:p>
            <a:r>
              <a:rPr lang="en-US" sz="1200" dirty="0"/>
              <a:t>}</a:t>
            </a:r>
          </a:p>
          <a:p>
            <a:r>
              <a:rPr lang="en-AU" sz="1200" dirty="0"/>
              <a:t>.…</a:t>
            </a:r>
            <a:endParaRPr lang="en-US" sz="1200" dirty="0"/>
          </a:p>
        </p:txBody>
      </p:sp>
    </p:spTree>
    <p:extLst>
      <p:ext uri="{BB962C8B-B14F-4D97-AF65-F5344CB8AC3E}">
        <p14:creationId xmlns:p14="http://schemas.microsoft.com/office/powerpoint/2010/main" val="318418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8" y="740833"/>
            <a:ext cx="1283365" cy="368755"/>
          </a:xfrm>
          <a:prstGeom prst="rect">
            <a:avLst/>
          </a:prstGeom>
        </p:spPr>
        <p:txBody>
          <a:bodyPr wrap="none">
            <a:spAutoFit/>
          </a:bodyPr>
          <a:lstStyle/>
          <a:p>
            <a:pPr marL="6350" indent="-6350">
              <a:lnSpc>
                <a:spcPct val="107000"/>
              </a:lnSpc>
              <a:spcAft>
                <a:spcPts val="15"/>
              </a:spcAft>
            </a:pPr>
            <a:r>
              <a:rPr lang="x-none" b="1" dirty="0">
                <a:solidFill>
                  <a:srgbClr val="333333"/>
                </a:solidFill>
                <a:latin typeface="Times New Roman" panose="02020603050405020304" pitchFamily="18" charset="0"/>
                <a:ea typeface="Times New Roman" panose="02020603050405020304" pitchFamily="18" charset="0"/>
              </a:rPr>
              <a:t>getAddress</a:t>
            </a: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7" name="Rectangle 5"/>
          <p:cNvSpPr>
            <a:spLocks noChangeArrowheads="1"/>
          </p:cNvSpPr>
          <p:nvPr/>
        </p:nvSpPr>
        <p:spPr bwMode="auto">
          <a:xfrm>
            <a:off x="609600" y="12201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8" name="Group 7"/>
          <p:cNvGrpSpPr/>
          <p:nvPr/>
        </p:nvGrpSpPr>
        <p:grpSpPr>
          <a:xfrm>
            <a:off x="609600" y="1220131"/>
            <a:ext cx="6334760" cy="466090"/>
            <a:chOff x="0" y="0"/>
            <a:chExt cx="6334760" cy="466598"/>
          </a:xfrm>
        </p:grpSpPr>
        <p:sp>
          <p:nvSpPr>
            <p:cNvPr id="9" name="Shape 56"/>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0" name="Shape 57"/>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11" name="Rectangle 10"/>
            <p:cNvSpPr/>
            <p:nvPr/>
          </p:nvSpPr>
          <p:spPr>
            <a:xfrm>
              <a:off x="139700" y="169735"/>
              <a:ext cx="2508314" cy="219246"/>
            </a:xfrm>
            <a:prstGeom prst="rect">
              <a:avLst/>
            </a:prstGeom>
            <a:ln>
              <a:noFill/>
            </a:ln>
          </p:spPr>
          <p:txBody>
            <a:bodyPr vert="horz" lIns="0" tIns="0" rIns="0" bIns="0" rtlCol="0">
              <a:noAutofit/>
            </a:bodyPr>
            <a:lstStyle/>
            <a:p>
              <a:pPr>
                <a:lnSpc>
                  <a:spcPct val="107000"/>
                </a:lnSpc>
                <a:spcAft>
                  <a:spcPts val="800"/>
                </a:spcAft>
              </a:pPr>
              <a:r>
                <a:rPr lang="x-none" sz="1100" dirty="0">
                  <a:solidFill>
                    <a:srgbClr val="333333"/>
                  </a:solidFill>
                  <a:effectLst/>
                  <a:latin typeface="Calibri" panose="020F0502020204030204" pitchFamily="34" charset="0"/>
                  <a:ea typeface="Calibri" panose="020F0502020204030204" pitchFamily="34" charset="0"/>
                </a:rPr>
                <a:t>GET</a:t>
              </a:r>
              <a:r>
                <a:rPr lang="x-none" sz="1100" spc="300" dirty="0">
                  <a:solidFill>
                    <a:srgbClr val="333333"/>
                  </a:solidFill>
                  <a:effectLst/>
                  <a:latin typeface="Calibri" panose="020F0502020204030204" pitchFamily="34" charset="0"/>
                  <a:ea typeface="Calibri" panose="020F0502020204030204" pitchFamily="34" charset="0"/>
                </a:rPr>
                <a:t> </a:t>
              </a:r>
              <a:r>
                <a:rPr lang="x-none" sz="1100" dirty="0">
                  <a:solidFill>
                    <a:srgbClr val="333333"/>
                  </a:solidFill>
                  <a:effectLst/>
                  <a:latin typeface="Calibri" panose="020F0502020204030204" pitchFamily="34" charset="0"/>
                  <a:ea typeface="Calibri" panose="020F0502020204030204" pitchFamily="34" charset="0"/>
                </a:rPr>
                <a:t>/v1/addresses/{address}</a:t>
              </a:r>
              <a:endParaRPr lang="en-US" sz="1100" dirty="0">
                <a:solidFill>
                  <a:srgbClr val="000000"/>
                </a:solidFill>
                <a:effectLst/>
                <a:latin typeface="Calibri" panose="020F0502020204030204" pitchFamily="34" charset="0"/>
                <a:ea typeface="Calibri" panose="020F0502020204030204" pitchFamily="34" charset="0"/>
              </a:endParaRPr>
            </a:p>
          </p:txBody>
        </p:sp>
      </p:gr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6" name="Table 15"/>
          <p:cNvGraphicFramePr>
            <a:graphicFrameLocks noGrp="1"/>
          </p:cNvGraphicFramePr>
          <p:nvPr/>
        </p:nvGraphicFramePr>
        <p:xfrm>
          <a:off x="609600" y="2167234"/>
          <a:ext cx="6334760" cy="887095"/>
        </p:xfrm>
        <a:graphic>
          <a:graphicData uri="http://schemas.openxmlformats.org/drawingml/2006/table">
            <a:tbl>
              <a:tblPr firstRow="1" firstCol="1" bandRow="1">
                <a:tableStyleId>{5C22544A-7EE6-4342-B048-85BDC9FD1C3A}</a:tableStyleId>
              </a:tblPr>
              <a:tblGrid>
                <a:gridCol w="703580">
                  <a:extLst>
                    <a:ext uri="{9D8B030D-6E8A-4147-A177-3AD203B41FA5}">
                      <a16:colId xmlns:a16="http://schemas.microsoft.com/office/drawing/2014/main" xmlns="" val="20000"/>
                    </a:ext>
                  </a:extLst>
                </a:gridCol>
                <a:gridCol w="1056005">
                  <a:extLst>
                    <a:ext uri="{9D8B030D-6E8A-4147-A177-3AD203B41FA5}">
                      <a16:colId xmlns:a16="http://schemas.microsoft.com/office/drawing/2014/main" xmlns="" val="20001"/>
                    </a:ext>
                  </a:extLst>
                </a:gridCol>
                <a:gridCol w="3167380">
                  <a:extLst>
                    <a:ext uri="{9D8B030D-6E8A-4147-A177-3AD203B41FA5}">
                      <a16:colId xmlns:a16="http://schemas.microsoft.com/office/drawing/2014/main" xmlns="" val="20002"/>
                    </a:ext>
                  </a:extLst>
                </a:gridCol>
                <a:gridCol w="1407795">
                  <a:extLst>
                    <a:ext uri="{9D8B030D-6E8A-4147-A177-3AD203B41FA5}">
                      <a16:colId xmlns:a16="http://schemas.microsoft.com/office/drawing/2014/main" xmlns="" val="20003"/>
                    </a:ext>
                  </a:extLst>
                </a:gridCol>
              </a:tblGrid>
              <a:tr h="257810">
                <a:tc>
                  <a:txBody>
                    <a:bodyPr/>
                    <a:lstStyle/>
                    <a:p>
                      <a:pPr>
                        <a:lnSpc>
                          <a:spcPct val="107000"/>
                        </a:lnSpc>
                        <a:spcAft>
                          <a:spcPts val="0"/>
                        </a:spcAft>
                      </a:pPr>
                      <a:r>
                        <a:rPr lang="x-none" sz="1050" dirty="0">
                          <a:effectLst/>
                        </a:rPr>
                        <a:t>Type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Name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Path</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address required</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address</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string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bl>
          </a:graphicData>
        </a:graphic>
      </p:graphicFrame>
      <p:sp>
        <p:nvSpPr>
          <p:cNvPr id="17" name="Rectangle 9"/>
          <p:cNvSpPr>
            <a:spLocks noChangeArrowheads="1"/>
          </p:cNvSpPr>
          <p:nvPr/>
        </p:nvSpPr>
        <p:spPr bwMode="auto">
          <a:xfrm>
            <a:off x="490538" y="1855771"/>
            <a:ext cx="5300662"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rPr>
              <a:t>Parameters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7"/>
          <p:cNvSpPr/>
          <p:nvPr/>
        </p:nvSpPr>
        <p:spPr>
          <a:xfrm>
            <a:off x="477114" y="3160761"/>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19" name="Table 18"/>
          <p:cNvGraphicFramePr>
            <a:graphicFrameLocks noGrp="1"/>
          </p:cNvGraphicFramePr>
          <p:nvPr/>
        </p:nvGraphicFramePr>
        <p:xfrm>
          <a:off x="609600" y="3617039"/>
          <a:ext cx="6334760" cy="2155825"/>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38785">
                <a:tc>
                  <a:txBody>
                    <a:bodyPr/>
                    <a:lstStyle/>
                    <a:p>
                      <a:pPr>
                        <a:lnSpc>
                          <a:spcPct val="107000"/>
                        </a:lnSpc>
                        <a:spcAft>
                          <a:spcPts val="0"/>
                        </a:spcAft>
                      </a:pPr>
                      <a:r>
                        <a:rPr lang="x-none" sz="1050">
                          <a:effectLst/>
                        </a:rPr>
                        <a:t>HTTP Code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OK</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Address</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790617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8" y="740833"/>
            <a:ext cx="1312282" cy="369332"/>
          </a:xfrm>
          <a:prstGeom prst="rect">
            <a:avLst/>
          </a:prstGeom>
        </p:spPr>
        <p:txBody>
          <a:bodyPr wrap="none">
            <a:spAutoFit/>
          </a:bodyPr>
          <a:lstStyle/>
          <a:p>
            <a:r>
              <a:rPr lang="x-none" b="1" dirty="0"/>
              <a:t>getDeposits</a:t>
            </a:r>
            <a:endParaRPr lang="en-US" b="1" dirty="0"/>
          </a:p>
        </p:txBody>
      </p:sp>
      <p:sp>
        <p:nvSpPr>
          <p:cNvPr id="7" name="Rectangle 5"/>
          <p:cNvSpPr>
            <a:spLocks noChangeArrowheads="1"/>
          </p:cNvSpPr>
          <p:nvPr/>
        </p:nvSpPr>
        <p:spPr bwMode="auto">
          <a:xfrm>
            <a:off x="609600" y="12201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477114" y="2153998"/>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4" name="Group 13"/>
          <p:cNvGrpSpPr/>
          <p:nvPr/>
        </p:nvGrpSpPr>
        <p:grpSpPr>
          <a:xfrm>
            <a:off x="609600" y="1236286"/>
            <a:ext cx="6334760" cy="466090"/>
            <a:chOff x="0" y="0"/>
            <a:chExt cx="6334760" cy="466599"/>
          </a:xfrm>
        </p:grpSpPr>
        <p:sp>
          <p:nvSpPr>
            <p:cNvPr id="15" name="Shape 208"/>
            <p:cNvSpPr/>
            <p:nvPr/>
          </p:nvSpPr>
          <p:spPr>
            <a:xfrm>
              <a:off x="0" y="0"/>
              <a:ext cx="6334760" cy="466599"/>
            </a:xfrm>
            <a:custGeom>
              <a:avLst/>
              <a:gdLst/>
              <a:ahLst/>
              <a:cxnLst/>
              <a:rect l="0" t="0" r="0" b="0"/>
              <a:pathLst>
                <a:path w="6334760" h="466599">
                  <a:moveTo>
                    <a:pt x="50800" y="0"/>
                  </a:moveTo>
                  <a:lnTo>
                    <a:pt x="6283960" y="0"/>
                  </a:lnTo>
                  <a:cubicBezTo>
                    <a:pt x="6312016" y="0"/>
                    <a:pt x="6334760" y="22744"/>
                    <a:pt x="6334760" y="50800"/>
                  </a:cubicBezTo>
                  <a:lnTo>
                    <a:pt x="6334760" y="415799"/>
                  </a:lnTo>
                  <a:cubicBezTo>
                    <a:pt x="6334760" y="443854"/>
                    <a:pt x="6312016" y="466599"/>
                    <a:pt x="6283960" y="466599"/>
                  </a:cubicBezTo>
                  <a:lnTo>
                    <a:pt x="50800" y="466599"/>
                  </a:lnTo>
                  <a:cubicBezTo>
                    <a:pt x="22744" y="466599"/>
                    <a:pt x="0" y="443854"/>
                    <a:pt x="0" y="415799"/>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20" name="Shape 209"/>
            <p:cNvSpPr/>
            <p:nvPr/>
          </p:nvSpPr>
          <p:spPr>
            <a:xfrm>
              <a:off x="0" y="0"/>
              <a:ext cx="6334760" cy="466599"/>
            </a:xfrm>
            <a:custGeom>
              <a:avLst/>
              <a:gdLst/>
              <a:ahLst/>
              <a:cxnLst/>
              <a:rect l="0" t="0" r="0" b="0"/>
              <a:pathLst>
                <a:path w="6334760" h="466599">
                  <a:moveTo>
                    <a:pt x="50800" y="0"/>
                  </a:moveTo>
                  <a:lnTo>
                    <a:pt x="6283960" y="0"/>
                  </a:lnTo>
                  <a:cubicBezTo>
                    <a:pt x="6312016" y="0"/>
                    <a:pt x="6334760" y="22744"/>
                    <a:pt x="6334760" y="50800"/>
                  </a:cubicBezTo>
                  <a:lnTo>
                    <a:pt x="6334760" y="415799"/>
                  </a:lnTo>
                  <a:cubicBezTo>
                    <a:pt x="6334760" y="443854"/>
                    <a:pt x="6312016" y="466599"/>
                    <a:pt x="6283960" y="466599"/>
                  </a:cubicBezTo>
                  <a:lnTo>
                    <a:pt x="50800" y="466599"/>
                  </a:lnTo>
                  <a:cubicBezTo>
                    <a:pt x="22744" y="466599"/>
                    <a:pt x="0" y="443854"/>
                    <a:pt x="0" y="415799"/>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1" name="Rectangle 20"/>
            <p:cNvSpPr/>
            <p:nvPr/>
          </p:nvSpPr>
          <p:spPr>
            <a:xfrm>
              <a:off x="139700" y="169736"/>
              <a:ext cx="1486408" cy="219245"/>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/v1/deposits</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 name="Table 1"/>
          <p:cNvGraphicFramePr>
            <a:graphicFrameLocks noGrp="1"/>
          </p:cNvGraphicFramePr>
          <p:nvPr/>
        </p:nvGraphicFramePr>
        <p:xfrm>
          <a:off x="609600" y="2590206"/>
          <a:ext cx="6334760" cy="2545842"/>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0">
                <a:tc>
                  <a:txBody>
                    <a:bodyPr/>
                    <a:lstStyle/>
                    <a:p>
                      <a:pPr>
                        <a:lnSpc>
                          <a:spcPct val="107000"/>
                        </a:lnSpc>
                        <a:spcAft>
                          <a:spcPts val="0"/>
                        </a:spcAft>
                      </a:pPr>
                      <a:r>
                        <a:rPr lang="x-none" sz="1050">
                          <a:effectLst/>
                        </a:rPr>
                        <a:t>HTTP Code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OK</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&lt; Deposit &gt; array</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38785">
                <a:tc>
                  <a:txBody>
                    <a:bodyPr/>
                    <a:lstStyle/>
                    <a:p>
                      <a:pPr>
                        <a:lnSpc>
                          <a:spcPct val="107000"/>
                        </a:lnSpc>
                        <a:spcAft>
                          <a:spcPts val="0"/>
                        </a:spcAft>
                      </a:pPr>
                      <a:r>
                        <a:rPr lang="x-none" sz="1050">
                          <a:effectLst/>
                        </a:rPr>
                        <a:t>HTTP Code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4"/>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068016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8" y="740833"/>
            <a:ext cx="1713102" cy="685059"/>
          </a:xfrm>
          <a:prstGeom prst="rect">
            <a:avLst/>
          </a:prstGeom>
        </p:spPr>
        <p:txBody>
          <a:bodyPr wrap="square">
            <a:spAutoFit/>
          </a:bodyPr>
          <a:lstStyle/>
          <a:p>
            <a:pPr marL="6350" indent="-6350">
              <a:lnSpc>
                <a:spcPct val="107000"/>
              </a:lnSpc>
              <a:spcAft>
                <a:spcPts val="15"/>
              </a:spcAft>
            </a:pPr>
            <a:r>
              <a:rPr lang="x-none" b="1" dirty="0"/>
              <a:t>getDeposit</a:t>
            </a:r>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9"/>
          <p:cNvSpPr>
            <a:spLocks noChangeArrowheads="1"/>
          </p:cNvSpPr>
          <p:nvPr/>
        </p:nvSpPr>
        <p:spPr bwMode="auto">
          <a:xfrm>
            <a:off x="490538" y="1855771"/>
            <a:ext cx="5300662"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rPr>
              <a:t>Parameters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7"/>
          <p:cNvSpPr/>
          <p:nvPr/>
        </p:nvSpPr>
        <p:spPr>
          <a:xfrm>
            <a:off x="477114" y="3160761"/>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4" name="Group 13"/>
          <p:cNvGrpSpPr/>
          <p:nvPr/>
        </p:nvGrpSpPr>
        <p:grpSpPr>
          <a:xfrm>
            <a:off x="609600" y="1211922"/>
            <a:ext cx="6334760" cy="466090"/>
            <a:chOff x="0" y="0"/>
            <a:chExt cx="6334760" cy="466598"/>
          </a:xfrm>
        </p:grpSpPr>
        <p:sp>
          <p:nvSpPr>
            <p:cNvPr id="15" name="Shape 339"/>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20" name="Shape 340"/>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1" name="Rectangle 20"/>
            <p:cNvSpPr/>
            <p:nvPr/>
          </p:nvSpPr>
          <p:spPr>
            <a:xfrm>
              <a:off x="139700" y="169735"/>
              <a:ext cx="2972816" cy="219246"/>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/v1/deposits/{transactionId}</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 name="Table 1"/>
          <p:cNvGraphicFramePr>
            <a:graphicFrameLocks noGrp="1"/>
          </p:cNvGraphicFramePr>
          <p:nvPr/>
        </p:nvGraphicFramePr>
        <p:xfrm>
          <a:off x="749300" y="2234067"/>
          <a:ext cx="6334760" cy="887095"/>
        </p:xfrm>
        <a:graphic>
          <a:graphicData uri="http://schemas.openxmlformats.org/drawingml/2006/table">
            <a:tbl>
              <a:tblPr firstRow="1" firstCol="1" bandRow="1">
                <a:tableStyleId>{5C22544A-7EE6-4342-B048-85BDC9FD1C3A}</a:tableStyleId>
              </a:tblPr>
              <a:tblGrid>
                <a:gridCol w="703580">
                  <a:extLst>
                    <a:ext uri="{9D8B030D-6E8A-4147-A177-3AD203B41FA5}">
                      <a16:colId xmlns:a16="http://schemas.microsoft.com/office/drawing/2014/main" xmlns="" val="20000"/>
                    </a:ext>
                  </a:extLst>
                </a:gridCol>
                <a:gridCol w="1056005">
                  <a:extLst>
                    <a:ext uri="{9D8B030D-6E8A-4147-A177-3AD203B41FA5}">
                      <a16:colId xmlns:a16="http://schemas.microsoft.com/office/drawing/2014/main" xmlns="" val="20001"/>
                    </a:ext>
                  </a:extLst>
                </a:gridCol>
                <a:gridCol w="3167380">
                  <a:extLst>
                    <a:ext uri="{9D8B030D-6E8A-4147-A177-3AD203B41FA5}">
                      <a16:colId xmlns:a16="http://schemas.microsoft.com/office/drawing/2014/main" xmlns="" val="20002"/>
                    </a:ext>
                  </a:extLst>
                </a:gridCol>
                <a:gridCol w="1407795">
                  <a:extLst>
                    <a:ext uri="{9D8B030D-6E8A-4147-A177-3AD203B41FA5}">
                      <a16:colId xmlns:a16="http://schemas.microsoft.com/office/drawing/2014/main" xmlns="" val="20003"/>
                    </a:ext>
                  </a:extLst>
                </a:gridCol>
              </a:tblGrid>
              <a:tr h="257810">
                <a:tc>
                  <a:txBody>
                    <a:bodyPr/>
                    <a:lstStyle/>
                    <a:p>
                      <a:pPr>
                        <a:lnSpc>
                          <a:spcPct val="107000"/>
                        </a:lnSpc>
                        <a:spcAft>
                          <a:spcPts val="0"/>
                        </a:spcAft>
                      </a:pPr>
                      <a:r>
                        <a:rPr lang="x-none" sz="1050">
                          <a:effectLst/>
                        </a:rPr>
                        <a:t>Type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Name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Path</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transactionId required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transactionId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string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bl>
          </a:graphicData>
        </a:graphic>
      </p:graphicFrame>
      <p:graphicFrame>
        <p:nvGraphicFramePr>
          <p:cNvPr id="3" name="Table 2"/>
          <p:cNvGraphicFramePr>
            <a:graphicFrameLocks noGrp="1"/>
          </p:cNvGraphicFramePr>
          <p:nvPr/>
        </p:nvGraphicFramePr>
        <p:xfrm>
          <a:off x="749300" y="3778118"/>
          <a:ext cx="6334760" cy="2155825"/>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38785">
                <a:tc>
                  <a:txBody>
                    <a:bodyPr/>
                    <a:lstStyle/>
                    <a:p>
                      <a:pPr>
                        <a:lnSpc>
                          <a:spcPct val="107000"/>
                        </a:lnSpc>
                        <a:spcAft>
                          <a:spcPts val="0"/>
                        </a:spcAft>
                      </a:pPr>
                      <a:r>
                        <a:rPr lang="x-none" sz="1050">
                          <a:effectLst/>
                        </a:rPr>
                        <a:t>HTTP Code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OK</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Deposit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645967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665695"/>
          </a:xfrm>
          <a:prstGeom prst="rect">
            <a:avLst/>
          </a:prstGeom>
        </p:spPr>
        <p:txBody>
          <a:bodyPr wrap="square">
            <a:spAutoFit/>
          </a:bodyPr>
          <a:lstStyle/>
          <a:p>
            <a:r>
              <a:rPr lang="x-none" b="1" dirty="0"/>
              <a:t>getLockBalances</a:t>
            </a:r>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477114" y="3160761"/>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3" name="Group 12"/>
          <p:cNvGrpSpPr/>
          <p:nvPr/>
        </p:nvGrpSpPr>
        <p:grpSpPr>
          <a:xfrm>
            <a:off x="609600" y="1165060"/>
            <a:ext cx="6334760" cy="466090"/>
            <a:chOff x="0" y="0"/>
            <a:chExt cx="6334760" cy="466598"/>
          </a:xfrm>
        </p:grpSpPr>
        <p:sp>
          <p:nvSpPr>
            <p:cNvPr id="16" name="Shape 496"/>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9" name="Shape 497"/>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2" name="Rectangle 21"/>
            <p:cNvSpPr/>
            <p:nvPr/>
          </p:nvSpPr>
          <p:spPr>
            <a:xfrm>
              <a:off x="139700" y="169735"/>
              <a:ext cx="1858010" cy="219246"/>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/v1/lockbalances</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6" name="Table 5"/>
          <p:cNvGraphicFramePr>
            <a:graphicFrameLocks noGrp="1"/>
          </p:cNvGraphicFramePr>
          <p:nvPr/>
        </p:nvGraphicFramePr>
        <p:xfrm>
          <a:off x="749300" y="3697470"/>
          <a:ext cx="6334760" cy="2355850"/>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38785">
                <a:tc>
                  <a:txBody>
                    <a:bodyPr/>
                    <a:lstStyle/>
                    <a:p>
                      <a:pPr>
                        <a:lnSpc>
                          <a:spcPct val="107000"/>
                        </a:lnSpc>
                        <a:spcAft>
                          <a:spcPts val="0"/>
                        </a:spcAft>
                      </a:pPr>
                      <a:r>
                        <a:rPr lang="x-none" sz="1050">
                          <a:effectLst/>
                        </a:rPr>
                        <a:t>HTTP Code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nchor="ctr"/>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OK</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&lt; LockBalance &gt; array</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544318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942694"/>
          </a:xfrm>
          <a:prstGeom prst="rect">
            <a:avLst/>
          </a:prstGeom>
        </p:spPr>
        <p:txBody>
          <a:bodyPr wrap="square">
            <a:spAutoFit/>
          </a:bodyPr>
          <a:lstStyle/>
          <a:p>
            <a:r>
              <a:rPr lang="x-none" b="1" dirty="0"/>
              <a:t>getLockBalance</a:t>
            </a:r>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477114" y="3160761"/>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1" name="Group 10"/>
          <p:cNvGrpSpPr/>
          <p:nvPr/>
        </p:nvGrpSpPr>
        <p:grpSpPr>
          <a:xfrm>
            <a:off x="749300" y="1180904"/>
            <a:ext cx="6334760" cy="466090"/>
            <a:chOff x="0" y="0"/>
            <a:chExt cx="6334760" cy="466598"/>
          </a:xfrm>
        </p:grpSpPr>
        <p:sp>
          <p:nvSpPr>
            <p:cNvPr id="14" name="Shape 601"/>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5" name="Shape 602"/>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17" name="Rectangle 16"/>
            <p:cNvSpPr/>
            <p:nvPr/>
          </p:nvSpPr>
          <p:spPr>
            <a:xfrm>
              <a:off x="139700" y="169735"/>
              <a:ext cx="3344418" cy="219245"/>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/v1/lockbalances/{transactionId}</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3" name="Table 2"/>
          <p:cNvGraphicFramePr>
            <a:graphicFrameLocks noGrp="1"/>
          </p:cNvGraphicFramePr>
          <p:nvPr/>
        </p:nvGraphicFramePr>
        <p:xfrm>
          <a:off x="889000" y="3663535"/>
          <a:ext cx="6335395" cy="2594610"/>
        </p:xfrm>
        <a:graphic>
          <a:graphicData uri="http://schemas.openxmlformats.org/drawingml/2006/table">
            <a:tbl>
              <a:tblPr firstRow="1" firstCol="1" bandRow="1">
                <a:tableStyleId>{5C22544A-7EE6-4342-B048-85BDC9FD1C3A}</a:tableStyleId>
              </a:tblPr>
              <a:tblGrid>
                <a:gridCol w="634301">
                  <a:extLst>
                    <a:ext uri="{9D8B030D-6E8A-4147-A177-3AD203B41FA5}">
                      <a16:colId xmlns:a16="http://schemas.microsoft.com/office/drawing/2014/main" xmlns="" val="20000"/>
                    </a:ext>
                  </a:extLst>
                </a:gridCol>
                <a:gridCol w="1126377">
                  <a:extLst>
                    <a:ext uri="{9D8B030D-6E8A-4147-A177-3AD203B41FA5}">
                      <a16:colId xmlns:a16="http://schemas.microsoft.com/office/drawing/2014/main" xmlns="" val="20001"/>
                    </a:ext>
                  </a:extLst>
                </a:gridCol>
                <a:gridCol w="3167063">
                  <a:extLst>
                    <a:ext uri="{9D8B030D-6E8A-4147-A177-3AD203B41FA5}">
                      <a16:colId xmlns:a16="http://schemas.microsoft.com/office/drawing/2014/main" xmlns="" val="20002"/>
                    </a:ext>
                  </a:extLst>
                </a:gridCol>
                <a:gridCol w="140956">
                  <a:extLst>
                    <a:ext uri="{9D8B030D-6E8A-4147-A177-3AD203B41FA5}">
                      <a16:colId xmlns:a16="http://schemas.microsoft.com/office/drawing/2014/main" xmlns="" val="20003"/>
                    </a:ext>
                  </a:extLst>
                </a:gridCol>
                <a:gridCol w="1266698">
                  <a:extLst>
                    <a:ext uri="{9D8B030D-6E8A-4147-A177-3AD203B41FA5}">
                      <a16:colId xmlns:a16="http://schemas.microsoft.com/office/drawing/2014/main" xmlns="" val="20004"/>
                    </a:ext>
                  </a:extLst>
                </a:gridCol>
              </a:tblGrid>
              <a:tr h="438785">
                <a:tc>
                  <a:txBody>
                    <a:bodyPr/>
                    <a:lstStyle/>
                    <a:p>
                      <a:pPr marL="38100">
                        <a:lnSpc>
                          <a:spcPct val="107000"/>
                        </a:lnSpc>
                        <a:spcAft>
                          <a:spcPts val="0"/>
                        </a:spcAft>
                      </a:pPr>
                      <a:r>
                        <a:rPr lang="x-none" sz="1050" dirty="0">
                          <a:effectLst/>
                        </a:rPr>
                        <a:t>HTTP Code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marL="37465">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nchor="ctr"/>
                </a:tc>
                <a:tc>
                  <a:txBody>
                    <a:bodyPr/>
                    <a:lstStyle/>
                    <a:p>
                      <a:pPr>
                        <a:lnSpc>
                          <a:spcPct val="107000"/>
                        </a:lnSpc>
                        <a:spcAft>
                          <a:spcPts val="0"/>
                        </a:spcAft>
                      </a:pPr>
                      <a:r>
                        <a:rPr lang="x-none" sz="1100" dirty="0">
                          <a:effectLst/>
                        </a:rPr>
                        <a:t> </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a:lnSpc>
                          <a:spcPct val="107000"/>
                        </a:lnSpc>
                        <a:spcAft>
                          <a:spcPts val="0"/>
                        </a:spcAft>
                      </a:pPr>
                      <a:r>
                        <a:rPr lang="x-none" sz="1100">
                          <a:effectLst/>
                        </a:rPr>
                        <a:t> </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marL="37465">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nchor="ctr"/>
                </a:tc>
                <a:extLst>
                  <a:ext uri="{0D108BD9-81ED-4DB2-BD59-A6C34878D82A}">
                    <a16:rowId xmlns:a16="http://schemas.microsoft.com/office/drawing/2014/main" xmlns="" val="10000"/>
                  </a:ext>
                </a:extLst>
              </a:tr>
              <a:tr h="429260">
                <a:tc>
                  <a:txBody>
                    <a:bodyPr/>
                    <a:lstStyle/>
                    <a:p>
                      <a:pPr marL="38100">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marL="37465">
                        <a:lnSpc>
                          <a:spcPct val="107000"/>
                        </a:lnSpc>
                        <a:spcAft>
                          <a:spcPts val="0"/>
                        </a:spcAft>
                      </a:pPr>
                      <a:r>
                        <a:rPr lang="x-none" sz="1050">
                          <a:effectLst/>
                        </a:rPr>
                        <a:t>OK</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a:lnSpc>
                          <a:spcPct val="107000"/>
                        </a:lnSpc>
                        <a:spcAft>
                          <a:spcPts val="0"/>
                        </a:spcAft>
                      </a:pPr>
                      <a:r>
                        <a:rPr lang="x-none" sz="1100">
                          <a:effectLst/>
                        </a:rPr>
                        <a:t> </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a:lnSpc>
                          <a:spcPct val="107000"/>
                        </a:lnSpc>
                        <a:spcAft>
                          <a:spcPts val="0"/>
                        </a:spcAft>
                      </a:pPr>
                      <a:r>
                        <a:rPr lang="x-none" sz="1100">
                          <a:effectLst/>
                        </a:rPr>
                        <a:t> </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marL="37465">
                        <a:lnSpc>
                          <a:spcPct val="107000"/>
                        </a:lnSpc>
                        <a:spcAft>
                          <a:spcPts val="0"/>
                        </a:spcAft>
                      </a:pPr>
                      <a:r>
                        <a:rPr lang="x-none" sz="1050">
                          <a:effectLst/>
                        </a:rPr>
                        <a:t>LockBalance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extLst>
                  <a:ext uri="{0D108BD9-81ED-4DB2-BD59-A6C34878D82A}">
                    <a16:rowId xmlns:a16="http://schemas.microsoft.com/office/drawing/2014/main" xmlns="" val="10001"/>
                  </a:ext>
                </a:extLst>
              </a:tr>
              <a:tr h="438785">
                <a:tc>
                  <a:txBody>
                    <a:bodyPr/>
                    <a:lstStyle/>
                    <a:p>
                      <a:pPr>
                        <a:lnSpc>
                          <a:spcPct val="107000"/>
                        </a:lnSpc>
                        <a:spcAft>
                          <a:spcPts val="0"/>
                        </a:spcAft>
                      </a:pPr>
                      <a:r>
                        <a:rPr lang="x-none" sz="1050">
                          <a:effectLst/>
                        </a:rPr>
                        <a:t>HTTP Code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gridSpan="3">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nchor="ctr"/>
                </a:tc>
                <a:tc hMerge="1">
                  <a:txBody>
                    <a:bodyPr/>
                    <a:lstStyle/>
                    <a:p>
                      <a:endParaRPr lang="en-US"/>
                    </a:p>
                  </a:txBody>
                  <a:tcPr/>
                </a:tc>
                <a:tc hMerge="1">
                  <a:txBody>
                    <a:bodyPr/>
                    <a:lstStyle/>
                    <a:p>
                      <a:endParaRPr lang="en-US"/>
                    </a:p>
                  </a:txBody>
                  <a:tcP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nchor="ctr"/>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gridSpan="3">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hMerge="1">
                  <a:txBody>
                    <a:bodyPr/>
                    <a:lstStyle/>
                    <a:p>
                      <a:endParaRPr lang="en-US"/>
                    </a:p>
                  </a:txBody>
                  <a:tcPr/>
                </a:tc>
                <a:tc hMerge="1">
                  <a:txBody>
                    <a:bodyPr/>
                    <a:lstStyle/>
                    <a:p>
                      <a:endParaRPr lang="en-US"/>
                    </a:p>
                  </a:txBody>
                  <a:tcPr/>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gridSpan="3">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hMerge="1">
                  <a:txBody>
                    <a:bodyPr/>
                    <a:lstStyle/>
                    <a:p>
                      <a:endParaRPr lang="en-US"/>
                    </a:p>
                  </a:txBody>
                  <a:tcPr/>
                </a:tc>
                <a:tc hMerge="1">
                  <a:txBody>
                    <a:bodyPr/>
                    <a:lstStyle/>
                    <a:p>
                      <a:endParaRPr lang="en-US"/>
                    </a:p>
                  </a:txBody>
                  <a:tcPr/>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extLst>
                  <a:ext uri="{0D108BD9-81ED-4DB2-BD59-A6C34878D82A}">
                    <a16:rowId xmlns:a16="http://schemas.microsoft.com/office/drawing/2014/main" xmlns="" val="10004"/>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gridSpan="3">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hMerge="1">
                  <a:txBody>
                    <a:bodyPr/>
                    <a:lstStyle/>
                    <a:p>
                      <a:endParaRPr lang="en-US"/>
                    </a:p>
                  </a:txBody>
                  <a:tcPr/>
                </a:tc>
                <a:tc hMerge="1">
                  <a:txBody>
                    <a:bodyPr/>
                    <a:lstStyle/>
                    <a:p>
                      <a:endParaRPr lang="en-US"/>
                    </a:p>
                  </a:txBody>
                  <a:tcPr/>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extLst>
                  <a:ext uri="{0D108BD9-81ED-4DB2-BD59-A6C34878D82A}">
                    <a16:rowId xmlns:a16="http://schemas.microsoft.com/office/drawing/2014/main" xmlns="" val="10005"/>
                  </a:ext>
                </a:extLst>
              </a:tr>
            </a:tbl>
          </a:graphicData>
        </a:graphic>
      </p:graphicFrame>
      <p:sp>
        <p:nvSpPr>
          <p:cNvPr id="20" name="Rectangle 9"/>
          <p:cNvSpPr>
            <a:spLocks noChangeArrowheads="1"/>
          </p:cNvSpPr>
          <p:nvPr/>
        </p:nvSpPr>
        <p:spPr bwMode="auto">
          <a:xfrm>
            <a:off x="490538" y="1855771"/>
            <a:ext cx="5300662"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rPr>
              <a:t>Parameters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p:cNvGraphicFramePr>
            <a:graphicFrameLocks noGrp="1"/>
          </p:cNvGraphicFramePr>
          <p:nvPr/>
        </p:nvGraphicFramePr>
        <p:xfrm>
          <a:off x="888999" y="2216048"/>
          <a:ext cx="6335395" cy="887095"/>
        </p:xfrm>
        <a:graphic>
          <a:graphicData uri="http://schemas.openxmlformats.org/drawingml/2006/table">
            <a:tbl>
              <a:tblPr firstRow="1" firstCol="1" bandRow="1">
                <a:tableStyleId>{5C22544A-7EE6-4342-B048-85BDC9FD1C3A}</a:tableStyleId>
              </a:tblPr>
              <a:tblGrid>
                <a:gridCol w="704779">
                  <a:extLst>
                    <a:ext uri="{9D8B030D-6E8A-4147-A177-3AD203B41FA5}">
                      <a16:colId xmlns:a16="http://schemas.microsoft.com/office/drawing/2014/main" xmlns="" val="20000"/>
                    </a:ext>
                  </a:extLst>
                </a:gridCol>
                <a:gridCol w="1055899">
                  <a:extLst>
                    <a:ext uri="{9D8B030D-6E8A-4147-A177-3AD203B41FA5}">
                      <a16:colId xmlns:a16="http://schemas.microsoft.com/office/drawing/2014/main" xmlns="" val="20001"/>
                    </a:ext>
                  </a:extLst>
                </a:gridCol>
                <a:gridCol w="3167063">
                  <a:extLst>
                    <a:ext uri="{9D8B030D-6E8A-4147-A177-3AD203B41FA5}">
                      <a16:colId xmlns:a16="http://schemas.microsoft.com/office/drawing/2014/main" xmlns="" val="20002"/>
                    </a:ext>
                  </a:extLst>
                </a:gridCol>
                <a:gridCol w="1407654">
                  <a:extLst>
                    <a:ext uri="{9D8B030D-6E8A-4147-A177-3AD203B41FA5}">
                      <a16:colId xmlns:a16="http://schemas.microsoft.com/office/drawing/2014/main" xmlns="" val="20003"/>
                    </a:ext>
                  </a:extLst>
                </a:gridCol>
              </a:tblGrid>
              <a:tr h="257810">
                <a:tc>
                  <a:txBody>
                    <a:bodyPr/>
                    <a:lstStyle/>
                    <a:p>
                      <a:pPr marL="38100">
                        <a:lnSpc>
                          <a:spcPct val="107000"/>
                        </a:lnSpc>
                        <a:spcAft>
                          <a:spcPts val="0"/>
                        </a:spcAft>
                      </a:pPr>
                      <a:r>
                        <a:rPr lang="x-none" sz="1050">
                          <a:effectLst/>
                        </a:rPr>
                        <a:t>Type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marL="37465">
                        <a:lnSpc>
                          <a:spcPct val="107000"/>
                        </a:lnSpc>
                        <a:spcAft>
                          <a:spcPts val="0"/>
                        </a:spcAft>
                      </a:pPr>
                      <a:r>
                        <a:rPr lang="x-none" sz="1050">
                          <a:effectLst/>
                        </a:rPr>
                        <a:t>Name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marL="37465">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marL="37465">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extLst>
                  <a:ext uri="{0D108BD9-81ED-4DB2-BD59-A6C34878D82A}">
                    <a16:rowId xmlns:a16="http://schemas.microsoft.com/office/drawing/2014/main" xmlns="" val="10000"/>
                  </a:ext>
                </a:extLst>
              </a:tr>
              <a:tr h="629285">
                <a:tc>
                  <a:txBody>
                    <a:bodyPr/>
                    <a:lstStyle/>
                    <a:p>
                      <a:pPr marL="38100">
                        <a:lnSpc>
                          <a:spcPct val="107000"/>
                        </a:lnSpc>
                        <a:spcAft>
                          <a:spcPts val="0"/>
                        </a:spcAft>
                      </a:pPr>
                      <a:r>
                        <a:rPr lang="x-none" sz="1050">
                          <a:effectLst/>
                        </a:rPr>
                        <a:t>Path</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marL="37465">
                        <a:lnSpc>
                          <a:spcPct val="107000"/>
                        </a:lnSpc>
                        <a:spcAft>
                          <a:spcPts val="0"/>
                        </a:spcAft>
                      </a:pPr>
                      <a:r>
                        <a:rPr lang="x-none" sz="1050">
                          <a:effectLst/>
                        </a:rPr>
                        <a:t>transactionId required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marL="37465">
                        <a:lnSpc>
                          <a:spcPct val="107000"/>
                        </a:lnSpc>
                        <a:spcAft>
                          <a:spcPts val="0"/>
                        </a:spcAft>
                      </a:pPr>
                      <a:r>
                        <a:rPr lang="x-none" sz="1050">
                          <a:effectLst/>
                        </a:rPr>
                        <a:t>transactionId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tc>
                  <a:txBody>
                    <a:bodyPr/>
                    <a:lstStyle/>
                    <a:p>
                      <a:pPr marL="37465">
                        <a:lnSpc>
                          <a:spcPct val="107000"/>
                        </a:lnSpc>
                        <a:spcAft>
                          <a:spcPts val="0"/>
                        </a:spcAft>
                      </a:pPr>
                      <a:r>
                        <a:rPr lang="x-none" sz="1050" dirty="0">
                          <a:effectLst/>
                        </a:rPr>
                        <a:t>string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 marR="73025" marT="47625" marB="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0308191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1496692"/>
          </a:xfrm>
          <a:prstGeom prst="rect">
            <a:avLst/>
          </a:prstGeom>
        </p:spPr>
        <p:txBody>
          <a:bodyPr wrap="square">
            <a:spAutoFit/>
          </a:bodyPr>
          <a:lstStyle/>
          <a:p>
            <a:pPr lvl="0" eaLnBrk="0" fontAlgn="base" hangingPunct="0">
              <a:spcBef>
                <a:spcPct val="0"/>
              </a:spcBef>
              <a:spcAft>
                <a:spcPct val="0"/>
              </a:spcAft>
            </a:pPr>
            <a:r>
              <a:rPr lang="en-US" altLang="en-US" b="1" dirty="0" err="1">
                <a:solidFill>
                  <a:srgbClr val="333333"/>
                </a:solidFill>
                <a:latin typeface="Arial" panose="020B0604020202020204" pitchFamily="34" charset="0"/>
                <a:ea typeface="Times New Roman" panose="02020603050405020304" pitchFamily="18" charset="0"/>
              </a:rPr>
              <a:t>createOrder</a:t>
            </a: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477114" y="3160761"/>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0" name="Rectangle 9"/>
          <p:cNvSpPr>
            <a:spLocks noChangeArrowheads="1"/>
          </p:cNvSpPr>
          <p:nvPr/>
        </p:nvSpPr>
        <p:spPr bwMode="auto">
          <a:xfrm>
            <a:off x="490538" y="1855771"/>
            <a:ext cx="5300662"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rPr>
              <a:t>Parameters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 name="Group 12"/>
          <p:cNvGrpSpPr/>
          <p:nvPr/>
        </p:nvGrpSpPr>
        <p:grpSpPr>
          <a:xfrm>
            <a:off x="888999" y="1171030"/>
            <a:ext cx="6334125" cy="466725"/>
            <a:chOff x="0" y="0"/>
            <a:chExt cx="6334760" cy="466598"/>
          </a:xfrm>
        </p:grpSpPr>
        <p:sp>
          <p:nvSpPr>
            <p:cNvPr id="16" name="Shape 780"/>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9" name="Shape 781"/>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1" name="Rectangle 20"/>
            <p:cNvSpPr/>
            <p:nvPr/>
          </p:nvSpPr>
          <p:spPr>
            <a:xfrm>
              <a:off x="139700" y="169736"/>
              <a:ext cx="1300607" cy="219245"/>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POST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/v1/order</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2" name="Table 21"/>
          <p:cNvGraphicFramePr>
            <a:graphicFrameLocks noGrp="1"/>
          </p:cNvGraphicFramePr>
          <p:nvPr/>
        </p:nvGraphicFramePr>
        <p:xfrm>
          <a:off x="879128" y="2242928"/>
          <a:ext cx="6334760" cy="887095"/>
        </p:xfrm>
        <a:graphic>
          <a:graphicData uri="http://schemas.openxmlformats.org/drawingml/2006/table">
            <a:tbl>
              <a:tblPr firstRow="1" firstCol="1" bandRow="1">
                <a:tableStyleId>{5C22544A-7EE6-4342-B048-85BDC9FD1C3A}</a:tableStyleId>
              </a:tblPr>
              <a:tblGrid>
                <a:gridCol w="703580">
                  <a:extLst>
                    <a:ext uri="{9D8B030D-6E8A-4147-A177-3AD203B41FA5}">
                      <a16:colId xmlns:a16="http://schemas.microsoft.com/office/drawing/2014/main" xmlns="" val="20000"/>
                    </a:ext>
                  </a:extLst>
                </a:gridCol>
                <a:gridCol w="1056005">
                  <a:extLst>
                    <a:ext uri="{9D8B030D-6E8A-4147-A177-3AD203B41FA5}">
                      <a16:colId xmlns:a16="http://schemas.microsoft.com/office/drawing/2014/main" xmlns="" val="20001"/>
                    </a:ext>
                  </a:extLst>
                </a:gridCol>
                <a:gridCol w="3167380">
                  <a:extLst>
                    <a:ext uri="{9D8B030D-6E8A-4147-A177-3AD203B41FA5}">
                      <a16:colId xmlns:a16="http://schemas.microsoft.com/office/drawing/2014/main" xmlns="" val="20002"/>
                    </a:ext>
                  </a:extLst>
                </a:gridCol>
                <a:gridCol w="1407795">
                  <a:extLst>
                    <a:ext uri="{9D8B030D-6E8A-4147-A177-3AD203B41FA5}">
                      <a16:colId xmlns:a16="http://schemas.microsoft.com/office/drawing/2014/main" xmlns="" val="20003"/>
                    </a:ext>
                  </a:extLst>
                </a:gridCol>
              </a:tblGrid>
              <a:tr h="257810">
                <a:tc>
                  <a:txBody>
                    <a:bodyPr/>
                    <a:lstStyle/>
                    <a:p>
                      <a:pPr>
                        <a:lnSpc>
                          <a:spcPct val="107000"/>
                        </a:lnSpc>
                        <a:spcAft>
                          <a:spcPts val="0"/>
                        </a:spcAft>
                      </a:pPr>
                      <a:r>
                        <a:rPr lang="x-none" sz="1050" dirty="0">
                          <a:effectLst/>
                        </a:rPr>
                        <a:t>Type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Name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Description</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Body</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marR="33020">
                        <a:lnSpc>
                          <a:spcPct val="107000"/>
                        </a:lnSpc>
                        <a:spcAft>
                          <a:spcPts val="0"/>
                        </a:spcAft>
                      </a:pPr>
                      <a:r>
                        <a:rPr lang="x-none" sz="1050">
                          <a:effectLst/>
                        </a:rPr>
                        <a:t>order required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order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Order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bl>
          </a:graphicData>
        </a:graphic>
      </p:graphicFrame>
      <p:graphicFrame>
        <p:nvGraphicFramePr>
          <p:cNvPr id="23" name="Table 22"/>
          <p:cNvGraphicFramePr>
            <a:graphicFrameLocks noGrp="1"/>
          </p:cNvGraphicFramePr>
          <p:nvPr/>
        </p:nvGraphicFramePr>
        <p:xfrm>
          <a:off x="879128" y="3668297"/>
          <a:ext cx="6334760" cy="2585085"/>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38785">
                <a:tc>
                  <a:txBody>
                    <a:bodyPr/>
                    <a:lstStyle/>
                    <a:p>
                      <a:pPr>
                        <a:lnSpc>
                          <a:spcPct val="107000"/>
                        </a:lnSpc>
                        <a:spcAft>
                          <a:spcPts val="0"/>
                        </a:spcAft>
                      </a:pPr>
                      <a:r>
                        <a:rPr lang="x-none" sz="1050" dirty="0">
                          <a:effectLst/>
                        </a:rPr>
                        <a:t>HTTP Code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OK</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object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201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Created</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9750538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1496692"/>
          </a:xfrm>
          <a:prstGeom prst="rect">
            <a:avLst/>
          </a:prstGeom>
        </p:spPr>
        <p:txBody>
          <a:bodyPr wrap="square">
            <a:spAutoFit/>
          </a:bodyPr>
          <a:lstStyle/>
          <a:p>
            <a:pPr lvl="0" eaLnBrk="0" fontAlgn="base" hangingPunct="0">
              <a:spcBef>
                <a:spcPct val="0"/>
              </a:spcBef>
              <a:spcAft>
                <a:spcPct val="0"/>
              </a:spcAft>
            </a:pPr>
            <a:r>
              <a:rPr lang="en-US" altLang="en-US" b="1" dirty="0" err="1">
                <a:solidFill>
                  <a:srgbClr val="333333"/>
                </a:solidFill>
                <a:latin typeface="Arial" panose="020B0604020202020204" pitchFamily="34" charset="0"/>
                <a:ea typeface="Times New Roman" panose="02020603050405020304" pitchFamily="18" charset="0"/>
              </a:rPr>
              <a:t>getOrders</a:t>
            </a: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477114" y="3160761"/>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0" name="Rectangle 9"/>
          <p:cNvSpPr>
            <a:spLocks noChangeArrowheads="1"/>
          </p:cNvSpPr>
          <p:nvPr/>
        </p:nvSpPr>
        <p:spPr bwMode="auto">
          <a:xfrm>
            <a:off x="490538" y="1855771"/>
            <a:ext cx="5300662"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rPr>
              <a:t>Parameters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2" name="Table 21"/>
          <p:cNvGraphicFramePr>
            <a:graphicFrameLocks noGrp="1"/>
          </p:cNvGraphicFramePr>
          <p:nvPr/>
        </p:nvGraphicFramePr>
        <p:xfrm>
          <a:off x="879128" y="2242928"/>
          <a:ext cx="6334760" cy="887095"/>
        </p:xfrm>
        <a:graphic>
          <a:graphicData uri="http://schemas.openxmlformats.org/drawingml/2006/table">
            <a:tbl>
              <a:tblPr firstRow="1" firstCol="1" bandRow="1">
                <a:tableStyleId>{5C22544A-7EE6-4342-B048-85BDC9FD1C3A}</a:tableStyleId>
              </a:tblPr>
              <a:tblGrid>
                <a:gridCol w="703580">
                  <a:extLst>
                    <a:ext uri="{9D8B030D-6E8A-4147-A177-3AD203B41FA5}">
                      <a16:colId xmlns:a16="http://schemas.microsoft.com/office/drawing/2014/main" xmlns="" val="20000"/>
                    </a:ext>
                  </a:extLst>
                </a:gridCol>
                <a:gridCol w="1056005">
                  <a:extLst>
                    <a:ext uri="{9D8B030D-6E8A-4147-A177-3AD203B41FA5}">
                      <a16:colId xmlns:a16="http://schemas.microsoft.com/office/drawing/2014/main" xmlns="" val="20001"/>
                    </a:ext>
                  </a:extLst>
                </a:gridCol>
                <a:gridCol w="3167380">
                  <a:extLst>
                    <a:ext uri="{9D8B030D-6E8A-4147-A177-3AD203B41FA5}">
                      <a16:colId xmlns:a16="http://schemas.microsoft.com/office/drawing/2014/main" xmlns="" val="20002"/>
                    </a:ext>
                  </a:extLst>
                </a:gridCol>
                <a:gridCol w="1407795">
                  <a:extLst>
                    <a:ext uri="{9D8B030D-6E8A-4147-A177-3AD203B41FA5}">
                      <a16:colId xmlns:a16="http://schemas.microsoft.com/office/drawing/2014/main" xmlns="" val="20003"/>
                    </a:ext>
                  </a:extLst>
                </a:gridCol>
              </a:tblGrid>
              <a:tr h="257810">
                <a:tc>
                  <a:txBody>
                    <a:bodyPr/>
                    <a:lstStyle/>
                    <a:p>
                      <a:pPr>
                        <a:lnSpc>
                          <a:spcPct val="107000"/>
                        </a:lnSpc>
                        <a:spcAft>
                          <a:spcPts val="0"/>
                        </a:spcAft>
                      </a:pPr>
                      <a:r>
                        <a:rPr lang="x-none" sz="1050" dirty="0">
                          <a:effectLst/>
                        </a:rPr>
                        <a:t>Type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Name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Description</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Body</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marR="33020">
                        <a:lnSpc>
                          <a:spcPct val="107000"/>
                        </a:lnSpc>
                        <a:spcAft>
                          <a:spcPts val="0"/>
                        </a:spcAft>
                      </a:pPr>
                      <a:r>
                        <a:rPr lang="x-none" sz="1050">
                          <a:effectLst/>
                        </a:rPr>
                        <a:t>order required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order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Order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bl>
          </a:graphicData>
        </a:graphic>
      </p:graphicFrame>
      <p:grpSp>
        <p:nvGrpSpPr>
          <p:cNvPr id="14" name="Group 13"/>
          <p:cNvGrpSpPr/>
          <p:nvPr/>
        </p:nvGrpSpPr>
        <p:grpSpPr>
          <a:xfrm>
            <a:off x="879763" y="1215713"/>
            <a:ext cx="6334125" cy="466725"/>
            <a:chOff x="0" y="0"/>
            <a:chExt cx="6334760" cy="466598"/>
          </a:xfrm>
        </p:grpSpPr>
        <p:sp>
          <p:nvSpPr>
            <p:cNvPr id="15" name="Shape 958"/>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7" name="Shape 959"/>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4" name="Rectangle 23"/>
            <p:cNvSpPr/>
            <p:nvPr/>
          </p:nvSpPr>
          <p:spPr>
            <a:xfrm>
              <a:off x="139700" y="169735"/>
              <a:ext cx="1207707" cy="219246"/>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/v1/order</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5" name="Table 24"/>
          <p:cNvGraphicFramePr>
            <a:graphicFrameLocks noGrp="1"/>
          </p:cNvGraphicFramePr>
          <p:nvPr/>
        </p:nvGraphicFramePr>
        <p:xfrm>
          <a:off x="879128" y="3856253"/>
          <a:ext cx="6334760" cy="2155825"/>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38785">
                <a:tc>
                  <a:txBody>
                    <a:bodyPr/>
                    <a:lstStyle/>
                    <a:p>
                      <a:pPr>
                        <a:lnSpc>
                          <a:spcPct val="107000"/>
                        </a:lnSpc>
                        <a:spcAft>
                          <a:spcPts val="0"/>
                        </a:spcAft>
                      </a:pPr>
                      <a:r>
                        <a:rPr lang="x-none" sz="1050" dirty="0">
                          <a:effectLst/>
                        </a:rPr>
                        <a:t>HTTP Code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string</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0608149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1773691"/>
          </a:xfrm>
          <a:prstGeom prst="rect">
            <a:avLst/>
          </a:prstGeom>
        </p:spPr>
        <p:txBody>
          <a:bodyPr wrap="square">
            <a:spAutoFit/>
          </a:bodyPr>
          <a:lstStyle/>
          <a:p>
            <a:pPr eaLnBrk="0" fontAlgn="base" hangingPunct="0">
              <a:spcBef>
                <a:spcPct val="0"/>
              </a:spcBef>
              <a:spcAft>
                <a:spcPct val="0"/>
              </a:spcAft>
            </a:pPr>
            <a:r>
              <a:rPr lang="x-none" b="1" dirty="0"/>
              <a:t>getOrder</a:t>
            </a:r>
            <a:endParaRPr lang="en-US" b="1" dirty="0"/>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477114" y="3160761"/>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0" name="Rectangle 9"/>
          <p:cNvSpPr>
            <a:spLocks noChangeArrowheads="1"/>
          </p:cNvSpPr>
          <p:nvPr/>
        </p:nvSpPr>
        <p:spPr bwMode="auto">
          <a:xfrm>
            <a:off x="490538" y="1855771"/>
            <a:ext cx="5300662"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rPr>
              <a:t>Parameters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 name="Group 12"/>
          <p:cNvGrpSpPr/>
          <p:nvPr/>
        </p:nvGrpSpPr>
        <p:grpSpPr>
          <a:xfrm>
            <a:off x="879128" y="1278503"/>
            <a:ext cx="6334125" cy="466725"/>
            <a:chOff x="0" y="0"/>
            <a:chExt cx="6334760" cy="466599"/>
          </a:xfrm>
        </p:grpSpPr>
        <p:sp>
          <p:nvSpPr>
            <p:cNvPr id="16" name="Shape 1060"/>
            <p:cNvSpPr/>
            <p:nvPr/>
          </p:nvSpPr>
          <p:spPr>
            <a:xfrm>
              <a:off x="0" y="0"/>
              <a:ext cx="6334760" cy="466599"/>
            </a:xfrm>
            <a:custGeom>
              <a:avLst/>
              <a:gdLst/>
              <a:ahLst/>
              <a:cxnLst/>
              <a:rect l="0" t="0" r="0" b="0"/>
              <a:pathLst>
                <a:path w="6334760" h="466599">
                  <a:moveTo>
                    <a:pt x="50800" y="0"/>
                  </a:moveTo>
                  <a:lnTo>
                    <a:pt x="6283960" y="0"/>
                  </a:lnTo>
                  <a:cubicBezTo>
                    <a:pt x="6312016" y="0"/>
                    <a:pt x="6334760" y="22744"/>
                    <a:pt x="6334760" y="50800"/>
                  </a:cubicBezTo>
                  <a:lnTo>
                    <a:pt x="6334760" y="415799"/>
                  </a:lnTo>
                  <a:cubicBezTo>
                    <a:pt x="6334760" y="443854"/>
                    <a:pt x="6312016" y="466599"/>
                    <a:pt x="6283960" y="466599"/>
                  </a:cubicBezTo>
                  <a:lnTo>
                    <a:pt x="50800" y="466599"/>
                  </a:lnTo>
                  <a:cubicBezTo>
                    <a:pt x="22744" y="466599"/>
                    <a:pt x="0" y="443854"/>
                    <a:pt x="0" y="415799"/>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9" name="Shape 1061"/>
            <p:cNvSpPr/>
            <p:nvPr/>
          </p:nvSpPr>
          <p:spPr>
            <a:xfrm>
              <a:off x="0" y="0"/>
              <a:ext cx="6334760" cy="466599"/>
            </a:xfrm>
            <a:custGeom>
              <a:avLst/>
              <a:gdLst/>
              <a:ahLst/>
              <a:cxnLst/>
              <a:rect l="0" t="0" r="0" b="0"/>
              <a:pathLst>
                <a:path w="6334760" h="466599">
                  <a:moveTo>
                    <a:pt x="50800" y="0"/>
                  </a:moveTo>
                  <a:lnTo>
                    <a:pt x="6283960" y="0"/>
                  </a:lnTo>
                  <a:cubicBezTo>
                    <a:pt x="6312016" y="0"/>
                    <a:pt x="6334760" y="22744"/>
                    <a:pt x="6334760" y="50800"/>
                  </a:cubicBezTo>
                  <a:lnTo>
                    <a:pt x="6334760" y="415799"/>
                  </a:lnTo>
                  <a:cubicBezTo>
                    <a:pt x="6334760" y="443854"/>
                    <a:pt x="6312016" y="466599"/>
                    <a:pt x="6283960" y="466599"/>
                  </a:cubicBezTo>
                  <a:lnTo>
                    <a:pt x="50800" y="466599"/>
                  </a:lnTo>
                  <a:cubicBezTo>
                    <a:pt x="22744" y="466599"/>
                    <a:pt x="0" y="443854"/>
                    <a:pt x="0" y="415799"/>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1" name="Rectangle 20"/>
            <p:cNvSpPr/>
            <p:nvPr/>
          </p:nvSpPr>
          <p:spPr>
            <a:xfrm>
              <a:off x="139700" y="169735"/>
              <a:ext cx="1672209" cy="219246"/>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/v1/order/{id}</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3" name="Table 22"/>
          <p:cNvGraphicFramePr>
            <a:graphicFrameLocks noGrp="1"/>
          </p:cNvGraphicFramePr>
          <p:nvPr/>
        </p:nvGraphicFramePr>
        <p:xfrm>
          <a:off x="879128" y="2237525"/>
          <a:ext cx="6334760" cy="887095"/>
        </p:xfrm>
        <a:graphic>
          <a:graphicData uri="http://schemas.openxmlformats.org/drawingml/2006/table">
            <a:tbl>
              <a:tblPr firstRow="1" firstCol="1" bandRow="1">
                <a:tableStyleId>{5C22544A-7EE6-4342-B048-85BDC9FD1C3A}</a:tableStyleId>
              </a:tblPr>
              <a:tblGrid>
                <a:gridCol w="703580">
                  <a:extLst>
                    <a:ext uri="{9D8B030D-6E8A-4147-A177-3AD203B41FA5}">
                      <a16:colId xmlns:a16="http://schemas.microsoft.com/office/drawing/2014/main" xmlns="" val="20000"/>
                    </a:ext>
                  </a:extLst>
                </a:gridCol>
                <a:gridCol w="1056005">
                  <a:extLst>
                    <a:ext uri="{9D8B030D-6E8A-4147-A177-3AD203B41FA5}">
                      <a16:colId xmlns:a16="http://schemas.microsoft.com/office/drawing/2014/main" xmlns="" val="20001"/>
                    </a:ext>
                  </a:extLst>
                </a:gridCol>
                <a:gridCol w="3167380">
                  <a:extLst>
                    <a:ext uri="{9D8B030D-6E8A-4147-A177-3AD203B41FA5}">
                      <a16:colId xmlns:a16="http://schemas.microsoft.com/office/drawing/2014/main" xmlns="" val="20002"/>
                    </a:ext>
                  </a:extLst>
                </a:gridCol>
                <a:gridCol w="1407795">
                  <a:extLst>
                    <a:ext uri="{9D8B030D-6E8A-4147-A177-3AD203B41FA5}">
                      <a16:colId xmlns:a16="http://schemas.microsoft.com/office/drawing/2014/main" xmlns="" val="20003"/>
                    </a:ext>
                  </a:extLst>
                </a:gridCol>
              </a:tblGrid>
              <a:tr h="257810">
                <a:tc>
                  <a:txBody>
                    <a:bodyPr/>
                    <a:lstStyle/>
                    <a:p>
                      <a:pPr>
                        <a:lnSpc>
                          <a:spcPct val="107000"/>
                        </a:lnSpc>
                        <a:spcAft>
                          <a:spcPts val="0"/>
                        </a:spcAft>
                      </a:pPr>
                      <a:r>
                        <a:rPr lang="x-none" sz="1050" dirty="0">
                          <a:effectLst/>
                        </a:rPr>
                        <a:t>Type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Name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Description</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Path</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marR="282575">
                        <a:lnSpc>
                          <a:spcPct val="107000"/>
                        </a:lnSpc>
                        <a:spcAft>
                          <a:spcPts val="0"/>
                        </a:spcAft>
                      </a:pPr>
                      <a:r>
                        <a:rPr lang="x-none" sz="1050">
                          <a:effectLst/>
                        </a:rPr>
                        <a:t>id required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id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string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bl>
          </a:graphicData>
        </a:graphic>
      </p:graphicFrame>
      <p:graphicFrame>
        <p:nvGraphicFramePr>
          <p:cNvPr id="26" name="Table 25"/>
          <p:cNvGraphicFramePr>
            <a:graphicFrameLocks noGrp="1"/>
          </p:cNvGraphicFramePr>
          <p:nvPr/>
        </p:nvGraphicFramePr>
        <p:xfrm>
          <a:off x="878493" y="3662801"/>
          <a:ext cx="6334760" cy="2155825"/>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38785">
                <a:tc>
                  <a:txBody>
                    <a:bodyPr/>
                    <a:lstStyle/>
                    <a:p>
                      <a:pPr>
                        <a:lnSpc>
                          <a:spcPct val="107000"/>
                        </a:lnSpc>
                        <a:spcAft>
                          <a:spcPts val="0"/>
                        </a:spcAft>
                      </a:pPr>
                      <a:r>
                        <a:rPr lang="x-none" sz="1050">
                          <a:effectLst/>
                        </a:rPr>
                        <a:t>HTTP Code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OK</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string</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488632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1773691"/>
          </a:xfrm>
          <a:prstGeom prst="rect">
            <a:avLst/>
          </a:prstGeom>
        </p:spPr>
        <p:txBody>
          <a:bodyPr wrap="square">
            <a:spAutoFit/>
          </a:bodyPr>
          <a:lstStyle/>
          <a:p>
            <a:pPr eaLnBrk="0" fontAlgn="base" hangingPunct="0">
              <a:spcBef>
                <a:spcPct val="0"/>
              </a:spcBef>
              <a:spcAft>
                <a:spcPct val="0"/>
              </a:spcAft>
            </a:pPr>
            <a:r>
              <a:rPr lang="en-US" altLang="en-US" b="1" dirty="0" err="1">
                <a:solidFill>
                  <a:srgbClr val="333333"/>
                </a:solidFill>
                <a:latin typeface="Arial" panose="020B0604020202020204" pitchFamily="34" charset="0"/>
                <a:ea typeface="Times New Roman" panose="02020603050405020304" pitchFamily="18" charset="0"/>
              </a:rPr>
              <a:t>updateOrder</a:t>
            </a:r>
            <a:endParaRPr lang="en-US" b="1" dirty="0"/>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476479" y="3761125"/>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0" name="Rectangle 9"/>
          <p:cNvSpPr>
            <a:spLocks noChangeArrowheads="1"/>
          </p:cNvSpPr>
          <p:nvPr/>
        </p:nvSpPr>
        <p:spPr bwMode="auto">
          <a:xfrm>
            <a:off x="490538" y="1855771"/>
            <a:ext cx="5300662"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rPr>
              <a:t>Parameters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 name="Group 13"/>
          <p:cNvGrpSpPr/>
          <p:nvPr/>
        </p:nvGrpSpPr>
        <p:grpSpPr>
          <a:xfrm>
            <a:off x="878493" y="1209851"/>
            <a:ext cx="6334125" cy="466725"/>
            <a:chOff x="0" y="0"/>
            <a:chExt cx="6334760" cy="466598"/>
          </a:xfrm>
        </p:grpSpPr>
        <p:sp>
          <p:nvSpPr>
            <p:cNvPr id="15" name="Shape 1216"/>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7" name="Shape 1217"/>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2" name="Rectangle 21"/>
            <p:cNvSpPr/>
            <p:nvPr/>
          </p:nvSpPr>
          <p:spPr>
            <a:xfrm>
              <a:off x="139700" y="169735"/>
              <a:ext cx="1672209" cy="219245"/>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PUT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/v1/order/{id}</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4" name="Table 23"/>
          <p:cNvGraphicFramePr>
            <a:graphicFrameLocks noGrp="1"/>
          </p:cNvGraphicFramePr>
          <p:nvPr/>
        </p:nvGraphicFramePr>
        <p:xfrm>
          <a:off x="877858" y="2153184"/>
          <a:ext cx="6334760" cy="1516380"/>
        </p:xfrm>
        <a:graphic>
          <a:graphicData uri="http://schemas.openxmlformats.org/drawingml/2006/table">
            <a:tbl>
              <a:tblPr firstRow="1" firstCol="1" bandRow="1">
                <a:tableStyleId>{5C22544A-7EE6-4342-B048-85BDC9FD1C3A}</a:tableStyleId>
              </a:tblPr>
              <a:tblGrid>
                <a:gridCol w="703580">
                  <a:extLst>
                    <a:ext uri="{9D8B030D-6E8A-4147-A177-3AD203B41FA5}">
                      <a16:colId xmlns:a16="http://schemas.microsoft.com/office/drawing/2014/main" xmlns="" val="20000"/>
                    </a:ext>
                  </a:extLst>
                </a:gridCol>
                <a:gridCol w="1056005">
                  <a:extLst>
                    <a:ext uri="{9D8B030D-6E8A-4147-A177-3AD203B41FA5}">
                      <a16:colId xmlns:a16="http://schemas.microsoft.com/office/drawing/2014/main" xmlns="" val="20001"/>
                    </a:ext>
                  </a:extLst>
                </a:gridCol>
                <a:gridCol w="3167380">
                  <a:extLst>
                    <a:ext uri="{9D8B030D-6E8A-4147-A177-3AD203B41FA5}">
                      <a16:colId xmlns:a16="http://schemas.microsoft.com/office/drawing/2014/main" xmlns="" val="20002"/>
                    </a:ext>
                  </a:extLst>
                </a:gridCol>
                <a:gridCol w="1407795">
                  <a:extLst>
                    <a:ext uri="{9D8B030D-6E8A-4147-A177-3AD203B41FA5}">
                      <a16:colId xmlns:a16="http://schemas.microsoft.com/office/drawing/2014/main" xmlns="" val="20003"/>
                    </a:ext>
                  </a:extLst>
                </a:gridCol>
              </a:tblGrid>
              <a:tr h="257810">
                <a:tc>
                  <a:txBody>
                    <a:bodyPr/>
                    <a:lstStyle/>
                    <a:p>
                      <a:pPr>
                        <a:lnSpc>
                          <a:spcPct val="107000"/>
                        </a:lnSpc>
                        <a:spcAft>
                          <a:spcPts val="0"/>
                        </a:spcAft>
                      </a:pPr>
                      <a:r>
                        <a:rPr lang="x-none" sz="1050" dirty="0">
                          <a:effectLst/>
                        </a:rPr>
                        <a:t>Type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Name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Path</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marR="282575">
                        <a:lnSpc>
                          <a:spcPct val="107000"/>
                        </a:lnSpc>
                        <a:spcAft>
                          <a:spcPts val="0"/>
                        </a:spcAft>
                      </a:pPr>
                      <a:r>
                        <a:rPr lang="x-none" sz="1050">
                          <a:effectLst/>
                        </a:rPr>
                        <a:t>id required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id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string</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629285">
                <a:tc>
                  <a:txBody>
                    <a:bodyPr/>
                    <a:lstStyle/>
                    <a:p>
                      <a:pPr>
                        <a:lnSpc>
                          <a:spcPct val="107000"/>
                        </a:lnSpc>
                        <a:spcAft>
                          <a:spcPts val="0"/>
                        </a:spcAft>
                      </a:pPr>
                      <a:r>
                        <a:rPr lang="x-none" sz="1050">
                          <a:effectLst/>
                        </a:rPr>
                        <a:t>Body</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marR="33020">
                        <a:lnSpc>
                          <a:spcPct val="107000"/>
                        </a:lnSpc>
                        <a:spcAft>
                          <a:spcPts val="0"/>
                        </a:spcAft>
                      </a:pPr>
                      <a:r>
                        <a:rPr lang="x-none" sz="1050">
                          <a:effectLst/>
                        </a:rPr>
                        <a:t>order required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order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Order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bl>
          </a:graphicData>
        </a:graphic>
      </p:graphicFrame>
      <p:graphicFrame>
        <p:nvGraphicFramePr>
          <p:cNvPr id="25" name="Table 24"/>
          <p:cNvGraphicFramePr>
            <a:graphicFrameLocks noGrp="1"/>
          </p:cNvGraphicFramePr>
          <p:nvPr/>
        </p:nvGraphicFramePr>
        <p:xfrm>
          <a:off x="877858" y="4175531"/>
          <a:ext cx="6334760" cy="2585085"/>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38785">
                <a:tc>
                  <a:txBody>
                    <a:bodyPr/>
                    <a:lstStyle/>
                    <a:p>
                      <a:pPr>
                        <a:lnSpc>
                          <a:spcPct val="107000"/>
                        </a:lnSpc>
                        <a:spcAft>
                          <a:spcPts val="0"/>
                        </a:spcAft>
                      </a:pPr>
                      <a:r>
                        <a:rPr lang="x-none" sz="1050" dirty="0">
                          <a:effectLst/>
                        </a:rPr>
                        <a:t>HTTP Code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object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201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Created</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Not Found</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057153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9FD313-21B1-1141-BA4B-8942C99CEC25}"/>
              </a:ext>
            </a:extLst>
          </p:cNvPr>
          <p:cNvSpPr>
            <a:spLocks noGrp="1"/>
          </p:cNvSpPr>
          <p:nvPr>
            <p:ph type="title"/>
          </p:nvPr>
        </p:nvSpPr>
        <p:spPr/>
        <p:txBody>
          <a:bodyPr/>
          <a:lstStyle/>
          <a:p>
            <a:r>
              <a:rPr lang="en-US" dirty="0"/>
              <a:t>Volvo internals – Volvo Magazine 2018</a:t>
            </a:r>
          </a:p>
        </p:txBody>
      </p:sp>
    </p:spTree>
    <p:extLst>
      <p:ext uri="{BB962C8B-B14F-4D97-AF65-F5344CB8AC3E}">
        <p14:creationId xmlns:p14="http://schemas.microsoft.com/office/powerpoint/2010/main" val="9174845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2327688"/>
          </a:xfrm>
          <a:prstGeom prst="rect">
            <a:avLst/>
          </a:prstGeom>
        </p:spPr>
        <p:txBody>
          <a:bodyPr wrap="square">
            <a:spAutoFit/>
          </a:bodyPr>
          <a:lstStyle/>
          <a:p>
            <a:pPr lvl="0" eaLnBrk="0" fontAlgn="base" hangingPunct="0">
              <a:spcBef>
                <a:spcPct val="0"/>
              </a:spcBef>
              <a:spcAft>
                <a:spcPct val="0"/>
              </a:spcAft>
            </a:pPr>
            <a:r>
              <a:rPr lang="en-US" altLang="en-US" b="1" dirty="0" err="1">
                <a:solidFill>
                  <a:srgbClr val="333333"/>
                </a:solidFill>
                <a:latin typeface="Arial" panose="020B0604020202020204" pitchFamily="34" charset="0"/>
                <a:ea typeface="Times New Roman" panose="02020603050405020304" pitchFamily="18" charset="0"/>
              </a:rPr>
              <a:t>deleteOrder</a:t>
            </a: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eaLnBrk="0" fontAlgn="base" hangingPunct="0">
              <a:spcBef>
                <a:spcPct val="0"/>
              </a:spcBef>
              <a:spcAft>
                <a:spcPct val="0"/>
              </a:spcAft>
            </a:pPr>
            <a:endParaRPr lang="en-US" b="1" dirty="0"/>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476479" y="3761125"/>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0" name="Rectangle 9"/>
          <p:cNvSpPr>
            <a:spLocks noChangeArrowheads="1"/>
          </p:cNvSpPr>
          <p:nvPr/>
        </p:nvSpPr>
        <p:spPr bwMode="auto">
          <a:xfrm>
            <a:off x="490538" y="1855771"/>
            <a:ext cx="5300662"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rPr>
              <a:t>Parameters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 name="Group 12"/>
          <p:cNvGrpSpPr/>
          <p:nvPr/>
        </p:nvGrpSpPr>
        <p:grpSpPr>
          <a:xfrm>
            <a:off x="877858" y="1200113"/>
            <a:ext cx="6334125" cy="466725"/>
            <a:chOff x="0" y="0"/>
            <a:chExt cx="6334760" cy="466598"/>
          </a:xfrm>
        </p:grpSpPr>
        <p:sp>
          <p:nvSpPr>
            <p:cNvPr id="16" name="Shape 1419"/>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9" name="Shape 1420"/>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1" name="Rectangle 20"/>
            <p:cNvSpPr/>
            <p:nvPr/>
          </p:nvSpPr>
          <p:spPr>
            <a:xfrm>
              <a:off x="139700" y="169735"/>
              <a:ext cx="1950911" cy="219245"/>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DELETE</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/v1/order/{id}</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3" name="Table 22"/>
          <p:cNvGraphicFramePr>
            <a:graphicFrameLocks noGrp="1"/>
          </p:cNvGraphicFramePr>
          <p:nvPr/>
        </p:nvGraphicFramePr>
        <p:xfrm>
          <a:off x="877858" y="4083970"/>
          <a:ext cx="6334760" cy="2620054"/>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64229">
                <a:tc>
                  <a:txBody>
                    <a:bodyPr/>
                    <a:lstStyle/>
                    <a:p>
                      <a:pPr>
                        <a:lnSpc>
                          <a:spcPct val="107000"/>
                        </a:lnSpc>
                        <a:spcAft>
                          <a:spcPts val="0"/>
                        </a:spcAft>
                      </a:pPr>
                      <a:r>
                        <a:rPr lang="x-none" sz="1050" dirty="0">
                          <a:effectLst/>
                        </a:rPr>
                        <a:t>HTTP Code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Description</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string</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204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38785">
                <a:tc>
                  <a:txBody>
                    <a:bodyPr/>
                    <a:lstStyle/>
                    <a:p>
                      <a:pPr>
                        <a:lnSpc>
                          <a:spcPct val="107000"/>
                        </a:lnSpc>
                        <a:spcAft>
                          <a:spcPts val="0"/>
                        </a:spcAft>
                      </a:pPr>
                      <a:r>
                        <a:rPr lang="x-none" sz="1050">
                          <a:effectLst/>
                        </a:rPr>
                        <a:t>HTTP Code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Forbidden</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5"/>
                  </a:ext>
                </a:extLst>
              </a:tr>
            </a:tbl>
          </a:graphicData>
        </a:graphic>
      </p:graphicFrame>
      <p:graphicFrame>
        <p:nvGraphicFramePr>
          <p:cNvPr id="26" name="Table 25"/>
          <p:cNvGraphicFramePr>
            <a:graphicFrameLocks noGrp="1"/>
          </p:cNvGraphicFramePr>
          <p:nvPr/>
        </p:nvGraphicFramePr>
        <p:xfrm>
          <a:off x="877858" y="2432342"/>
          <a:ext cx="6334760" cy="887095"/>
        </p:xfrm>
        <a:graphic>
          <a:graphicData uri="http://schemas.openxmlformats.org/drawingml/2006/table">
            <a:tbl>
              <a:tblPr firstRow="1" firstCol="1" bandRow="1">
                <a:tableStyleId>{5C22544A-7EE6-4342-B048-85BDC9FD1C3A}</a:tableStyleId>
              </a:tblPr>
              <a:tblGrid>
                <a:gridCol w="703580">
                  <a:extLst>
                    <a:ext uri="{9D8B030D-6E8A-4147-A177-3AD203B41FA5}">
                      <a16:colId xmlns:a16="http://schemas.microsoft.com/office/drawing/2014/main" xmlns="" val="20000"/>
                    </a:ext>
                  </a:extLst>
                </a:gridCol>
                <a:gridCol w="1056005">
                  <a:extLst>
                    <a:ext uri="{9D8B030D-6E8A-4147-A177-3AD203B41FA5}">
                      <a16:colId xmlns:a16="http://schemas.microsoft.com/office/drawing/2014/main" xmlns="" val="20001"/>
                    </a:ext>
                  </a:extLst>
                </a:gridCol>
                <a:gridCol w="3167380">
                  <a:extLst>
                    <a:ext uri="{9D8B030D-6E8A-4147-A177-3AD203B41FA5}">
                      <a16:colId xmlns:a16="http://schemas.microsoft.com/office/drawing/2014/main" xmlns="" val="20002"/>
                    </a:ext>
                  </a:extLst>
                </a:gridCol>
                <a:gridCol w="1407795">
                  <a:extLst>
                    <a:ext uri="{9D8B030D-6E8A-4147-A177-3AD203B41FA5}">
                      <a16:colId xmlns:a16="http://schemas.microsoft.com/office/drawing/2014/main" xmlns="" val="20003"/>
                    </a:ext>
                  </a:extLst>
                </a:gridCol>
              </a:tblGrid>
              <a:tr h="257810">
                <a:tc>
                  <a:txBody>
                    <a:bodyPr/>
                    <a:lstStyle/>
                    <a:p>
                      <a:pPr>
                        <a:lnSpc>
                          <a:spcPct val="107000"/>
                        </a:lnSpc>
                        <a:spcAft>
                          <a:spcPts val="0"/>
                        </a:spcAft>
                      </a:pPr>
                      <a:r>
                        <a:rPr lang="x-none" sz="1050">
                          <a:effectLst/>
                        </a:rPr>
                        <a:t>Type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Name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Path</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marR="282575">
                        <a:lnSpc>
                          <a:spcPct val="107000"/>
                        </a:lnSpc>
                        <a:spcAft>
                          <a:spcPts val="0"/>
                        </a:spcAft>
                      </a:pPr>
                      <a:r>
                        <a:rPr lang="x-none" sz="1050">
                          <a:effectLst/>
                        </a:rPr>
                        <a:t>id required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id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string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1490700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2327688"/>
          </a:xfrm>
          <a:prstGeom prst="rect">
            <a:avLst/>
          </a:prstGeom>
        </p:spPr>
        <p:txBody>
          <a:bodyPr wrap="square">
            <a:spAutoFit/>
          </a:bodyPr>
          <a:lstStyle/>
          <a:p>
            <a:pPr lvl="0" eaLnBrk="0" fontAlgn="base" hangingPunct="0">
              <a:spcBef>
                <a:spcPct val="0"/>
              </a:spcBef>
              <a:spcAft>
                <a:spcPct val="0"/>
              </a:spcAft>
            </a:pPr>
            <a:r>
              <a:rPr lang="en-US" altLang="en-US" b="1" dirty="0" err="1">
                <a:solidFill>
                  <a:srgbClr val="333333"/>
                </a:solidFill>
                <a:latin typeface="Arial" panose="020B0604020202020204" pitchFamily="34" charset="0"/>
                <a:ea typeface="Times New Roman" panose="02020603050405020304" pitchFamily="18" charset="0"/>
              </a:rPr>
              <a:t>deleteOrder</a:t>
            </a: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eaLnBrk="0" fontAlgn="base" hangingPunct="0">
              <a:spcBef>
                <a:spcPct val="0"/>
              </a:spcBef>
              <a:spcAft>
                <a:spcPct val="0"/>
              </a:spcAft>
            </a:pPr>
            <a:endParaRPr lang="en-US" b="1" dirty="0"/>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309660" y="2642754"/>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4" name="Group 13"/>
          <p:cNvGrpSpPr/>
          <p:nvPr/>
        </p:nvGrpSpPr>
        <p:grpSpPr>
          <a:xfrm>
            <a:off x="877858" y="1235643"/>
            <a:ext cx="6334125" cy="466725"/>
            <a:chOff x="0" y="0"/>
            <a:chExt cx="6334760" cy="466598"/>
          </a:xfrm>
        </p:grpSpPr>
        <p:sp>
          <p:nvSpPr>
            <p:cNvPr id="15" name="Shape 1594"/>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7" name="Shape 1595"/>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2" name="Rectangle 21"/>
            <p:cNvSpPr/>
            <p:nvPr/>
          </p:nvSpPr>
          <p:spPr>
            <a:xfrm>
              <a:off x="139700" y="169735"/>
              <a:ext cx="1579309" cy="219245"/>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/v1/transfers</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4" name="Table 23"/>
          <p:cNvGraphicFramePr>
            <a:graphicFrameLocks noGrp="1"/>
          </p:cNvGraphicFramePr>
          <p:nvPr/>
        </p:nvGraphicFramePr>
        <p:xfrm>
          <a:off x="775982" y="3179064"/>
          <a:ext cx="6334760" cy="2123570"/>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06530">
                <a:tc>
                  <a:txBody>
                    <a:bodyPr/>
                    <a:lstStyle/>
                    <a:p>
                      <a:pPr>
                        <a:lnSpc>
                          <a:spcPct val="107000"/>
                        </a:lnSpc>
                        <a:spcAft>
                          <a:spcPts val="0"/>
                        </a:spcAft>
                      </a:pPr>
                      <a:r>
                        <a:rPr lang="x-none" sz="1050" dirty="0">
                          <a:effectLst/>
                        </a:rPr>
                        <a:t>HTTP Code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Description</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&lt; Transfer &gt; array</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78373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2327688"/>
          </a:xfrm>
          <a:prstGeom prst="rect">
            <a:avLst/>
          </a:prstGeom>
        </p:spPr>
        <p:txBody>
          <a:bodyPr wrap="square">
            <a:spAutoFit/>
          </a:bodyPr>
          <a:lstStyle/>
          <a:p>
            <a:pPr lvl="0" eaLnBrk="0" fontAlgn="base" hangingPunct="0">
              <a:spcBef>
                <a:spcPct val="0"/>
              </a:spcBef>
              <a:spcAft>
                <a:spcPct val="0"/>
              </a:spcAft>
            </a:pPr>
            <a:r>
              <a:rPr lang="en-US" altLang="en-US" b="1" dirty="0" err="1">
                <a:solidFill>
                  <a:srgbClr val="333333"/>
                </a:solidFill>
                <a:latin typeface="Arial" panose="020B0604020202020204" pitchFamily="34" charset="0"/>
                <a:ea typeface="Times New Roman" panose="02020603050405020304" pitchFamily="18" charset="0"/>
              </a:rPr>
              <a:t>getTransfers</a:t>
            </a: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eaLnBrk="0" fontAlgn="base" hangingPunct="0">
              <a:spcBef>
                <a:spcPct val="0"/>
              </a:spcBef>
              <a:spcAft>
                <a:spcPct val="0"/>
              </a:spcAft>
            </a:pPr>
            <a:endParaRPr lang="en-US" b="1" dirty="0"/>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309660" y="2642754"/>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4" name="Group 13"/>
          <p:cNvGrpSpPr/>
          <p:nvPr/>
        </p:nvGrpSpPr>
        <p:grpSpPr>
          <a:xfrm>
            <a:off x="877858" y="1235643"/>
            <a:ext cx="6334125" cy="466725"/>
            <a:chOff x="0" y="0"/>
            <a:chExt cx="6334760" cy="466598"/>
          </a:xfrm>
        </p:grpSpPr>
        <p:sp>
          <p:nvSpPr>
            <p:cNvPr id="15" name="Shape 1594"/>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7" name="Shape 1595"/>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2" name="Rectangle 21"/>
            <p:cNvSpPr/>
            <p:nvPr/>
          </p:nvSpPr>
          <p:spPr>
            <a:xfrm>
              <a:off x="139700" y="169735"/>
              <a:ext cx="1579309" cy="219245"/>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/v1/transfers</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4" name="Table 23"/>
          <p:cNvGraphicFramePr>
            <a:graphicFrameLocks noGrp="1"/>
          </p:cNvGraphicFramePr>
          <p:nvPr/>
        </p:nvGraphicFramePr>
        <p:xfrm>
          <a:off x="775982" y="3179064"/>
          <a:ext cx="6334760" cy="2123570"/>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06530">
                <a:tc>
                  <a:txBody>
                    <a:bodyPr/>
                    <a:lstStyle/>
                    <a:p>
                      <a:pPr>
                        <a:lnSpc>
                          <a:spcPct val="107000"/>
                        </a:lnSpc>
                        <a:spcAft>
                          <a:spcPts val="0"/>
                        </a:spcAft>
                      </a:pPr>
                      <a:r>
                        <a:rPr lang="x-none" sz="1050" dirty="0">
                          <a:effectLst/>
                        </a:rPr>
                        <a:t>HTTP Code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Description</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&lt; Transfer &gt; array</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1246991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2881686"/>
          </a:xfrm>
          <a:prstGeom prst="rect">
            <a:avLst/>
          </a:prstGeom>
        </p:spPr>
        <p:txBody>
          <a:bodyPr wrap="square">
            <a:spAutoFit/>
          </a:bodyPr>
          <a:lstStyle/>
          <a:p>
            <a:pPr lvl="0" eaLnBrk="0" fontAlgn="base" hangingPunct="0">
              <a:spcBef>
                <a:spcPct val="0"/>
              </a:spcBef>
              <a:spcAft>
                <a:spcPct val="0"/>
              </a:spcAft>
            </a:pPr>
            <a:r>
              <a:rPr lang="en-US" altLang="en-US" b="1" dirty="0" err="1">
                <a:solidFill>
                  <a:srgbClr val="333333"/>
                </a:solidFill>
                <a:latin typeface="Arial" panose="020B0604020202020204" pitchFamily="34" charset="0"/>
                <a:ea typeface="Times New Roman" panose="02020603050405020304" pitchFamily="18" charset="0"/>
              </a:rPr>
              <a:t>getTransfer</a:t>
            </a: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eaLnBrk="0" fontAlgn="base" hangingPunct="0">
              <a:spcBef>
                <a:spcPct val="0"/>
              </a:spcBef>
              <a:spcAft>
                <a:spcPct val="0"/>
              </a:spcAft>
            </a:pPr>
            <a:endParaRPr lang="en-US" b="1" dirty="0"/>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318897" y="3909519"/>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1" name="Group 10"/>
          <p:cNvGrpSpPr/>
          <p:nvPr/>
        </p:nvGrpSpPr>
        <p:grpSpPr>
          <a:xfrm>
            <a:off x="878886" y="1225068"/>
            <a:ext cx="6334125" cy="466725"/>
            <a:chOff x="0" y="0"/>
            <a:chExt cx="6334760" cy="466598"/>
          </a:xfrm>
        </p:grpSpPr>
        <p:sp>
          <p:nvSpPr>
            <p:cNvPr id="13" name="Shape 1698"/>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6" name="Shape 1699"/>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19" name="Rectangle 18"/>
            <p:cNvSpPr/>
            <p:nvPr/>
          </p:nvSpPr>
          <p:spPr>
            <a:xfrm>
              <a:off x="139700" y="169735"/>
              <a:ext cx="3065717" cy="219245"/>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/v1/transfers/{transactionId}</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0" name="Table 19"/>
          <p:cNvGraphicFramePr>
            <a:graphicFrameLocks noGrp="1"/>
          </p:cNvGraphicFramePr>
          <p:nvPr/>
        </p:nvGraphicFramePr>
        <p:xfrm>
          <a:off x="1018572" y="4471744"/>
          <a:ext cx="6334760" cy="2155825"/>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38785">
                <a:tc>
                  <a:txBody>
                    <a:bodyPr/>
                    <a:lstStyle/>
                    <a:p>
                      <a:pPr>
                        <a:lnSpc>
                          <a:spcPct val="107000"/>
                        </a:lnSpc>
                        <a:spcAft>
                          <a:spcPts val="0"/>
                        </a:spcAft>
                      </a:pPr>
                      <a:r>
                        <a:rPr lang="x-none" sz="1050">
                          <a:effectLst/>
                        </a:rPr>
                        <a:t>HTTP Code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OK</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Transfer</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bl>
          </a:graphicData>
        </a:graphic>
      </p:graphicFrame>
      <p:graphicFrame>
        <p:nvGraphicFramePr>
          <p:cNvPr id="21" name="Table 20"/>
          <p:cNvGraphicFramePr>
            <a:graphicFrameLocks noGrp="1"/>
          </p:cNvGraphicFramePr>
          <p:nvPr/>
        </p:nvGraphicFramePr>
        <p:xfrm>
          <a:off x="1018572" y="2902734"/>
          <a:ext cx="6334760" cy="887095"/>
        </p:xfrm>
        <a:graphic>
          <a:graphicData uri="http://schemas.openxmlformats.org/drawingml/2006/table">
            <a:tbl>
              <a:tblPr firstRow="1" firstCol="1" bandRow="1">
                <a:tableStyleId>{5C22544A-7EE6-4342-B048-85BDC9FD1C3A}</a:tableStyleId>
              </a:tblPr>
              <a:tblGrid>
                <a:gridCol w="703580">
                  <a:extLst>
                    <a:ext uri="{9D8B030D-6E8A-4147-A177-3AD203B41FA5}">
                      <a16:colId xmlns:a16="http://schemas.microsoft.com/office/drawing/2014/main" xmlns="" val="20000"/>
                    </a:ext>
                  </a:extLst>
                </a:gridCol>
                <a:gridCol w="1056005">
                  <a:extLst>
                    <a:ext uri="{9D8B030D-6E8A-4147-A177-3AD203B41FA5}">
                      <a16:colId xmlns:a16="http://schemas.microsoft.com/office/drawing/2014/main" xmlns="" val="20001"/>
                    </a:ext>
                  </a:extLst>
                </a:gridCol>
                <a:gridCol w="3167380">
                  <a:extLst>
                    <a:ext uri="{9D8B030D-6E8A-4147-A177-3AD203B41FA5}">
                      <a16:colId xmlns:a16="http://schemas.microsoft.com/office/drawing/2014/main" xmlns="" val="20002"/>
                    </a:ext>
                  </a:extLst>
                </a:gridCol>
                <a:gridCol w="1407795">
                  <a:extLst>
                    <a:ext uri="{9D8B030D-6E8A-4147-A177-3AD203B41FA5}">
                      <a16:colId xmlns:a16="http://schemas.microsoft.com/office/drawing/2014/main" xmlns="" val="20003"/>
                    </a:ext>
                  </a:extLst>
                </a:gridCol>
              </a:tblGrid>
              <a:tr h="257810">
                <a:tc>
                  <a:txBody>
                    <a:bodyPr/>
                    <a:lstStyle/>
                    <a:p>
                      <a:pPr>
                        <a:lnSpc>
                          <a:spcPct val="107000"/>
                        </a:lnSpc>
                        <a:spcAft>
                          <a:spcPts val="0"/>
                        </a:spcAft>
                      </a:pPr>
                      <a:r>
                        <a:rPr lang="x-none" sz="1050" dirty="0">
                          <a:effectLst/>
                        </a:rPr>
                        <a:t>Type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Name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Path</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transactionId required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transactionId</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string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bl>
          </a:graphicData>
        </a:graphic>
      </p:graphicFrame>
      <p:sp>
        <p:nvSpPr>
          <p:cNvPr id="2" name="Rectangle 1"/>
          <p:cNvSpPr/>
          <p:nvPr/>
        </p:nvSpPr>
        <p:spPr>
          <a:xfrm>
            <a:off x="318897" y="2003499"/>
            <a:ext cx="1441420" cy="369332"/>
          </a:xfrm>
          <a:prstGeom prst="rect">
            <a:avLst/>
          </a:prstGeom>
        </p:spPr>
        <p:txBody>
          <a:bodyPr wrap="none">
            <a:spAutoFit/>
          </a:bodyPr>
          <a:lstStyle/>
          <a:p>
            <a:r>
              <a:rPr lang="en-US" altLang="en-US" b="1" dirty="0">
                <a:solidFill>
                  <a:srgbClr val="333333"/>
                </a:solidFill>
                <a:latin typeface="Arial" panose="020B0604020202020204" pitchFamily="34" charset="0"/>
                <a:ea typeface="Times New Roman" panose="02020603050405020304" pitchFamily="18" charset="0"/>
              </a:rPr>
              <a:t>Parameters</a:t>
            </a:r>
            <a:endParaRPr lang="en-US" dirty="0"/>
          </a:p>
        </p:txBody>
      </p:sp>
    </p:spTree>
    <p:extLst>
      <p:ext uri="{BB962C8B-B14F-4D97-AF65-F5344CB8AC3E}">
        <p14:creationId xmlns:p14="http://schemas.microsoft.com/office/powerpoint/2010/main" val="11832622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3435684"/>
          </a:xfrm>
          <a:prstGeom prst="rect">
            <a:avLst/>
          </a:prstGeom>
        </p:spPr>
        <p:txBody>
          <a:bodyPr wrap="square">
            <a:spAutoFit/>
          </a:bodyPr>
          <a:lstStyle/>
          <a:p>
            <a:pPr lvl="0" eaLnBrk="0" fontAlgn="base" hangingPunct="0">
              <a:spcBef>
                <a:spcPct val="0"/>
              </a:spcBef>
              <a:spcAft>
                <a:spcPct val="0"/>
              </a:spcAft>
            </a:pPr>
            <a:r>
              <a:rPr lang="en-US" altLang="en-US" b="1" dirty="0" err="1">
                <a:solidFill>
                  <a:srgbClr val="333333"/>
                </a:solidFill>
                <a:latin typeface="Arial" panose="020B0604020202020204" pitchFamily="34" charset="0"/>
                <a:ea typeface="Times New Roman" panose="02020603050405020304" pitchFamily="18" charset="0"/>
              </a:rPr>
              <a:t>getUnlockBalance</a:t>
            </a: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eaLnBrk="0" fontAlgn="base" hangingPunct="0">
              <a:spcBef>
                <a:spcPct val="0"/>
              </a:spcBef>
              <a:spcAft>
                <a:spcPct val="0"/>
              </a:spcAft>
            </a:pPr>
            <a:endParaRPr lang="en-US" b="1" dirty="0"/>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319532" y="2568648"/>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4" name="Group 13"/>
          <p:cNvGrpSpPr/>
          <p:nvPr/>
        </p:nvGrpSpPr>
        <p:grpSpPr>
          <a:xfrm>
            <a:off x="985375" y="1327408"/>
            <a:ext cx="6334125" cy="466725"/>
            <a:chOff x="0" y="0"/>
            <a:chExt cx="6334760" cy="466599"/>
          </a:xfrm>
        </p:grpSpPr>
        <p:sp>
          <p:nvSpPr>
            <p:cNvPr id="15" name="Shape 1857"/>
            <p:cNvSpPr/>
            <p:nvPr/>
          </p:nvSpPr>
          <p:spPr>
            <a:xfrm>
              <a:off x="0" y="0"/>
              <a:ext cx="6334760" cy="466599"/>
            </a:xfrm>
            <a:custGeom>
              <a:avLst/>
              <a:gdLst/>
              <a:ahLst/>
              <a:cxnLst/>
              <a:rect l="0" t="0" r="0" b="0"/>
              <a:pathLst>
                <a:path w="6334760" h="466599">
                  <a:moveTo>
                    <a:pt x="50800" y="0"/>
                  </a:moveTo>
                  <a:lnTo>
                    <a:pt x="6283960" y="0"/>
                  </a:lnTo>
                  <a:cubicBezTo>
                    <a:pt x="6312016" y="0"/>
                    <a:pt x="6334760" y="22745"/>
                    <a:pt x="6334760" y="50800"/>
                  </a:cubicBezTo>
                  <a:lnTo>
                    <a:pt x="6334760" y="415799"/>
                  </a:lnTo>
                  <a:cubicBezTo>
                    <a:pt x="6334760" y="443854"/>
                    <a:pt x="6312016" y="466599"/>
                    <a:pt x="6283960" y="466599"/>
                  </a:cubicBezTo>
                  <a:lnTo>
                    <a:pt x="50800" y="466599"/>
                  </a:lnTo>
                  <a:cubicBezTo>
                    <a:pt x="22744" y="466599"/>
                    <a:pt x="0" y="443854"/>
                    <a:pt x="0" y="415799"/>
                  </a:cubicBezTo>
                  <a:lnTo>
                    <a:pt x="0" y="50800"/>
                  </a:lnTo>
                  <a:cubicBezTo>
                    <a:pt x="0" y="22745"/>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7" name="Shape 1858"/>
            <p:cNvSpPr/>
            <p:nvPr/>
          </p:nvSpPr>
          <p:spPr>
            <a:xfrm>
              <a:off x="0" y="0"/>
              <a:ext cx="6334760" cy="466599"/>
            </a:xfrm>
            <a:custGeom>
              <a:avLst/>
              <a:gdLst/>
              <a:ahLst/>
              <a:cxnLst/>
              <a:rect l="0" t="0" r="0" b="0"/>
              <a:pathLst>
                <a:path w="6334760" h="466599">
                  <a:moveTo>
                    <a:pt x="50800" y="0"/>
                  </a:moveTo>
                  <a:lnTo>
                    <a:pt x="6283960" y="0"/>
                  </a:lnTo>
                  <a:cubicBezTo>
                    <a:pt x="6312016" y="0"/>
                    <a:pt x="6334760" y="22745"/>
                    <a:pt x="6334760" y="50800"/>
                  </a:cubicBezTo>
                  <a:lnTo>
                    <a:pt x="6334760" y="415799"/>
                  </a:lnTo>
                  <a:cubicBezTo>
                    <a:pt x="6334760" y="443854"/>
                    <a:pt x="6312016" y="466599"/>
                    <a:pt x="6283960" y="466599"/>
                  </a:cubicBezTo>
                  <a:lnTo>
                    <a:pt x="50800" y="466599"/>
                  </a:lnTo>
                  <a:cubicBezTo>
                    <a:pt x="22744" y="466599"/>
                    <a:pt x="0" y="443854"/>
                    <a:pt x="0" y="415799"/>
                  </a:cubicBezTo>
                  <a:lnTo>
                    <a:pt x="0" y="50800"/>
                  </a:lnTo>
                  <a:cubicBezTo>
                    <a:pt x="0" y="22745"/>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2" name="Rectangle 21"/>
            <p:cNvSpPr/>
            <p:nvPr/>
          </p:nvSpPr>
          <p:spPr>
            <a:xfrm>
              <a:off x="139700" y="169736"/>
              <a:ext cx="2043811" cy="219245"/>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/v1/unlockbalances</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3" name="Table 22"/>
          <p:cNvGraphicFramePr>
            <a:graphicFrameLocks noGrp="1"/>
          </p:cNvGraphicFramePr>
          <p:nvPr/>
        </p:nvGraphicFramePr>
        <p:xfrm>
          <a:off x="985375" y="2978766"/>
          <a:ext cx="6334760" cy="2355850"/>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38785">
                <a:tc>
                  <a:txBody>
                    <a:bodyPr/>
                    <a:lstStyle/>
                    <a:p>
                      <a:pPr>
                        <a:lnSpc>
                          <a:spcPct val="107000"/>
                        </a:lnSpc>
                        <a:spcAft>
                          <a:spcPts val="0"/>
                        </a:spcAft>
                      </a:pPr>
                      <a:r>
                        <a:rPr lang="x-none" sz="1050" dirty="0">
                          <a:effectLst/>
                        </a:rPr>
                        <a:t>HTTP Code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dirty="0">
                          <a:effectLst/>
                        </a:rPr>
                        <a:t>Description</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nchor="ctr"/>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OK</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&lt; UnlockBalance &gt; array</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47625"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9315448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2881686"/>
          </a:xfrm>
          <a:prstGeom prst="rect">
            <a:avLst/>
          </a:prstGeom>
        </p:spPr>
        <p:txBody>
          <a:bodyPr wrap="square">
            <a:spAutoFit/>
          </a:bodyPr>
          <a:lstStyle/>
          <a:p>
            <a:pPr lvl="0" eaLnBrk="0" fontAlgn="base" hangingPunct="0">
              <a:spcBef>
                <a:spcPct val="0"/>
              </a:spcBef>
              <a:spcAft>
                <a:spcPct val="0"/>
              </a:spcAft>
            </a:pPr>
            <a:r>
              <a:rPr lang="en-US" altLang="en-US" b="1" dirty="0" err="1">
                <a:solidFill>
                  <a:srgbClr val="333333"/>
                </a:solidFill>
                <a:latin typeface="Arial" panose="020B0604020202020204" pitchFamily="34" charset="0"/>
                <a:ea typeface="Times New Roman" panose="02020603050405020304" pitchFamily="18" charset="0"/>
              </a:rPr>
              <a:t>getTransfer</a:t>
            </a: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eaLnBrk="0" fontAlgn="base" hangingPunct="0">
              <a:spcBef>
                <a:spcPct val="0"/>
              </a:spcBef>
              <a:spcAft>
                <a:spcPct val="0"/>
              </a:spcAft>
            </a:pPr>
            <a:endParaRPr lang="en-US" b="1" dirty="0"/>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318897" y="3909519"/>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 name="Rectangle 1"/>
          <p:cNvSpPr/>
          <p:nvPr/>
        </p:nvSpPr>
        <p:spPr>
          <a:xfrm>
            <a:off x="318897" y="2003499"/>
            <a:ext cx="1441420" cy="369332"/>
          </a:xfrm>
          <a:prstGeom prst="rect">
            <a:avLst/>
          </a:prstGeom>
        </p:spPr>
        <p:txBody>
          <a:bodyPr wrap="none">
            <a:spAutoFit/>
          </a:bodyPr>
          <a:lstStyle/>
          <a:p>
            <a:r>
              <a:rPr lang="en-US" altLang="en-US" b="1" dirty="0">
                <a:solidFill>
                  <a:srgbClr val="333333"/>
                </a:solidFill>
                <a:latin typeface="Arial" panose="020B0604020202020204" pitchFamily="34" charset="0"/>
                <a:ea typeface="Times New Roman" panose="02020603050405020304" pitchFamily="18" charset="0"/>
              </a:rPr>
              <a:t>Parameters</a:t>
            </a:r>
            <a:endParaRPr lang="en-US" dirty="0"/>
          </a:p>
        </p:txBody>
      </p:sp>
      <p:grpSp>
        <p:nvGrpSpPr>
          <p:cNvPr id="14" name="Group 13"/>
          <p:cNvGrpSpPr/>
          <p:nvPr/>
        </p:nvGrpSpPr>
        <p:grpSpPr>
          <a:xfrm>
            <a:off x="888123" y="1271822"/>
            <a:ext cx="6334125" cy="466725"/>
            <a:chOff x="0" y="0"/>
            <a:chExt cx="6334760" cy="466598"/>
          </a:xfrm>
        </p:grpSpPr>
        <p:sp>
          <p:nvSpPr>
            <p:cNvPr id="15" name="Shape 1970"/>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7" name="Shape 1971"/>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2" name="Rectangle 21"/>
            <p:cNvSpPr/>
            <p:nvPr/>
          </p:nvSpPr>
          <p:spPr>
            <a:xfrm>
              <a:off x="139700" y="169735"/>
              <a:ext cx="3530219" cy="219246"/>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/v1/unlockbalances/{transactionId}</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3" name="Table 22"/>
          <p:cNvGraphicFramePr>
            <a:graphicFrameLocks noGrp="1"/>
          </p:cNvGraphicFramePr>
          <p:nvPr/>
        </p:nvGraphicFramePr>
        <p:xfrm>
          <a:off x="1027809" y="4383712"/>
          <a:ext cx="6334760" cy="2155825"/>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38785">
                <a:tc>
                  <a:txBody>
                    <a:bodyPr/>
                    <a:lstStyle/>
                    <a:p>
                      <a:pPr>
                        <a:lnSpc>
                          <a:spcPct val="107000"/>
                        </a:lnSpc>
                        <a:spcAft>
                          <a:spcPts val="0"/>
                        </a:spcAft>
                      </a:pPr>
                      <a:r>
                        <a:rPr lang="x-none" sz="1050" dirty="0">
                          <a:effectLst/>
                        </a:rPr>
                        <a:t>HTTP Code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OK</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UnlockBalance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Unauthorized</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bl>
          </a:graphicData>
        </a:graphic>
      </p:graphicFrame>
      <p:graphicFrame>
        <p:nvGraphicFramePr>
          <p:cNvPr id="24" name="Table 23"/>
          <p:cNvGraphicFramePr>
            <a:graphicFrameLocks noGrp="1"/>
          </p:cNvGraphicFramePr>
          <p:nvPr/>
        </p:nvGraphicFramePr>
        <p:xfrm>
          <a:off x="1027809" y="2637783"/>
          <a:ext cx="6334760" cy="887095"/>
        </p:xfrm>
        <a:graphic>
          <a:graphicData uri="http://schemas.openxmlformats.org/drawingml/2006/table">
            <a:tbl>
              <a:tblPr firstRow="1" firstCol="1" bandRow="1">
                <a:tableStyleId>{5C22544A-7EE6-4342-B048-85BDC9FD1C3A}</a:tableStyleId>
              </a:tblPr>
              <a:tblGrid>
                <a:gridCol w="703580">
                  <a:extLst>
                    <a:ext uri="{9D8B030D-6E8A-4147-A177-3AD203B41FA5}">
                      <a16:colId xmlns:a16="http://schemas.microsoft.com/office/drawing/2014/main" xmlns="" val="20000"/>
                    </a:ext>
                  </a:extLst>
                </a:gridCol>
                <a:gridCol w="1056005">
                  <a:extLst>
                    <a:ext uri="{9D8B030D-6E8A-4147-A177-3AD203B41FA5}">
                      <a16:colId xmlns:a16="http://schemas.microsoft.com/office/drawing/2014/main" xmlns="" val="20001"/>
                    </a:ext>
                  </a:extLst>
                </a:gridCol>
                <a:gridCol w="3167380">
                  <a:extLst>
                    <a:ext uri="{9D8B030D-6E8A-4147-A177-3AD203B41FA5}">
                      <a16:colId xmlns:a16="http://schemas.microsoft.com/office/drawing/2014/main" xmlns="" val="20002"/>
                    </a:ext>
                  </a:extLst>
                </a:gridCol>
                <a:gridCol w="1407795">
                  <a:extLst>
                    <a:ext uri="{9D8B030D-6E8A-4147-A177-3AD203B41FA5}">
                      <a16:colId xmlns:a16="http://schemas.microsoft.com/office/drawing/2014/main" xmlns="" val="20003"/>
                    </a:ext>
                  </a:extLst>
                </a:gridCol>
              </a:tblGrid>
              <a:tr h="257810">
                <a:tc>
                  <a:txBody>
                    <a:bodyPr/>
                    <a:lstStyle/>
                    <a:p>
                      <a:pPr>
                        <a:lnSpc>
                          <a:spcPct val="107000"/>
                        </a:lnSpc>
                        <a:spcAft>
                          <a:spcPts val="0"/>
                        </a:spcAft>
                      </a:pPr>
                      <a:r>
                        <a:rPr lang="x-none" sz="1050" dirty="0">
                          <a:effectLst/>
                        </a:rPr>
                        <a:t>Type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Name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Description</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Path</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transactionId required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transactionId</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string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41062198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3435684"/>
          </a:xfrm>
          <a:prstGeom prst="rect">
            <a:avLst/>
          </a:prstGeom>
        </p:spPr>
        <p:txBody>
          <a:bodyPr wrap="square">
            <a:spAutoFit/>
          </a:bodyPr>
          <a:lstStyle/>
          <a:p>
            <a:pPr lvl="0" eaLnBrk="0" fontAlgn="base" hangingPunct="0">
              <a:spcBef>
                <a:spcPct val="0"/>
              </a:spcBef>
              <a:spcAft>
                <a:spcPct val="0"/>
              </a:spcAft>
            </a:pPr>
            <a:r>
              <a:rPr lang="en-US" altLang="en-US" b="1" dirty="0" err="1">
                <a:solidFill>
                  <a:srgbClr val="333333"/>
                </a:solidFill>
                <a:latin typeface="Arial" panose="020B0604020202020204" pitchFamily="34" charset="0"/>
                <a:ea typeface="Times New Roman" panose="02020603050405020304" pitchFamily="18" charset="0"/>
              </a:rPr>
              <a:t>getWithdraws</a:t>
            </a: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eaLnBrk="0" fontAlgn="base" hangingPunct="0">
              <a:spcBef>
                <a:spcPct val="0"/>
              </a:spcBef>
              <a:spcAft>
                <a:spcPct val="0"/>
              </a:spcAft>
            </a:pPr>
            <a:endParaRPr lang="en-US" b="1" dirty="0"/>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318897" y="2653379"/>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3" name="Group 12"/>
          <p:cNvGrpSpPr/>
          <p:nvPr/>
        </p:nvGrpSpPr>
        <p:grpSpPr>
          <a:xfrm>
            <a:off x="1027809" y="1368295"/>
            <a:ext cx="6334125" cy="466725"/>
            <a:chOff x="0" y="0"/>
            <a:chExt cx="6334760" cy="466598"/>
          </a:xfrm>
        </p:grpSpPr>
        <p:sp>
          <p:nvSpPr>
            <p:cNvPr id="16" name="Shape 2122"/>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19" name="Shape 2123"/>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0" name="Rectangle 19"/>
            <p:cNvSpPr/>
            <p:nvPr/>
          </p:nvSpPr>
          <p:spPr>
            <a:xfrm>
              <a:off x="139700" y="169735"/>
              <a:ext cx="1579309" cy="219245"/>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/v1/withdraws</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1" name="Table 20"/>
          <p:cNvGraphicFramePr>
            <a:graphicFrameLocks noGrp="1"/>
          </p:cNvGraphicFramePr>
          <p:nvPr/>
        </p:nvGraphicFramePr>
        <p:xfrm>
          <a:off x="1039607" y="3005118"/>
          <a:ext cx="6334760" cy="2355850"/>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154430">
                  <a:extLst>
                    <a:ext uri="{9D8B030D-6E8A-4147-A177-3AD203B41FA5}">
                      <a16:colId xmlns:a16="http://schemas.microsoft.com/office/drawing/2014/main" xmlns="" val="20002"/>
                    </a:ext>
                  </a:extLst>
                </a:gridCol>
                <a:gridCol w="112395">
                  <a:extLst>
                    <a:ext uri="{9D8B030D-6E8A-4147-A177-3AD203B41FA5}">
                      <a16:colId xmlns:a16="http://schemas.microsoft.com/office/drawing/2014/main" xmlns="" val="20003"/>
                    </a:ext>
                  </a:extLst>
                </a:gridCol>
              </a:tblGrid>
              <a:tr h="438785">
                <a:tc>
                  <a:txBody>
                    <a:bodyPr/>
                    <a:lstStyle/>
                    <a:p>
                      <a:pPr marL="38100">
                        <a:lnSpc>
                          <a:spcPct val="107000"/>
                        </a:lnSpc>
                        <a:spcAft>
                          <a:spcPts val="0"/>
                        </a:spcAft>
                      </a:pPr>
                      <a:r>
                        <a:rPr lang="x-none" sz="1050" dirty="0">
                          <a:effectLst/>
                        </a:rPr>
                        <a:t>HTTP Code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marL="38100">
                        <a:lnSpc>
                          <a:spcPct val="107000"/>
                        </a:lnSpc>
                        <a:spcAft>
                          <a:spcPts val="0"/>
                        </a:spcAft>
                      </a:pPr>
                      <a:r>
                        <a:rPr lang="x-none" sz="1050" dirty="0">
                          <a:effectLst/>
                        </a:rPr>
                        <a:t>Description</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nchor="ctr"/>
                </a:tc>
                <a:tc>
                  <a:txBody>
                    <a:bodyPr/>
                    <a:lstStyle/>
                    <a:p>
                      <a:pPr marL="38100">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nchor="ctr"/>
                </a:tc>
                <a:tc>
                  <a:txBody>
                    <a:bodyPr/>
                    <a:lstStyle/>
                    <a:p>
                      <a:pPr>
                        <a:lnSpc>
                          <a:spcPct val="107000"/>
                        </a:lnSpc>
                        <a:spcAft>
                          <a:spcPts val="0"/>
                        </a:spcAft>
                      </a:pPr>
                      <a:r>
                        <a:rPr lang="x-none" sz="1100">
                          <a:effectLst/>
                        </a:rPr>
                        <a:t> </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extLst>
                  <a:ext uri="{0D108BD9-81ED-4DB2-BD59-A6C34878D82A}">
                    <a16:rowId xmlns:a16="http://schemas.microsoft.com/office/drawing/2014/main" xmlns="" val="10000"/>
                  </a:ext>
                </a:extLst>
              </a:tr>
              <a:tr h="629285">
                <a:tc>
                  <a:txBody>
                    <a:bodyPr/>
                    <a:lstStyle/>
                    <a:p>
                      <a:pPr marL="38100">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marL="38100">
                        <a:lnSpc>
                          <a:spcPct val="107000"/>
                        </a:lnSpc>
                        <a:spcAft>
                          <a:spcPts val="0"/>
                        </a:spcAft>
                      </a:pPr>
                      <a:r>
                        <a:rPr lang="x-none" sz="1050" dirty="0">
                          <a:effectLst/>
                        </a:rPr>
                        <a:t>OK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marL="38100">
                        <a:lnSpc>
                          <a:spcPct val="107000"/>
                        </a:lnSpc>
                        <a:spcAft>
                          <a:spcPts val="0"/>
                        </a:spcAft>
                      </a:pPr>
                      <a:r>
                        <a:rPr lang="x-none" sz="1050">
                          <a:effectLst/>
                        </a:rPr>
                        <a:t>&lt; 	Withdraw array</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algn="just">
                        <a:lnSpc>
                          <a:spcPct val="107000"/>
                        </a:lnSpc>
                        <a:spcAft>
                          <a:spcPts val="0"/>
                        </a:spcAft>
                      </a:pPr>
                      <a:r>
                        <a:rPr lang="x-none" sz="1050">
                          <a:effectLst/>
                        </a:rPr>
                        <a:t>&gt;</a:t>
                      </a:r>
                      <a:r>
                        <a:rPr lang="x-none" sz="1100">
                          <a:effectLst/>
                        </a:rPr>
                        <a:t> </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extLst>
                  <a:ext uri="{0D108BD9-81ED-4DB2-BD59-A6C34878D82A}">
                    <a16:rowId xmlns:a16="http://schemas.microsoft.com/office/drawing/2014/main" xmlns="" val="10001"/>
                  </a:ext>
                </a:extLst>
              </a:tr>
              <a:tr h="429260">
                <a:tc>
                  <a:txBody>
                    <a:bodyPr/>
                    <a:lstStyle/>
                    <a:p>
                      <a:pPr marL="38100">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marL="38100">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marL="38100">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a:lnSpc>
                          <a:spcPct val="107000"/>
                        </a:lnSpc>
                        <a:spcAft>
                          <a:spcPts val="0"/>
                        </a:spcAft>
                      </a:pPr>
                      <a:r>
                        <a:rPr lang="x-none" sz="1100">
                          <a:effectLst/>
                        </a:rPr>
                        <a:t> </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extLst>
                  <a:ext uri="{0D108BD9-81ED-4DB2-BD59-A6C34878D82A}">
                    <a16:rowId xmlns:a16="http://schemas.microsoft.com/office/drawing/2014/main" xmlns="" val="10002"/>
                  </a:ext>
                </a:extLst>
              </a:tr>
              <a:tr h="429260">
                <a:tc>
                  <a:txBody>
                    <a:bodyPr/>
                    <a:lstStyle/>
                    <a:p>
                      <a:pPr marL="38100">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marL="38100">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marL="38100">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a:lnSpc>
                          <a:spcPct val="107000"/>
                        </a:lnSpc>
                        <a:spcAft>
                          <a:spcPts val="0"/>
                        </a:spcAft>
                      </a:pPr>
                      <a:r>
                        <a:rPr lang="x-none" sz="1100">
                          <a:effectLst/>
                        </a:rPr>
                        <a:t> </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extLst>
                  <a:ext uri="{0D108BD9-81ED-4DB2-BD59-A6C34878D82A}">
                    <a16:rowId xmlns:a16="http://schemas.microsoft.com/office/drawing/2014/main" xmlns="" val="10003"/>
                  </a:ext>
                </a:extLst>
              </a:tr>
              <a:tr h="429260">
                <a:tc>
                  <a:txBody>
                    <a:bodyPr/>
                    <a:lstStyle/>
                    <a:p>
                      <a:pPr marL="38100">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marL="38100">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marL="38100">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tc>
                  <a:txBody>
                    <a:bodyPr/>
                    <a:lstStyle/>
                    <a:p>
                      <a:pPr>
                        <a:lnSpc>
                          <a:spcPct val="107000"/>
                        </a:lnSpc>
                        <a:spcAft>
                          <a:spcPts val="0"/>
                        </a:spcAft>
                      </a:pPr>
                      <a:r>
                        <a:rPr lang="x-none" sz="1100" dirty="0">
                          <a:effectLst/>
                        </a:rPr>
                        <a:t> </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8100" marT="47625"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5756272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85" y="168625"/>
            <a:ext cx="5962723" cy="461665"/>
          </a:xfrm>
          <a:prstGeom prst="rect">
            <a:avLst/>
          </a:prstGeom>
        </p:spPr>
        <p:txBody>
          <a:bodyPr wrap="none">
            <a:spAutoFit/>
          </a:bodyPr>
          <a:lstStyle/>
          <a:p>
            <a:r>
              <a:rPr lang="en-US" sz="2400" dirty="0"/>
              <a:t>GREENBAY BLUEBARRICADE BLOCKCHAIN APIS</a:t>
            </a:r>
          </a:p>
        </p:txBody>
      </p:sp>
      <p:sp>
        <p:nvSpPr>
          <p:cNvPr id="5" name="Rectangle 4"/>
          <p:cNvSpPr/>
          <p:nvPr/>
        </p:nvSpPr>
        <p:spPr>
          <a:xfrm>
            <a:off x="318897" y="740833"/>
            <a:ext cx="2747575" cy="3989682"/>
          </a:xfrm>
          <a:prstGeom prst="rect">
            <a:avLst/>
          </a:prstGeom>
        </p:spPr>
        <p:txBody>
          <a:bodyPr wrap="square">
            <a:spAutoFit/>
          </a:bodyPr>
          <a:lstStyle/>
          <a:p>
            <a:pPr lvl="0" eaLnBrk="0" fontAlgn="base" hangingPunct="0">
              <a:spcBef>
                <a:spcPct val="0"/>
              </a:spcBef>
              <a:spcAft>
                <a:spcPct val="0"/>
              </a:spcAft>
            </a:pPr>
            <a:r>
              <a:rPr lang="en-US" altLang="en-US" b="1" dirty="0" err="1">
                <a:solidFill>
                  <a:srgbClr val="333333"/>
                </a:solidFill>
                <a:latin typeface="Arial" panose="020B0604020202020204" pitchFamily="34" charset="0"/>
                <a:ea typeface="Times New Roman" panose="02020603050405020304" pitchFamily="18" charset="0"/>
              </a:rPr>
              <a:t>getWithdraw</a:t>
            </a: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pPr eaLnBrk="0" fontAlgn="base" hangingPunct="0">
              <a:spcBef>
                <a:spcPct val="0"/>
              </a:spcBef>
              <a:spcAft>
                <a:spcPct val="0"/>
              </a:spcAft>
            </a:pPr>
            <a:endParaRPr lang="en-US" b="1" dirty="0"/>
          </a:p>
          <a:p>
            <a:pPr lvl="0" eaLnBrk="0" fontAlgn="base" hangingPunct="0">
              <a:spcBef>
                <a:spcPct val="0"/>
              </a:spcBef>
              <a:spcAft>
                <a:spcPct val="0"/>
              </a:spcAft>
            </a:pPr>
            <a:endParaRPr lang="en-US" altLang="en-US" b="1" dirty="0">
              <a:solidFill>
                <a:srgbClr val="333333"/>
              </a:solidFill>
              <a:latin typeface="Arial" panose="020B0604020202020204" pitchFamily="34" charset="0"/>
              <a:ea typeface="Times New Roman" panose="02020603050405020304" pitchFamily="18" charset="0"/>
            </a:endParaRPr>
          </a:p>
          <a:p>
            <a:pPr lvl="0" eaLnBrk="0" fontAlgn="base" hangingPunct="0">
              <a:spcBef>
                <a:spcPct val="0"/>
              </a:spcBef>
              <a:spcAft>
                <a:spcPct val="0"/>
              </a:spcAft>
            </a:pPr>
            <a:endParaRPr lang="en-US" altLang="en-US" dirty="0">
              <a:latin typeface="Arial" panose="020B0604020202020204" pitchFamily="34" charset="0"/>
            </a:endParaRPr>
          </a:p>
          <a:p>
            <a:endParaRPr lang="en-US" b="1" dirty="0"/>
          </a:p>
          <a:p>
            <a:endParaRPr lang="en-US" b="1" dirty="0"/>
          </a:p>
          <a:p>
            <a:pPr marL="6350" indent="-6350">
              <a:lnSpc>
                <a:spcPct val="107000"/>
              </a:lnSpc>
              <a:spcAft>
                <a:spcPts val="15"/>
              </a:spcAft>
            </a:pPr>
            <a:endParaRPr lang="en-US" b="1" dirty="0">
              <a:solidFill>
                <a:srgbClr val="333333"/>
              </a:solidFill>
              <a:latin typeface="Times New Roman" panose="02020603050405020304" pitchFamily="18" charset="0"/>
              <a:ea typeface="Times New Roman" panose="02020603050405020304" pitchFamily="18" charset="0"/>
            </a:endParaRPr>
          </a:p>
        </p:txBody>
      </p:sp>
      <p:sp>
        <p:nvSpPr>
          <p:cNvPr id="12" name="Rectangle 7"/>
          <p:cNvSpPr>
            <a:spLocks noChangeArrowheads="1"/>
          </p:cNvSpPr>
          <p:nvPr/>
        </p:nvSpPr>
        <p:spPr bwMode="auto">
          <a:xfrm>
            <a:off x="609600" y="21440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383552" y="3986299"/>
            <a:ext cx="1138453" cy="322845"/>
          </a:xfrm>
          <a:prstGeom prst="rect">
            <a:avLst/>
          </a:prstGeom>
        </p:spPr>
        <p:txBody>
          <a:bodyPr wrap="none">
            <a:spAutoFit/>
          </a:bodyPr>
          <a:lstStyle/>
          <a:p>
            <a:pPr indent="-6350">
              <a:lnSpc>
                <a:spcPct val="107000"/>
              </a:lnSpc>
              <a:spcAft>
                <a:spcPts val="15"/>
              </a:spcAft>
            </a:pPr>
            <a:r>
              <a:rPr lang="x-none" sz="1400" b="1" dirty="0">
                <a:solidFill>
                  <a:srgbClr val="333333"/>
                </a:solidFill>
                <a:latin typeface="Arial" panose="020B0604020202020204" pitchFamily="34" charset="0"/>
                <a:ea typeface="Times New Roman" panose="02020603050405020304" pitchFamily="18" charset="0"/>
                <a:cs typeface="Arial" panose="020B0604020202020204" pitchFamily="34" charset="0"/>
              </a:rPr>
              <a:t>Responses</a:t>
            </a:r>
            <a:endPar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22" name="Group 21"/>
          <p:cNvGrpSpPr/>
          <p:nvPr/>
        </p:nvGrpSpPr>
        <p:grpSpPr>
          <a:xfrm>
            <a:off x="1039607" y="1401371"/>
            <a:ext cx="6334125" cy="466725"/>
            <a:chOff x="0" y="0"/>
            <a:chExt cx="6334760" cy="466598"/>
          </a:xfrm>
        </p:grpSpPr>
        <p:sp>
          <p:nvSpPr>
            <p:cNvPr id="23" name="Shape 2232"/>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0" cap="flat">
              <a:miter lim="127000"/>
            </a:ln>
          </p:spPr>
          <p:style>
            <a:lnRef idx="0">
              <a:srgbClr val="000000">
                <a:alpha val="0"/>
              </a:srgbClr>
            </a:lnRef>
            <a:fillRef idx="1">
              <a:srgbClr val="F5F5F5"/>
            </a:fillRef>
            <a:effectRef idx="0">
              <a:scrgbClr r="0" g="0" b="0"/>
            </a:effectRef>
            <a:fontRef idx="none"/>
          </p:style>
          <p:txBody>
            <a:bodyPr/>
            <a:lstStyle/>
            <a:p>
              <a:endParaRPr lang="en-US"/>
            </a:p>
          </p:txBody>
        </p:sp>
        <p:sp>
          <p:nvSpPr>
            <p:cNvPr id="24" name="Shape 2233"/>
            <p:cNvSpPr/>
            <p:nvPr/>
          </p:nvSpPr>
          <p:spPr>
            <a:xfrm>
              <a:off x="0" y="0"/>
              <a:ext cx="6334760" cy="466598"/>
            </a:xfrm>
            <a:custGeom>
              <a:avLst/>
              <a:gdLst/>
              <a:ahLst/>
              <a:cxnLst/>
              <a:rect l="0" t="0" r="0" b="0"/>
              <a:pathLst>
                <a:path w="6334760" h="466598">
                  <a:moveTo>
                    <a:pt x="50800" y="0"/>
                  </a:moveTo>
                  <a:lnTo>
                    <a:pt x="6283960" y="0"/>
                  </a:lnTo>
                  <a:cubicBezTo>
                    <a:pt x="6312016" y="0"/>
                    <a:pt x="6334760" y="22744"/>
                    <a:pt x="6334760" y="50800"/>
                  </a:cubicBezTo>
                  <a:lnTo>
                    <a:pt x="6334760" y="415798"/>
                  </a:lnTo>
                  <a:cubicBezTo>
                    <a:pt x="6334760" y="443854"/>
                    <a:pt x="6312016" y="466598"/>
                    <a:pt x="6283960" y="466598"/>
                  </a:cubicBezTo>
                  <a:lnTo>
                    <a:pt x="50800" y="466598"/>
                  </a:lnTo>
                  <a:cubicBezTo>
                    <a:pt x="22744" y="466598"/>
                    <a:pt x="0" y="443854"/>
                    <a:pt x="0" y="415798"/>
                  </a:cubicBezTo>
                  <a:lnTo>
                    <a:pt x="0" y="50800"/>
                  </a:lnTo>
                  <a:cubicBezTo>
                    <a:pt x="0" y="22744"/>
                    <a:pt x="22744" y="0"/>
                    <a:pt x="50800" y="0"/>
                  </a:cubicBezTo>
                  <a:close/>
                </a:path>
              </a:pathLst>
            </a:custGeom>
            <a:ln w="9525" cap="flat">
              <a:miter lim="127000"/>
            </a:ln>
          </p:spPr>
          <p:style>
            <a:lnRef idx="1">
              <a:srgbClr val="CCCCCC"/>
            </a:lnRef>
            <a:fillRef idx="0">
              <a:srgbClr val="000000">
                <a:alpha val="0"/>
              </a:srgbClr>
            </a:fillRef>
            <a:effectRef idx="0">
              <a:scrgbClr r="0" g="0" b="0"/>
            </a:effectRef>
            <a:fontRef idx="none"/>
          </p:style>
          <p:txBody>
            <a:bodyPr/>
            <a:lstStyle/>
            <a:p>
              <a:endParaRPr lang="en-US"/>
            </a:p>
          </p:txBody>
        </p:sp>
        <p:sp>
          <p:nvSpPr>
            <p:cNvPr id="25" name="Rectangle 24"/>
            <p:cNvSpPr/>
            <p:nvPr/>
          </p:nvSpPr>
          <p:spPr>
            <a:xfrm>
              <a:off x="139700" y="169736"/>
              <a:ext cx="3065717" cy="219245"/>
            </a:xfrm>
            <a:prstGeom prst="rect">
              <a:avLst/>
            </a:prstGeom>
            <a:ln>
              <a:noFill/>
            </a:ln>
          </p:spPr>
          <p:txBody>
            <a:bodyPr vert="horz" lIns="0" tIns="0" rIns="0" bIns="0" rtlCol="0">
              <a:noAutofit/>
            </a:bodyPr>
            <a:lstStyle/>
            <a:p>
              <a:pPr>
                <a:lnSpc>
                  <a:spcPct val="107000"/>
                </a:lnSpc>
                <a:spcAft>
                  <a:spcPts val="800"/>
                </a:spcAft>
              </a:pPr>
              <a:r>
                <a:rPr lang="x-none" sz="1100">
                  <a:solidFill>
                    <a:srgbClr val="333333"/>
                  </a:solidFill>
                  <a:effectLst/>
                  <a:latin typeface="Calibri" panose="020F0502020204030204" pitchFamily="34" charset="0"/>
                  <a:ea typeface="Calibri" panose="020F0502020204030204" pitchFamily="34" charset="0"/>
                </a:rPr>
                <a:t>GET</a:t>
              </a:r>
              <a:r>
                <a:rPr lang="x-none" sz="1100" spc="300">
                  <a:solidFill>
                    <a:srgbClr val="333333"/>
                  </a:solidFill>
                  <a:effectLst/>
                  <a:latin typeface="Calibri" panose="020F0502020204030204" pitchFamily="34" charset="0"/>
                  <a:ea typeface="Calibri" panose="020F0502020204030204" pitchFamily="34" charset="0"/>
                </a:rPr>
                <a:t> </a:t>
              </a:r>
              <a:r>
                <a:rPr lang="x-none" sz="1100">
                  <a:solidFill>
                    <a:srgbClr val="333333"/>
                  </a:solidFill>
                  <a:effectLst/>
                  <a:latin typeface="Calibri" panose="020F0502020204030204" pitchFamily="34" charset="0"/>
                  <a:ea typeface="Calibri" panose="020F0502020204030204" pitchFamily="34" charset="0"/>
                </a:rPr>
                <a:t>/v1/withdraws/{transactionId}</a:t>
              </a:r>
              <a:endParaRPr lang="en-US" sz="1100">
                <a:solidFill>
                  <a:srgbClr val="000000"/>
                </a:solidFill>
                <a:effectLst/>
                <a:latin typeface="Calibri" panose="020F0502020204030204" pitchFamily="34" charset="0"/>
                <a:ea typeface="Calibri" panose="020F0502020204030204" pitchFamily="34" charset="0"/>
              </a:endParaRPr>
            </a:p>
          </p:txBody>
        </p:sp>
      </p:grpSp>
      <p:graphicFrame>
        <p:nvGraphicFramePr>
          <p:cNvPr id="26" name="Table 25"/>
          <p:cNvGraphicFramePr>
            <a:graphicFrameLocks noGrp="1"/>
          </p:cNvGraphicFramePr>
          <p:nvPr/>
        </p:nvGraphicFramePr>
        <p:xfrm>
          <a:off x="1077323" y="4423683"/>
          <a:ext cx="6334760" cy="2155825"/>
        </p:xfrm>
        <a:graphic>
          <a:graphicData uri="http://schemas.openxmlformats.org/drawingml/2006/table">
            <a:tbl>
              <a:tblPr firstRow="1" firstCol="1" bandRow="1">
                <a:tableStyleId>{5C22544A-7EE6-4342-B048-85BDC9FD1C3A}</a:tableStyleId>
              </a:tblPr>
              <a:tblGrid>
                <a:gridCol w="633730">
                  <a:extLst>
                    <a:ext uri="{9D8B030D-6E8A-4147-A177-3AD203B41FA5}">
                      <a16:colId xmlns:a16="http://schemas.microsoft.com/office/drawing/2014/main" xmlns="" val="20000"/>
                    </a:ext>
                  </a:extLst>
                </a:gridCol>
                <a:gridCol w="4434205">
                  <a:extLst>
                    <a:ext uri="{9D8B030D-6E8A-4147-A177-3AD203B41FA5}">
                      <a16:colId xmlns:a16="http://schemas.microsoft.com/office/drawing/2014/main" xmlns="" val="20001"/>
                    </a:ext>
                  </a:extLst>
                </a:gridCol>
                <a:gridCol w="1266825">
                  <a:extLst>
                    <a:ext uri="{9D8B030D-6E8A-4147-A177-3AD203B41FA5}">
                      <a16:colId xmlns:a16="http://schemas.microsoft.com/office/drawing/2014/main" xmlns="" val="20002"/>
                    </a:ext>
                  </a:extLst>
                </a:gridCol>
              </a:tblGrid>
              <a:tr h="438785">
                <a:tc>
                  <a:txBody>
                    <a:bodyPr/>
                    <a:lstStyle/>
                    <a:p>
                      <a:pPr>
                        <a:lnSpc>
                          <a:spcPct val="107000"/>
                        </a:lnSpc>
                        <a:spcAft>
                          <a:spcPts val="0"/>
                        </a:spcAft>
                      </a:pPr>
                      <a:r>
                        <a:rPr lang="x-none" sz="1050" dirty="0">
                          <a:effectLst/>
                        </a:rPr>
                        <a:t>HTTP Code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nchor="ctr"/>
                </a:tc>
                <a:extLst>
                  <a:ext uri="{0D108BD9-81ED-4DB2-BD59-A6C34878D82A}">
                    <a16:rowId xmlns:a16="http://schemas.microsoft.com/office/drawing/2014/main" xmlns="" val="10000"/>
                  </a:ext>
                </a:extLst>
              </a:tr>
              <a:tr h="429260">
                <a:tc>
                  <a:txBody>
                    <a:bodyPr/>
                    <a:lstStyle/>
                    <a:p>
                      <a:pPr>
                        <a:lnSpc>
                          <a:spcPct val="107000"/>
                        </a:lnSpc>
                        <a:spcAft>
                          <a:spcPts val="0"/>
                        </a:spcAft>
                      </a:pPr>
                      <a:r>
                        <a:rPr lang="x-none" sz="1050">
                          <a:effectLst/>
                        </a:rPr>
                        <a:t>200</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OK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Withdraw</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r h="429260">
                <a:tc>
                  <a:txBody>
                    <a:bodyPr/>
                    <a:lstStyle/>
                    <a:p>
                      <a:pPr>
                        <a:lnSpc>
                          <a:spcPct val="107000"/>
                        </a:lnSpc>
                        <a:spcAft>
                          <a:spcPts val="0"/>
                        </a:spcAft>
                      </a:pPr>
                      <a:r>
                        <a:rPr lang="x-none" sz="1050">
                          <a:effectLst/>
                        </a:rPr>
                        <a:t>401</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Unauthorized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2"/>
                  </a:ext>
                </a:extLst>
              </a:tr>
              <a:tr h="429260">
                <a:tc>
                  <a:txBody>
                    <a:bodyPr/>
                    <a:lstStyle/>
                    <a:p>
                      <a:pPr>
                        <a:lnSpc>
                          <a:spcPct val="107000"/>
                        </a:lnSpc>
                        <a:spcAft>
                          <a:spcPts val="0"/>
                        </a:spcAft>
                      </a:pPr>
                      <a:r>
                        <a:rPr lang="x-none" sz="1050">
                          <a:effectLst/>
                        </a:rPr>
                        <a:t>403</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Forbidden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 Content</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3"/>
                  </a:ext>
                </a:extLst>
              </a:tr>
              <a:tr h="429260">
                <a:tc>
                  <a:txBody>
                    <a:bodyPr/>
                    <a:lstStyle/>
                    <a:p>
                      <a:pPr>
                        <a:lnSpc>
                          <a:spcPct val="107000"/>
                        </a:lnSpc>
                        <a:spcAft>
                          <a:spcPts val="0"/>
                        </a:spcAft>
                      </a:pPr>
                      <a:r>
                        <a:rPr lang="x-none" sz="1050">
                          <a:effectLst/>
                        </a:rPr>
                        <a:t>404</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Not Found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No Content</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4"/>
                  </a:ext>
                </a:extLst>
              </a:tr>
            </a:tbl>
          </a:graphicData>
        </a:graphic>
      </p:graphicFrame>
      <p:graphicFrame>
        <p:nvGraphicFramePr>
          <p:cNvPr id="27" name="Table 26"/>
          <p:cNvGraphicFramePr>
            <a:graphicFrameLocks noGrp="1"/>
          </p:cNvGraphicFramePr>
          <p:nvPr/>
        </p:nvGraphicFramePr>
        <p:xfrm>
          <a:off x="1039607" y="2808104"/>
          <a:ext cx="6334760" cy="887095"/>
        </p:xfrm>
        <a:graphic>
          <a:graphicData uri="http://schemas.openxmlformats.org/drawingml/2006/table">
            <a:tbl>
              <a:tblPr firstRow="1" firstCol="1" bandRow="1">
                <a:tableStyleId>{5C22544A-7EE6-4342-B048-85BDC9FD1C3A}</a:tableStyleId>
              </a:tblPr>
              <a:tblGrid>
                <a:gridCol w="703580">
                  <a:extLst>
                    <a:ext uri="{9D8B030D-6E8A-4147-A177-3AD203B41FA5}">
                      <a16:colId xmlns:a16="http://schemas.microsoft.com/office/drawing/2014/main" xmlns="" val="20000"/>
                    </a:ext>
                  </a:extLst>
                </a:gridCol>
                <a:gridCol w="1056005">
                  <a:extLst>
                    <a:ext uri="{9D8B030D-6E8A-4147-A177-3AD203B41FA5}">
                      <a16:colId xmlns:a16="http://schemas.microsoft.com/office/drawing/2014/main" xmlns="" val="20001"/>
                    </a:ext>
                  </a:extLst>
                </a:gridCol>
                <a:gridCol w="3167380">
                  <a:extLst>
                    <a:ext uri="{9D8B030D-6E8A-4147-A177-3AD203B41FA5}">
                      <a16:colId xmlns:a16="http://schemas.microsoft.com/office/drawing/2014/main" xmlns="" val="20002"/>
                    </a:ext>
                  </a:extLst>
                </a:gridCol>
                <a:gridCol w="1407795">
                  <a:extLst>
                    <a:ext uri="{9D8B030D-6E8A-4147-A177-3AD203B41FA5}">
                      <a16:colId xmlns:a16="http://schemas.microsoft.com/office/drawing/2014/main" xmlns="" val="20003"/>
                    </a:ext>
                  </a:extLst>
                </a:gridCol>
              </a:tblGrid>
              <a:tr h="257810">
                <a:tc>
                  <a:txBody>
                    <a:bodyPr/>
                    <a:lstStyle/>
                    <a:p>
                      <a:pPr>
                        <a:lnSpc>
                          <a:spcPct val="107000"/>
                        </a:lnSpc>
                        <a:spcAft>
                          <a:spcPts val="0"/>
                        </a:spcAft>
                      </a:pPr>
                      <a:r>
                        <a:rPr lang="x-none" sz="1050" dirty="0">
                          <a:effectLst/>
                        </a:rPr>
                        <a:t>Type</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Name</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Description</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Schema</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0"/>
                  </a:ext>
                </a:extLst>
              </a:tr>
              <a:tr h="629285">
                <a:tc>
                  <a:txBody>
                    <a:bodyPr/>
                    <a:lstStyle/>
                    <a:p>
                      <a:pPr>
                        <a:lnSpc>
                          <a:spcPct val="107000"/>
                        </a:lnSpc>
                        <a:spcAft>
                          <a:spcPts val="0"/>
                        </a:spcAft>
                      </a:pPr>
                      <a:r>
                        <a:rPr lang="x-none" sz="1050">
                          <a:effectLst/>
                        </a:rPr>
                        <a:t>Path</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a:effectLst/>
                        </a:rPr>
                        <a:t>transactionId required</a:t>
                      </a: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transactionId</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tc>
                  <a:txBody>
                    <a:bodyPr/>
                    <a:lstStyle/>
                    <a:p>
                      <a:pPr>
                        <a:lnSpc>
                          <a:spcPct val="107000"/>
                        </a:lnSpc>
                        <a:spcAft>
                          <a:spcPts val="0"/>
                        </a:spcAft>
                      </a:pPr>
                      <a:r>
                        <a:rPr lang="x-none" sz="1050" dirty="0">
                          <a:effectLst/>
                        </a:rPr>
                        <a:t>string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73025" marT="47625" marB="0"/>
                </a:tc>
                <a:extLst>
                  <a:ext uri="{0D108BD9-81ED-4DB2-BD59-A6C34878D82A}">
                    <a16:rowId xmlns:a16="http://schemas.microsoft.com/office/drawing/2014/main" xmlns="" val="10001"/>
                  </a:ext>
                </a:extLst>
              </a:tr>
            </a:tbl>
          </a:graphicData>
        </a:graphic>
      </p:graphicFrame>
      <p:sp>
        <p:nvSpPr>
          <p:cNvPr id="2" name="Rectangle 1"/>
          <p:cNvSpPr/>
          <p:nvPr/>
        </p:nvSpPr>
        <p:spPr>
          <a:xfrm>
            <a:off x="383552" y="2227248"/>
            <a:ext cx="1441420" cy="369332"/>
          </a:xfrm>
          <a:prstGeom prst="rect">
            <a:avLst/>
          </a:prstGeom>
        </p:spPr>
        <p:txBody>
          <a:bodyPr wrap="none">
            <a:spAutoFit/>
          </a:bodyPr>
          <a:lstStyle/>
          <a:p>
            <a:r>
              <a:rPr lang="en-US" altLang="en-US" b="1" dirty="0">
                <a:solidFill>
                  <a:srgbClr val="333333"/>
                </a:solidFill>
                <a:latin typeface="Arial" panose="020B0604020202020204" pitchFamily="34" charset="0"/>
                <a:ea typeface="Times New Roman" panose="02020603050405020304" pitchFamily="18" charset="0"/>
              </a:rPr>
              <a:t>Parameters</a:t>
            </a:r>
            <a:endParaRPr lang="en-US" dirty="0"/>
          </a:p>
        </p:txBody>
      </p:sp>
    </p:spTree>
    <p:extLst>
      <p:ext uri="{BB962C8B-B14F-4D97-AF65-F5344CB8AC3E}">
        <p14:creationId xmlns:p14="http://schemas.microsoft.com/office/powerpoint/2010/main" val="2162619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65725" y="2466975"/>
            <a:ext cx="1586909" cy="584775"/>
          </a:xfrm>
          <a:prstGeom prst="rect">
            <a:avLst/>
          </a:prstGeom>
          <a:noFill/>
        </p:spPr>
        <p:txBody>
          <a:bodyPr wrap="none" rtlCol="0">
            <a:spAutoFit/>
          </a:bodyPr>
          <a:lstStyle/>
          <a:p>
            <a:pPr algn="ctr"/>
            <a:r>
              <a:rPr lang="en-US" sz="3200" dirty="0" smtClean="0"/>
              <a:t>E-Wallet</a:t>
            </a:r>
            <a:endParaRPr lang="en-US" sz="3200" dirty="0"/>
          </a:p>
        </p:txBody>
      </p:sp>
    </p:spTree>
    <p:extLst>
      <p:ext uri="{BB962C8B-B14F-4D97-AF65-F5344CB8AC3E}">
        <p14:creationId xmlns:p14="http://schemas.microsoft.com/office/powerpoint/2010/main" val="2033831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1500"/>
            <a:ext cx="121920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9075" y="104775"/>
            <a:ext cx="1733039" cy="369332"/>
          </a:xfrm>
          <a:prstGeom prst="rect">
            <a:avLst/>
          </a:prstGeom>
          <a:noFill/>
        </p:spPr>
        <p:txBody>
          <a:bodyPr wrap="none" rtlCol="0">
            <a:spAutoFit/>
          </a:bodyPr>
          <a:lstStyle/>
          <a:p>
            <a:r>
              <a:rPr lang="en-US" dirty="0" smtClean="0"/>
              <a:t>What is E-Wallet</a:t>
            </a:r>
            <a:endParaRPr lang="en-US" dirty="0"/>
          </a:p>
        </p:txBody>
      </p:sp>
      <p:sp>
        <p:nvSpPr>
          <p:cNvPr id="3" name="TextBox 2"/>
          <p:cNvSpPr txBox="1"/>
          <p:nvPr/>
        </p:nvSpPr>
        <p:spPr>
          <a:xfrm>
            <a:off x="257175" y="781050"/>
            <a:ext cx="11734800" cy="2585323"/>
          </a:xfrm>
          <a:prstGeom prst="rect">
            <a:avLst/>
          </a:prstGeom>
          <a:noFill/>
        </p:spPr>
        <p:txBody>
          <a:bodyPr wrap="square" rtlCol="0">
            <a:spAutoFit/>
          </a:bodyPr>
          <a:lstStyle/>
          <a:p>
            <a:pPr>
              <a:lnSpc>
                <a:spcPct val="150000"/>
              </a:lnSpc>
            </a:pPr>
            <a:r>
              <a:rPr lang="en-US" dirty="0" smtClean="0"/>
              <a:t>First time it is a sub module of </a:t>
            </a:r>
            <a:r>
              <a:rPr lang="en-US" dirty="0" err="1" smtClean="0"/>
              <a:t>Greenbay</a:t>
            </a:r>
            <a:r>
              <a:rPr lang="en-US" dirty="0" smtClean="0"/>
              <a:t>, but now it is standalone </a:t>
            </a:r>
            <a:r>
              <a:rPr lang="en-US" dirty="0" err="1" smtClean="0"/>
              <a:t>FinTech</a:t>
            </a:r>
            <a:r>
              <a:rPr lang="en-US" dirty="0" smtClean="0"/>
              <a:t> service API which provides several way to deposit, withdraw and transfer</a:t>
            </a:r>
          </a:p>
          <a:p>
            <a:pPr>
              <a:lnSpc>
                <a:spcPct val="150000"/>
              </a:lnSpc>
            </a:pPr>
            <a:r>
              <a:rPr lang="en-US" dirty="0" smtClean="0"/>
              <a:t>Now </a:t>
            </a:r>
            <a:r>
              <a:rPr lang="en-US" dirty="0" err="1" smtClean="0"/>
              <a:t>Greenbay</a:t>
            </a:r>
            <a:r>
              <a:rPr lang="en-US" dirty="0" smtClean="0"/>
              <a:t> is an example which uses E-Wallet service.</a:t>
            </a:r>
          </a:p>
          <a:p>
            <a:pPr marL="285750" indent="-285750">
              <a:lnSpc>
                <a:spcPct val="150000"/>
              </a:lnSpc>
              <a:buFont typeface="Wingdings" panose="05000000000000000000" pitchFamily="2" charset="2"/>
              <a:buChar char="§"/>
            </a:pPr>
            <a:r>
              <a:rPr lang="en-US" dirty="0" smtClean="0"/>
              <a:t>B2B service model.</a:t>
            </a:r>
          </a:p>
          <a:p>
            <a:pPr marL="285750" indent="-285750">
              <a:lnSpc>
                <a:spcPct val="150000"/>
              </a:lnSpc>
              <a:buFont typeface="Wingdings" panose="05000000000000000000" pitchFamily="2" charset="2"/>
              <a:buChar char="§"/>
            </a:pPr>
            <a:r>
              <a:rPr lang="en-US" dirty="0" smtClean="0"/>
              <a:t>Integrated with </a:t>
            </a:r>
            <a:r>
              <a:rPr lang="en-US" dirty="0" err="1" smtClean="0"/>
              <a:t>blockchain</a:t>
            </a:r>
            <a:endParaRPr lang="en-US" dirty="0" smtClean="0"/>
          </a:p>
          <a:p>
            <a:pPr marL="285750" indent="-285750">
              <a:lnSpc>
                <a:spcPct val="150000"/>
              </a:lnSpc>
              <a:buFont typeface="Wingdings" panose="05000000000000000000" pitchFamily="2" charset="2"/>
              <a:buChar char="§"/>
            </a:pPr>
            <a:r>
              <a:rPr lang="en-US" dirty="0" smtClean="0"/>
              <a:t>Simple &amp; Scalable</a:t>
            </a:r>
            <a:endParaRPr lang="en-US" dirty="0"/>
          </a:p>
        </p:txBody>
      </p:sp>
      <p:sp>
        <p:nvSpPr>
          <p:cNvPr id="7" name="TextBox 6"/>
          <p:cNvSpPr txBox="1"/>
          <p:nvPr/>
        </p:nvSpPr>
        <p:spPr>
          <a:xfrm>
            <a:off x="257175" y="3607400"/>
            <a:ext cx="11734800" cy="3000821"/>
          </a:xfrm>
          <a:prstGeom prst="rect">
            <a:avLst/>
          </a:prstGeom>
          <a:noFill/>
        </p:spPr>
        <p:txBody>
          <a:bodyPr wrap="square" rtlCol="0">
            <a:spAutoFit/>
          </a:bodyPr>
          <a:lstStyle/>
          <a:p>
            <a:pPr>
              <a:lnSpc>
                <a:spcPct val="150000"/>
              </a:lnSpc>
            </a:pPr>
            <a:r>
              <a:rPr lang="en-US" b="1" dirty="0" smtClean="0"/>
              <a:t>Functions</a:t>
            </a:r>
          </a:p>
          <a:p>
            <a:pPr marL="285750" indent="-285750">
              <a:lnSpc>
                <a:spcPct val="150000"/>
              </a:lnSpc>
              <a:buFont typeface="Wingdings" panose="05000000000000000000" pitchFamily="2" charset="2"/>
              <a:buChar char="§"/>
            </a:pPr>
            <a:r>
              <a:rPr lang="en-US" dirty="0" smtClean="0"/>
              <a:t>Authentication</a:t>
            </a:r>
          </a:p>
          <a:p>
            <a:pPr marL="285750" indent="-285750">
              <a:lnSpc>
                <a:spcPct val="150000"/>
              </a:lnSpc>
              <a:buFont typeface="Wingdings" panose="05000000000000000000" pitchFamily="2" charset="2"/>
              <a:buChar char="§"/>
            </a:pPr>
            <a:r>
              <a:rPr lang="en-US" dirty="0" smtClean="0"/>
              <a:t>Wallet</a:t>
            </a:r>
          </a:p>
          <a:p>
            <a:pPr marL="285750" indent="-285750">
              <a:lnSpc>
                <a:spcPct val="150000"/>
              </a:lnSpc>
              <a:buFont typeface="Wingdings" panose="05000000000000000000" pitchFamily="2" charset="2"/>
              <a:buChar char="§"/>
            </a:pPr>
            <a:r>
              <a:rPr lang="en-US" dirty="0" smtClean="0"/>
              <a:t>Address</a:t>
            </a:r>
          </a:p>
          <a:p>
            <a:pPr marL="285750" indent="-285750">
              <a:lnSpc>
                <a:spcPct val="150000"/>
              </a:lnSpc>
              <a:buFont typeface="Wingdings" panose="05000000000000000000" pitchFamily="2" charset="2"/>
              <a:buChar char="§"/>
            </a:pPr>
            <a:r>
              <a:rPr lang="en-US" dirty="0" smtClean="0"/>
              <a:t>Payment</a:t>
            </a:r>
          </a:p>
          <a:p>
            <a:pPr marL="285750" indent="-285750">
              <a:lnSpc>
                <a:spcPct val="150000"/>
              </a:lnSpc>
              <a:buFont typeface="Wingdings" panose="05000000000000000000" pitchFamily="2" charset="2"/>
              <a:buChar char="§"/>
            </a:pPr>
            <a:r>
              <a:rPr lang="en-US" dirty="0" smtClean="0"/>
              <a:t>Transactions</a:t>
            </a:r>
          </a:p>
          <a:p>
            <a:pPr marL="285750" indent="-285750">
              <a:lnSpc>
                <a:spcPct val="150000"/>
              </a:lnSpc>
              <a:buFont typeface="Wingdings" panose="05000000000000000000" pitchFamily="2" charset="2"/>
              <a:buChar char="§"/>
            </a:pPr>
            <a:r>
              <a:rPr lang="en-US" dirty="0"/>
              <a:t>Currency</a:t>
            </a:r>
            <a:endParaRPr lang="en-US" dirty="0" smtClean="0"/>
          </a:p>
        </p:txBody>
      </p:sp>
    </p:spTree>
    <p:extLst>
      <p:ext uri="{BB962C8B-B14F-4D97-AF65-F5344CB8AC3E}">
        <p14:creationId xmlns:p14="http://schemas.microsoft.com/office/powerpoint/2010/main" val="1050535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1">
              <a:lumMod val="50000"/>
              <a:lumOff val="50000"/>
            </a:schemeClr>
          </a:solid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1945</TotalTime>
  <Words>5853</Words>
  <Application>Microsoft Office PowerPoint</Application>
  <PresentationFormat>Widescreen</PresentationFormat>
  <Paragraphs>2675</Paragraphs>
  <Slides>129</Slides>
  <Notes>2</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129</vt:i4>
      </vt:variant>
    </vt:vector>
  </HeadingPairs>
  <TitlesOfParts>
    <vt:vector size="142" baseType="lpstr">
      <vt:lpstr>Helvetica Neue</vt:lpstr>
      <vt:lpstr>ibm-plex-sans</vt:lpstr>
      <vt:lpstr>Lato</vt:lpstr>
      <vt:lpstr>medium-content-serif-font</vt:lpstr>
      <vt:lpstr>Noto Sans Mono CJK JP Bold</vt:lpstr>
      <vt:lpstr>Noto Serif</vt:lpstr>
      <vt:lpstr>Arial</vt:lpstr>
      <vt:lpstr>Arial</vt:lpstr>
      <vt:lpstr>Calibri</vt:lpstr>
      <vt:lpstr>Calibri Light</vt:lpstr>
      <vt:lpstr>Times New Roman</vt:lpstr>
      <vt:lpstr>Wingdings</vt:lpstr>
      <vt:lpstr>Office Theme</vt:lpstr>
      <vt:lpstr>PoC members and Blockchain Industrial subjects for whom will this architecture be suited for   GreenBay Transfer  GreenBay Donation CopyGate Volvo Group Trucks   </vt:lpstr>
      <vt:lpstr>Activities to date (under the radar and without budget so far)</vt:lpstr>
      <vt:lpstr>Blockchain in General </vt:lpstr>
      <vt:lpstr>Blockchain Business Network: Tradelens in a conceptualize business flow by Maersk and IBM </vt:lpstr>
      <vt:lpstr>Blockchain in General </vt:lpstr>
      <vt:lpstr>Volvo internals – Volvo Group Leadership Summit May 21-22 2019</vt:lpstr>
      <vt:lpstr>Volvo Group – First Proposal for Group IT CoE Blockchain team delivered</vt:lpstr>
      <vt:lpstr>Volvo external communication (www.volvogroup.com web site)</vt:lpstr>
      <vt:lpstr>Volvo internals – Volvo Magazine 2018</vt:lpstr>
      <vt:lpstr>  Clients:   GreenBay Transfer  GreenBay Donation CopyGate Volvo Group Trucks  Volvo Group Cars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STRATEGIC PRIORITY 4-  SP4</vt:lpstr>
      <vt:lpstr>Complexity &amp; Diversity in Messaging : Cloud with Enterprise</vt:lpstr>
      <vt:lpstr>GSSD Integration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HCL GSS Blockchain for Business as a Service - High level architecture overview</vt:lpstr>
      <vt:lpstr>HCL GSS Services – From a Developer’s perspective</vt:lpstr>
      <vt:lpstr>HCL GSS Blockchain for Business as a Service - Teams interactions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GSS Business model - draft</vt:lpstr>
      <vt:lpstr>What’s in it for HCL GSS?</vt:lpstr>
      <vt:lpstr>Status as of today – Volvo CoE case</vt:lpstr>
      <vt:lpstr>Greenbay P&amp;DT (Financial sector) – New client (NN)</vt:lpstr>
      <vt:lpstr>Greenbay P&amp;DT Blockchain PoC overview</vt:lpstr>
      <vt:lpstr>High level POC architecture, Linux one view - DRAFT</vt:lpstr>
      <vt:lpstr>PowerPoint Presentation</vt:lpstr>
      <vt:lpstr>PowerPoint Presentation</vt:lpstr>
      <vt:lpstr>PowerPoint Presentation</vt:lpstr>
      <vt:lpstr>Challenge</vt:lpstr>
      <vt:lpstr>Greenbay PoC plan</vt:lpstr>
      <vt:lpstr>GSS resources</vt:lpstr>
      <vt:lpstr>Deployment options</vt:lpstr>
      <vt:lpstr>Bluebarricade REST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Xing</dc:creator>
  <cp:lastModifiedBy>haha ha</cp:lastModifiedBy>
  <cp:revision>125</cp:revision>
  <dcterms:created xsi:type="dcterms:W3CDTF">2019-09-19T23:06:32Z</dcterms:created>
  <dcterms:modified xsi:type="dcterms:W3CDTF">2020-05-04T15:04:37Z</dcterms:modified>
</cp:coreProperties>
</file>